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772400" cy="10058400"/>
  <p:notesSz cx="7772400" cy="10058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1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38553" y="1368529"/>
            <a:ext cx="1293119" cy="21838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9604" y="628015"/>
            <a:ext cx="1273937" cy="74548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1544" y="1807209"/>
            <a:ext cx="5709310" cy="1147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02004" y="4669663"/>
            <a:ext cx="5897880" cy="2906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254048" y="9394037"/>
            <a:ext cx="5266690" cy="2222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snsinsider.com/reports/b2b-laptop-and-pc-market-6701" TargetMode="External"/><Relationship Id="rId3" Type="http://schemas.openxmlformats.org/officeDocument/2006/relationships/hyperlink" Target="https://www.snsinsider.com/sample-request/6701" TargetMode="External"/><Relationship Id="rId4" Type="http://schemas.openxmlformats.org/officeDocument/2006/relationships/image" Target="../media/image3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snsinsider.com/enquiry/6701" TargetMode="External"/><Relationship Id="rId3" Type="http://schemas.openxmlformats.org/officeDocument/2006/relationships/image" Target="../media/image4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snsinsider.com/sample-request/6701" TargetMode="External"/><Relationship Id="rId3" Type="http://schemas.openxmlformats.org/officeDocument/2006/relationships/image" Target="../media/image5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snsinsider.com/reports/b2b-laptop-and-pc-market-6701" TargetMode="External"/><Relationship Id="rId3" Type="http://schemas.openxmlformats.org/officeDocument/2006/relationships/image" Target="../media/image6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hyperlink" Target="https://www.snsinsider.com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algn="ctr" marL="70485">
              <a:lnSpc>
                <a:spcPct val="100000"/>
              </a:lnSpc>
              <a:spcBef>
                <a:spcPts val="95"/>
              </a:spcBef>
            </a:pPr>
            <a:r>
              <a:rPr dirty="0" spc="-10"/>
              <a:t>SUMMARY</a:t>
            </a:r>
          </a:p>
          <a:p>
            <a:pPr marL="12700" marR="5080">
              <a:lnSpc>
                <a:spcPct val="134800"/>
              </a:lnSpc>
              <a:spcBef>
                <a:spcPts val="919"/>
              </a:spcBef>
            </a:pPr>
            <a:r>
              <a:rPr dirty="0" sz="1200" b="0" i="0">
                <a:latin typeface="Lucida Sans Unicode"/>
                <a:cs typeface="Lucida Sans Unicode"/>
              </a:rPr>
              <a:t>The</a:t>
            </a:r>
            <a:r>
              <a:rPr dirty="0" sz="1200" spc="-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global</a:t>
            </a:r>
            <a:r>
              <a:rPr dirty="0" sz="1200" spc="-5" b="0" i="0">
                <a:latin typeface="Lucida Sans Unicode"/>
                <a:cs typeface="Lucida Sans Unicode"/>
              </a:rPr>
              <a:t> </a:t>
            </a:r>
            <a:r>
              <a:rPr dirty="0" u="sng" sz="1200" spc="-150" b="0" i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2"/>
              </a:rPr>
              <a:t>B2B</a:t>
            </a:r>
            <a:r>
              <a:rPr dirty="0" u="sng" sz="1200" spc="-105" b="0" i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2"/>
              </a:rPr>
              <a:t> </a:t>
            </a:r>
            <a:r>
              <a:rPr dirty="0" u="sng" sz="1200" spc="-25" b="0" i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2"/>
              </a:rPr>
              <a:t>laptop</a:t>
            </a:r>
            <a:r>
              <a:rPr dirty="0" u="sng" sz="1200" spc="-105" b="0" i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2"/>
              </a:rPr>
              <a:t> </a:t>
            </a:r>
            <a:r>
              <a:rPr dirty="0" u="sng" sz="1200" b="0" i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2"/>
              </a:rPr>
              <a:t>and</a:t>
            </a:r>
            <a:r>
              <a:rPr dirty="0" u="sng" sz="1200" spc="-110" b="0" i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2"/>
              </a:rPr>
              <a:t> </a:t>
            </a:r>
            <a:r>
              <a:rPr dirty="0" u="sng" sz="1200" spc="-85" b="0" i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2"/>
              </a:rPr>
              <a:t>PC</a:t>
            </a:r>
            <a:r>
              <a:rPr dirty="0" u="sng" sz="1200" spc="-110" b="0" i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2"/>
              </a:rPr>
              <a:t> </a:t>
            </a:r>
            <a:r>
              <a:rPr dirty="0" u="sng" sz="1200" spc="-25" b="0" i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2"/>
              </a:rPr>
              <a:t>market</a:t>
            </a:r>
            <a:r>
              <a:rPr dirty="0" sz="1200" spc="-25" b="0" i="0">
                <a:solidFill>
                  <a:srgbClr val="0462C1"/>
                </a:solidFill>
                <a:latin typeface="Arial Black"/>
                <a:cs typeface="Arial Black"/>
              </a:rPr>
              <a:t> </a:t>
            </a:r>
            <a:r>
              <a:rPr dirty="0" sz="1200" spc="70" b="0" i="0">
                <a:latin typeface="Lucida Sans Unicode"/>
                <a:cs typeface="Lucida Sans Unicode"/>
              </a:rPr>
              <a:t>was</a:t>
            </a:r>
            <a:r>
              <a:rPr dirty="0" sz="1200" b="0" i="0">
                <a:latin typeface="Lucida Sans Unicode"/>
                <a:cs typeface="Lucida Sans Unicode"/>
              </a:rPr>
              <a:t> valued </a:t>
            </a:r>
            <a:r>
              <a:rPr dirty="0" sz="1200" spc="65" b="0" i="0">
                <a:latin typeface="Lucida Sans Unicode"/>
                <a:cs typeface="Lucida Sans Unicode"/>
              </a:rPr>
              <a:t>at</a:t>
            </a:r>
            <a:r>
              <a:rPr dirty="0" sz="1200" spc="-10" b="0" i="0">
                <a:latin typeface="Lucida Sans Unicode"/>
                <a:cs typeface="Lucida Sans Unicode"/>
              </a:rPr>
              <a:t> </a:t>
            </a:r>
            <a:r>
              <a:rPr dirty="0" sz="1200" spc="-125" b="0" i="0">
                <a:latin typeface="Arial Black"/>
                <a:cs typeface="Arial Black"/>
              </a:rPr>
              <a:t>USD</a:t>
            </a:r>
            <a:r>
              <a:rPr dirty="0" sz="1200" spc="-100" b="0" i="0">
                <a:latin typeface="Arial Black"/>
                <a:cs typeface="Arial Black"/>
              </a:rPr>
              <a:t> </a:t>
            </a:r>
            <a:r>
              <a:rPr dirty="0" sz="1200" spc="-80" b="0" i="0">
                <a:latin typeface="Arial Black"/>
                <a:cs typeface="Arial Black"/>
              </a:rPr>
              <a:t>255.2</a:t>
            </a:r>
            <a:r>
              <a:rPr dirty="0" sz="1200" spc="-110" b="0" i="0">
                <a:latin typeface="Arial Black"/>
                <a:cs typeface="Arial Black"/>
              </a:rPr>
              <a:t> </a:t>
            </a:r>
            <a:r>
              <a:rPr dirty="0" sz="1200" spc="-40" b="0" i="0">
                <a:latin typeface="Arial Black"/>
                <a:cs typeface="Arial Black"/>
              </a:rPr>
              <a:t>billion</a:t>
            </a:r>
            <a:r>
              <a:rPr dirty="0" sz="1200" spc="-114" b="0" i="0">
                <a:latin typeface="Arial Black"/>
                <a:cs typeface="Arial Black"/>
              </a:rPr>
              <a:t> </a:t>
            </a:r>
            <a:r>
              <a:rPr dirty="0" sz="1200" spc="-20" b="0" i="0">
                <a:latin typeface="Arial Black"/>
                <a:cs typeface="Arial Black"/>
              </a:rPr>
              <a:t>in</a:t>
            </a:r>
            <a:r>
              <a:rPr dirty="0" sz="1200" spc="-110" b="0" i="0">
                <a:latin typeface="Arial Black"/>
                <a:cs typeface="Arial Black"/>
              </a:rPr>
              <a:t> </a:t>
            </a:r>
            <a:r>
              <a:rPr dirty="0" sz="1200" spc="-25" b="0" i="0">
                <a:latin typeface="Arial Black"/>
                <a:cs typeface="Arial Black"/>
              </a:rPr>
              <a:t>2023 </a:t>
            </a:r>
            <a:r>
              <a:rPr dirty="0" sz="1200" spc="70" b="0" i="0">
                <a:latin typeface="Lucida Sans Unicode"/>
                <a:cs typeface="Lucida Sans Unicode"/>
              </a:rPr>
              <a:t>and</a:t>
            </a:r>
            <a:r>
              <a:rPr dirty="0" sz="1200" spc="-5" b="0" i="0">
                <a:latin typeface="Lucida Sans Unicode"/>
                <a:cs typeface="Lucida Sans Unicode"/>
              </a:rPr>
              <a:t> </a:t>
            </a:r>
            <a:r>
              <a:rPr dirty="0" sz="1200" spc="-30" b="0" i="0">
                <a:latin typeface="Lucida Sans Unicode"/>
                <a:cs typeface="Lucida Sans Unicode"/>
              </a:rPr>
              <a:t>is</a:t>
            </a:r>
            <a:r>
              <a:rPr dirty="0" sz="1200" spc="-2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projected</a:t>
            </a:r>
            <a:r>
              <a:rPr dirty="0" sz="1200" spc="-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to</a:t>
            </a:r>
            <a:r>
              <a:rPr dirty="0" sz="1200" spc="-10" b="0" i="0">
                <a:latin typeface="Lucida Sans Unicode"/>
                <a:cs typeface="Lucida Sans Unicode"/>
              </a:rPr>
              <a:t> </a:t>
            </a:r>
            <a:r>
              <a:rPr dirty="0" sz="1200" spc="55" b="0" i="0">
                <a:latin typeface="Lucida Sans Unicode"/>
                <a:cs typeface="Lucida Sans Unicode"/>
              </a:rPr>
              <a:t>reach</a:t>
            </a:r>
            <a:r>
              <a:rPr dirty="0" sz="1200" spc="15" b="0" i="0">
                <a:latin typeface="Lucida Sans Unicode"/>
                <a:cs typeface="Lucida Sans Unicode"/>
              </a:rPr>
              <a:t> </a:t>
            </a:r>
            <a:r>
              <a:rPr dirty="0" sz="1200" spc="-130" b="0" i="0">
                <a:latin typeface="Arial Black"/>
                <a:cs typeface="Arial Black"/>
              </a:rPr>
              <a:t>USD</a:t>
            </a:r>
            <a:r>
              <a:rPr dirty="0" sz="1200" spc="-105" b="0" i="0">
                <a:latin typeface="Arial Black"/>
                <a:cs typeface="Arial Black"/>
              </a:rPr>
              <a:t> </a:t>
            </a:r>
            <a:r>
              <a:rPr dirty="0" sz="1200" spc="-75" b="0" i="0">
                <a:latin typeface="Arial Black"/>
                <a:cs typeface="Arial Black"/>
              </a:rPr>
              <a:t>543.7</a:t>
            </a:r>
            <a:r>
              <a:rPr dirty="0" sz="1200" spc="-105" b="0" i="0">
                <a:latin typeface="Arial Black"/>
                <a:cs typeface="Arial Black"/>
              </a:rPr>
              <a:t> </a:t>
            </a:r>
            <a:r>
              <a:rPr dirty="0" sz="1200" spc="-45" b="0" i="0">
                <a:latin typeface="Arial Black"/>
                <a:cs typeface="Arial Black"/>
              </a:rPr>
              <a:t>billion</a:t>
            </a:r>
            <a:r>
              <a:rPr dirty="0" sz="1200" spc="-114" b="0" i="0">
                <a:latin typeface="Arial Black"/>
                <a:cs typeface="Arial Black"/>
              </a:rPr>
              <a:t> </a:t>
            </a:r>
            <a:r>
              <a:rPr dirty="0" sz="1200" b="0" i="0">
                <a:latin typeface="Arial Black"/>
                <a:cs typeface="Arial Black"/>
              </a:rPr>
              <a:t>by</a:t>
            </a:r>
            <a:r>
              <a:rPr dirty="0" sz="1200" spc="-110" b="0" i="0">
                <a:latin typeface="Arial Black"/>
                <a:cs typeface="Arial Black"/>
              </a:rPr>
              <a:t> </a:t>
            </a:r>
            <a:r>
              <a:rPr dirty="0" sz="1200" spc="-95" b="0" i="0">
                <a:latin typeface="Arial Black"/>
                <a:cs typeface="Arial Black"/>
              </a:rPr>
              <a:t>2032</a:t>
            </a:r>
            <a:r>
              <a:rPr dirty="0" sz="1200" spc="-95" b="0" i="0">
                <a:latin typeface="Lucida Sans Unicode"/>
                <a:cs typeface="Lucida Sans Unicode"/>
              </a:rPr>
              <a:t>,</a:t>
            </a:r>
            <a:r>
              <a:rPr dirty="0" sz="1200" b="0" i="0">
                <a:latin typeface="Lucida Sans Unicode"/>
                <a:cs typeface="Lucida Sans Unicode"/>
              </a:rPr>
              <a:t> growing</a:t>
            </a:r>
            <a:r>
              <a:rPr dirty="0" sz="1200" spc="-15" b="0" i="0">
                <a:latin typeface="Lucida Sans Unicode"/>
                <a:cs typeface="Lucida Sans Unicode"/>
              </a:rPr>
              <a:t> </a:t>
            </a:r>
            <a:r>
              <a:rPr dirty="0" sz="1200" spc="65" b="0" i="0">
                <a:latin typeface="Lucida Sans Unicode"/>
                <a:cs typeface="Lucida Sans Unicode"/>
              </a:rPr>
              <a:t>at</a:t>
            </a:r>
            <a:r>
              <a:rPr dirty="0" sz="1200" spc="-15" b="0" i="0">
                <a:latin typeface="Lucida Sans Unicode"/>
                <a:cs typeface="Lucida Sans Unicode"/>
              </a:rPr>
              <a:t> </a:t>
            </a:r>
            <a:r>
              <a:rPr dirty="0" sz="1200" spc="145" b="0" i="0">
                <a:latin typeface="Lucida Sans Unicode"/>
                <a:cs typeface="Lucida Sans Unicode"/>
              </a:rPr>
              <a:t>a</a:t>
            </a:r>
            <a:r>
              <a:rPr dirty="0" sz="1200" spc="5" b="0" i="0">
                <a:latin typeface="Lucida Sans Unicode"/>
                <a:cs typeface="Lucida Sans Unicode"/>
              </a:rPr>
              <a:t> </a:t>
            </a:r>
            <a:r>
              <a:rPr dirty="0" sz="1200" spc="-95" b="0" i="0">
                <a:latin typeface="Arial Black"/>
                <a:cs typeface="Arial Black"/>
              </a:rPr>
              <a:t>CAGR</a:t>
            </a:r>
            <a:r>
              <a:rPr dirty="0" sz="1200" spc="-110" b="0" i="0">
                <a:latin typeface="Arial Black"/>
                <a:cs typeface="Arial Black"/>
              </a:rPr>
              <a:t> </a:t>
            </a:r>
            <a:r>
              <a:rPr dirty="0" sz="1200" spc="-25" b="0" i="0">
                <a:latin typeface="Arial Black"/>
                <a:cs typeface="Arial Black"/>
              </a:rPr>
              <a:t>of </a:t>
            </a:r>
            <a:r>
              <a:rPr dirty="0" sz="1200" spc="-100" b="0" i="0">
                <a:latin typeface="Arial Black"/>
                <a:cs typeface="Arial Black"/>
              </a:rPr>
              <a:t>8.79%</a:t>
            </a:r>
            <a:r>
              <a:rPr dirty="0" sz="1200" spc="-15" b="0" i="0">
                <a:latin typeface="Arial Black"/>
                <a:cs typeface="Arial Black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from</a:t>
            </a:r>
            <a:r>
              <a:rPr dirty="0" sz="1200" spc="-20" b="0" i="0">
                <a:latin typeface="Lucida Sans Unicode"/>
                <a:cs typeface="Lucida Sans Unicode"/>
              </a:rPr>
              <a:t> </a:t>
            </a:r>
            <a:r>
              <a:rPr dirty="0" sz="1200" spc="-55" b="0" i="0">
                <a:latin typeface="Lucida Sans Unicode"/>
                <a:cs typeface="Lucida Sans Unicode"/>
              </a:rPr>
              <a:t>2024</a:t>
            </a:r>
            <a:r>
              <a:rPr dirty="0" sz="1200" b="0" i="0">
                <a:latin typeface="Lucida Sans Unicode"/>
                <a:cs typeface="Lucida Sans Unicode"/>
              </a:rPr>
              <a:t> to</a:t>
            </a:r>
            <a:r>
              <a:rPr dirty="0" sz="1200" spc="-15" b="0" i="0">
                <a:latin typeface="Lucida Sans Unicode"/>
                <a:cs typeface="Lucida Sans Unicode"/>
              </a:rPr>
              <a:t> </a:t>
            </a:r>
            <a:r>
              <a:rPr dirty="0" sz="1200" spc="-80" b="0" i="0">
                <a:latin typeface="Lucida Sans Unicode"/>
                <a:cs typeface="Lucida Sans Unicode"/>
              </a:rPr>
              <a:t>2032.</a:t>
            </a:r>
            <a:r>
              <a:rPr dirty="0" sz="1200" b="0" i="0">
                <a:latin typeface="Lucida Sans Unicode"/>
                <a:cs typeface="Lucida Sans Unicode"/>
              </a:rPr>
              <a:t> </a:t>
            </a:r>
            <a:r>
              <a:rPr dirty="0" sz="1200" spc="-40" b="0" i="0">
                <a:latin typeface="Lucida Sans Unicode"/>
                <a:cs typeface="Lucida Sans Unicode"/>
              </a:rPr>
              <a:t>This</a:t>
            </a:r>
            <a:r>
              <a:rPr dirty="0" sz="1200" b="0" i="0">
                <a:latin typeface="Lucida Sans Unicode"/>
                <a:cs typeface="Lucida Sans Unicode"/>
              </a:rPr>
              <a:t> growth</a:t>
            </a:r>
            <a:r>
              <a:rPr dirty="0" sz="1200" spc="-5" b="0" i="0">
                <a:latin typeface="Lucida Sans Unicode"/>
                <a:cs typeface="Lucida Sans Unicode"/>
              </a:rPr>
              <a:t> </a:t>
            </a:r>
            <a:r>
              <a:rPr dirty="0" sz="1200" spc="-30" b="0" i="0">
                <a:latin typeface="Lucida Sans Unicode"/>
                <a:cs typeface="Lucida Sans Unicode"/>
              </a:rPr>
              <a:t>is</a:t>
            </a:r>
            <a:r>
              <a:rPr dirty="0" sz="1200" spc="-20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fueled</a:t>
            </a:r>
            <a:r>
              <a:rPr dirty="0" sz="1200" spc="5" b="0" i="0">
                <a:latin typeface="Lucida Sans Unicode"/>
                <a:cs typeface="Lucida Sans Unicode"/>
              </a:rPr>
              <a:t> </a:t>
            </a:r>
            <a:r>
              <a:rPr dirty="0" sz="1200" spc="55" b="0" i="0">
                <a:latin typeface="Lucida Sans Unicode"/>
                <a:cs typeface="Lucida Sans Unicode"/>
              </a:rPr>
              <a:t>by</a:t>
            </a:r>
            <a:r>
              <a:rPr dirty="0" sz="1200" spc="-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the</a:t>
            </a:r>
            <a:r>
              <a:rPr dirty="0" sz="1200" spc="-1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increasing</a:t>
            </a:r>
            <a:r>
              <a:rPr dirty="0" sz="1200" spc="5" b="0" i="0">
                <a:latin typeface="Lucida Sans Unicode"/>
                <a:cs typeface="Lucida Sans Unicode"/>
              </a:rPr>
              <a:t> </a:t>
            </a:r>
            <a:r>
              <a:rPr dirty="0" sz="1200" spc="70" b="0" i="0">
                <a:latin typeface="Lucida Sans Unicode"/>
                <a:cs typeface="Lucida Sans Unicode"/>
              </a:rPr>
              <a:t>demand</a:t>
            </a:r>
            <a:r>
              <a:rPr dirty="0" sz="1200" spc="-5" b="0" i="0">
                <a:latin typeface="Lucida Sans Unicode"/>
                <a:cs typeface="Lucida Sans Unicode"/>
              </a:rPr>
              <a:t> </a:t>
            </a:r>
            <a:r>
              <a:rPr dirty="0" sz="1200" spc="-25" b="0" i="0">
                <a:latin typeface="Lucida Sans Unicode"/>
                <a:cs typeface="Lucida Sans Unicode"/>
              </a:rPr>
              <a:t>for </a:t>
            </a:r>
            <a:r>
              <a:rPr dirty="0" sz="1200" b="0" i="0">
                <a:latin typeface="Lucida Sans Unicode"/>
                <a:cs typeface="Lucida Sans Unicode"/>
              </a:rPr>
              <a:t>remote</a:t>
            </a:r>
            <a:r>
              <a:rPr dirty="0" sz="1200" spc="50" b="0" i="0">
                <a:latin typeface="Lucida Sans Unicode"/>
                <a:cs typeface="Lucida Sans Unicode"/>
              </a:rPr>
              <a:t> </a:t>
            </a:r>
            <a:r>
              <a:rPr dirty="0" sz="1200" spc="-10" b="0" i="0">
                <a:latin typeface="Lucida Sans Unicode"/>
                <a:cs typeface="Lucida Sans Unicode"/>
              </a:rPr>
              <a:t>work</a:t>
            </a:r>
            <a:r>
              <a:rPr dirty="0" sz="1200" spc="60" b="0" i="0">
                <a:latin typeface="Lucida Sans Unicode"/>
                <a:cs typeface="Lucida Sans Unicode"/>
              </a:rPr>
              <a:t> </a:t>
            </a:r>
            <a:r>
              <a:rPr dirty="0" sz="1200" spc="-20" b="0" i="0">
                <a:latin typeface="Lucida Sans Unicode"/>
                <a:cs typeface="Lucida Sans Unicode"/>
              </a:rPr>
              <a:t>solutions,</a:t>
            </a:r>
            <a:r>
              <a:rPr dirty="0" sz="1200" spc="5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digital</a:t>
            </a:r>
            <a:r>
              <a:rPr dirty="0" sz="1200" spc="4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transformation</a:t>
            </a:r>
            <a:r>
              <a:rPr dirty="0" sz="1200" spc="5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across</a:t>
            </a:r>
            <a:r>
              <a:rPr dirty="0" sz="1200" spc="45" b="0" i="0">
                <a:latin typeface="Lucida Sans Unicode"/>
                <a:cs typeface="Lucida Sans Unicode"/>
              </a:rPr>
              <a:t> </a:t>
            </a:r>
            <a:r>
              <a:rPr dirty="0" sz="1200" spc="-20" b="0" i="0">
                <a:latin typeface="Lucida Sans Unicode"/>
                <a:cs typeface="Lucida Sans Unicode"/>
              </a:rPr>
              <a:t>industries,</a:t>
            </a:r>
            <a:r>
              <a:rPr dirty="0" sz="1200" spc="50" b="0" i="0">
                <a:latin typeface="Lucida Sans Unicode"/>
                <a:cs typeface="Lucida Sans Unicode"/>
              </a:rPr>
              <a:t> </a:t>
            </a:r>
            <a:r>
              <a:rPr dirty="0" sz="1200" spc="70" b="0" i="0">
                <a:latin typeface="Lucida Sans Unicode"/>
                <a:cs typeface="Lucida Sans Unicode"/>
              </a:rPr>
              <a:t>and</a:t>
            </a:r>
            <a:r>
              <a:rPr dirty="0" sz="1200" spc="60" b="0" i="0">
                <a:latin typeface="Lucida Sans Unicode"/>
                <a:cs typeface="Lucida Sans Unicode"/>
              </a:rPr>
              <a:t> </a:t>
            </a:r>
            <a:r>
              <a:rPr dirty="0" sz="1200" spc="-25" b="0" i="0">
                <a:latin typeface="Lucida Sans Unicode"/>
                <a:cs typeface="Lucida Sans Unicode"/>
              </a:rPr>
              <a:t>the </a:t>
            </a:r>
            <a:r>
              <a:rPr dirty="0" sz="1200" spc="10" b="0" i="0">
                <a:latin typeface="Lucida Sans Unicode"/>
                <a:cs typeface="Lucida Sans Unicode"/>
              </a:rPr>
              <a:t>integration</a:t>
            </a:r>
            <a:r>
              <a:rPr dirty="0" sz="1200" spc="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of</a:t>
            </a:r>
            <a:r>
              <a:rPr dirty="0" sz="1200" spc="-10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artificial</a:t>
            </a:r>
            <a:r>
              <a:rPr dirty="0" sz="1200" spc="10" b="0" i="0">
                <a:latin typeface="Lucida Sans Unicode"/>
                <a:cs typeface="Lucida Sans Unicode"/>
              </a:rPr>
              <a:t> intelligence</a:t>
            </a:r>
            <a:r>
              <a:rPr dirty="0" sz="1200" spc="5" b="0" i="0">
                <a:latin typeface="Lucida Sans Unicode"/>
                <a:cs typeface="Lucida Sans Unicode"/>
              </a:rPr>
              <a:t> </a:t>
            </a:r>
            <a:r>
              <a:rPr dirty="0" sz="1200" spc="55" b="0" i="0">
                <a:latin typeface="Lucida Sans Unicode"/>
                <a:cs typeface="Lucida Sans Unicode"/>
              </a:rPr>
              <a:t>(AI)</a:t>
            </a:r>
            <a:r>
              <a:rPr dirty="0" sz="1200" b="0" i="0">
                <a:latin typeface="Lucida Sans Unicode"/>
                <a:cs typeface="Lucida Sans Unicode"/>
              </a:rPr>
              <a:t> </a:t>
            </a:r>
            <a:r>
              <a:rPr dirty="0" sz="1200" spc="10" b="0" i="0">
                <a:latin typeface="Lucida Sans Unicode"/>
                <a:cs typeface="Lucida Sans Unicode"/>
              </a:rPr>
              <a:t>capabilities</a:t>
            </a:r>
            <a:r>
              <a:rPr dirty="0" sz="1200" spc="5" b="0" i="0">
                <a:latin typeface="Lucida Sans Unicode"/>
                <a:cs typeface="Lucida Sans Unicode"/>
              </a:rPr>
              <a:t> </a:t>
            </a:r>
            <a:r>
              <a:rPr dirty="0" sz="1200" b="0" i="0">
                <a:latin typeface="Lucida Sans Unicode"/>
                <a:cs typeface="Lucida Sans Unicode"/>
              </a:rPr>
              <a:t>into</a:t>
            </a:r>
            <a:r>
              <a:rPr dirty="0" sz="1200" spc="5" b="0" i="0">
                <a:latin typeface="Lucida Sans Unicode"/>
                <a:cs typeface="Lucida Sans Unicode"/>
              </a:rPr>
              <a:t> </a:t>
            </a:r>
            <a:r>
              <a:rPr dirty="0" sz="1200" spc="10" b="0" i="0">
                <a:latin typeface="Lucida Sans Unicode"/>
                <a:cs typeface="Lucida Sans Unicode"/>
              </a:rPr>
              <a:t>computing </a:t>
            </a:r>
            <a:r>
              <a:rPr dirty="0" sz="1200" spc="-10" b="0" i="0">
                <a:latin typeface="Lucida Sans Unicode"/>
                <a:cs typeface="Lucida Sans Unicode"/>
              </a:rPr>
              <a:t>devices.</a:t>
            </a:r>
            <a:endParaRPr sz="1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12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dirty="0" sz="1200" spc="-80" b="0" i="0">
                <a:latin typeface="Arial Black"/>
                <a:cs typeface="Arial Black"/>
              </a:rPr>
              <a:t>Key</a:t>
            </a:r>
            <a:r>
              <a:rPr dirty="0" sz="1200" spc="-125" b="0" i="0">
                <a:latin typeface="Arial Black"/>
                <a:cs typeface="Arial Black"/>
              </a:rPr>
              <a:t> </a:t>
            </a:r>
            <a:r>
              <a:rPr dirty="0" sz="1200" spc="-50" b="0" i="0">
                <a:latin typeface="Arial Black"/>
                <a:cs typeface="Arial Black"/>
              </a:rPr>
              <a:t>Market</a:t>
            </a:r>
            <a:r>
              <a:rPr dirty="0" sz="1200" spc="-110" b="0" i="0">
                <a:latin typeface="Arial Black"/>
                <a:cs typeface="Arial Black"/>
              </a:rPr>
              <a:t> </a:t>
            </a:r>
            <a:r>
              <a:rPr dirty="0" sz="1200" spc="-10" b="0" i="0">
                <a:latin typeface="Arial Black"/>
                <a:cs typeface="Arial Black"/>
              </a:rPr>
              <a:t>Statistics:</a:t>
            </a:r>
            <a:endParaRPr sz="12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00">
              <a:latin typeface="Arial Black"/>
              <a:cs typeface="Arial Black"/>
            </a:endParaRPr>
          </a:p>
          <a:p>
            <a:pPr marL="469265" indent="-227965">
              <a:lnSpc>
                <a:spcPct val="100000"/>
              </a:lnSpc>
              <a:buSzPct val="83333"/>
              <a:buFont typeface="Symbol"/>
              <a:buChar char=""/>
              <a:tabLst>
                <a:tab pos="469265" algn="l"/>
              </a:tabLst>
            </a:pPr>
            <a:r>
              <a:rPr dirty="0" sz="1200" spc="-50" b="0" i="0">
                <a:latin typeface="Arial Black"/>
                <a:cs typeface="Arial Black"/>
              </a:rPr>
              <a:t>Market</a:t>
            </a:r>
            <a:r>
              <a:rPr dirty="0" sz="1200" spc="-125" b="0" i="0">
                <a:latin typeface="Arial Black"/>
                <a:cs typeface="Arial Black"/>
              </a:rPr>
              <a:t> </a:t>
            </a:r>
            <a:r>
              <a:rPr dirty="0" sz="1200" spc="-45" b="0" i="0">
                <a:latin typeface="Arial Black"/>
                <a:cs typeface="Arial Black"/>
              </a:rPr>
              <a:t>Value</a:t>
            </a:r>
            <a:r>
              <a:rPr dirty="0" sz="1200" spc="-125" b="0" i="0">
                <a:latin typeface="Arial Black"/>
                <a:cs typeface="Arial Black"/>
              </a:rPr>
              <a:t> </a:t>
            </a:r>
            <a:r>
              <a:rPr dirty="0" sz="1200" spc="-35" b="0" i="0">
                <a:latin typeface="Arial Black"/>
                <a:cs typeface="Arial Black"/>
              </a:rPr>
              <a:t>(2023)</a:t>
            </a:r>
            <a:r>
              <a:rPr dirty="0" sz="1200" spc="-35" b="0" i="0">
                <a:latin typeface="Lucida Sans Unicode"/>
                <a:cs typeface="Lucida Sans Unicode"/>
              </a:rPr>
              <a:t>: </a:t>
            </a:r>
            <a:r>
              <a:rPr dirty="0" sz="1200" spc="-10" b="0" i="0">
                <a:latin typeface="Lucida Sans Unicode"/>
                <a:cs typeface="Lucida Sans Unicode"/>
              </a:rPr>
              <a:t>USD</a:t>
            </a:r>
            <a:r>
              <a:rPr dirty="0" sz="1200" spc="-40" b="0" i="0">
                <a:latin typeface="Lucida Sans Unicode"/>
                <a:cs typeface="Lucida Sans Unicode"/>
              </a:rPr>
              <a:t> </a:t>
            </a:r>
            <a:r>
              <a:rPr dirty="0" sz="1200" spc="-65" b="0" i="0">
                <a:latin typeface="Lucida Sans Unicode"/>
                <a:cs typeface="Lucida Sans Unicode"/>
              </a:rPr>
              <a:t>255.2</a:t>
            </a:r>
            <a:r>
              <a:rPr dirty="0" sz="1200" spc="-35" b="0" i="0">
                <a:latin typeface="Lucida Sans Unicode"/>
                <a:cs typeface="Lucida Sans Unicode"/>
              </a:rPr>
              <a:t> </a:t>
            </a:r>
            <a:r>
              <a:rPr dirty="0" sz="1200" spc="-10" b="0" i="0">
                <a:latin typeface="Lucida Sans Unicode"/>
                <a:cs typeface="Lucida Sans Unicode"/>
              </a:rPr>
              <a:t>billion</a:t>
            </a:r>
            <a:endParaRPr sz="1200">
              <a:latin typeface="Lucida Sans Unicode"/>
              <a:cs typeface="Lucida Sans Unicode"/>
            </a:endParaRPr>
          </a:p>
          <a:p>
            <a:pPr marL="469265" indent="-227965">
              <a:lnSpc>
                <a:spcPct val="100000"/>
              </a:lnSpc>
              <a:spcBef>
                <a:spcPts val="360"/>
              </a:spcBef>
              <a:buSzPct val="83333"/>
              <a:buFont typeface="Symbol"/>
              <a:buChar char=""/>
              <a:tabLst>
                <a:tab pos="469265" algn="l"/>
              </a:tabLst>
            </a:pPr>
            <a:r>
              <a:rPr dirty="0" sz="1200" spc="-65" b="0" i="0">
                <a:latin typeface="Arial Black"/>
                <a:cs typeface="Arial Black"/>
              </a:rPr>
              <a:t>Projected</a:t>
            </a:r>
            <a:r>
              <a:rPr dirty="0" sz="1200" spc="-120" b="0" i="0">
                <a:latin typeface="Arial Black"/>
                <a:cs typeface="Arial Black"/>
              </a:rPr>
              <a:t> </a:t>
            </a:r>
            <a:r>
              <a:rPr dirty="0" sz="1200" spc="-50" b="0" i="0">
                <a:latin typeface="Arial Black"/>
                <a:cs typeface="Arial Black"/>
              </a:rPr>
              <a:t>Market</a:t>
            </a:r>
            <a:r>
              <a:rPr dirty="0" sz="1200" spc="-95" b="0" i="0">
                <a:latin typeface="Arial Black"/>
                <a:cs typeface="Arial Black"/>
              </a:rPr>
              <a:t> </a:t>
            </a:r>
            <a:r>
              <a:rPr dirty="0" sz="1200" spc="-40" b="0" i="0">
                <a:latin typeface="Arial Black"/>
                <a:cs typeface="Arial Black"/>
              </a:rPr>
              <a:t>Value</a:t>
            </a:r>
            <a:r>
              <a:rPr dirty="0" sz="1200" spc="-110" b="0" i="0">
                <a:latin typeface="Arial Black"/>
                <a:cs typeface="Arial Black"/>
              </a:rPr>
              <a:t> </a:t>
            </a:r>
            <a:r>
              <a:rPr dirty="0" sz="1200" spc="-40" b="0" i="0">
                <a:latin typeface="Arial Black"/>
                <a:cs typeface="Arial Black"/>
              </a:rPr>
              <a:t>(2032)</a:t>
            </a:r>
            <a:r>
              <a:rPr dirty="0" sz="1200" spc="-40" b="0" i="0">
                <a:latin typeface="Lucida Sans Unicode"/>
                <a:cs typeface="Lucida Sans Unicode"/>
              </a:rPr>
              <a:t>:</a:t>
            </a:r>
            <a:r>
              <a:rPr dirty="0" sz="1200" spc="-20" b="0" i="0">
                <a:latin typeface="Lucida Sans Unicode"/>
                <a:cs typeface="Lucida Sans Unicode"/>
              </a:rPr>
              <a:t> </a:t>
            </a:r>
            <a:r>
              <a:rPr dirty="0" sz="1200" spc="-70" b="0" i="0">
                <a:latin typeface="Lucida Sans Unicode"/>
                <a:cs typeface="Lucida Sans Unicode"/>
              </a:rPr>
              <a:t>543.7</a:t>
            </a:r>
            <a:r>
              <a:rPr dirty="0" sz="1200" spc="-15" b="0" i="0">
                <a:latin typeface="Lucida Sans Unicode"/>
                <a:cs typeface="Lucida Sans Unicode"/>
              </a:rPr>
              <a:t> </a:t>
            </a:r>
            <a:r>
              <a:rPr dirty="0" sz="1200" spc="-10" b="0" i="0">
                <a:latin typeface="Lucida Sans Unicode"/>
                <a:cs typeface="Lucida Sans Unicode"/>
              </a:rPr>
              <a:t>billion</a:t>
            </a:r>
            <a:endParaRPr sz="1200">
              <a:latin typeface="Lucida Sans Unicode"/>
              <a:cs typeface="Lucida Sans Unicode"/>
            </a:endParaRPr>
          </a:p>
          <a:p>
            <a:pPr marL="469265" indent="-227965">
              <a:lnSpc>
                <a:spcPct val="100000"/>
              </a:lnSpc>
              <a:spcBef>
                <a:spcPts val="360"/>
              </a:spcBef>
              <a:buSzPct val="83333"/>
              <a:buFont typeface="Symbol"/>
              <a:buChar char=""/>
              <a:tabLst>
                <a:tab pos="469265" algn="l"/>
              </a:tabLst>
            </a:pPr>
            <a:r>
              <a:rPr dirty="0" sz="1200" spc="-95" b="0" i="0">
                <a:latin typeface="Arial Black"/>
                <a:cs typeface="Arial Black"/>
              </a:rPr>
              <a:t>CAGR</a:t>
            </a:r>
            <a:r>
              <a:rPr dirty="0" sz="1200" spc="-70" b="0" i="0">
                <a:latin typeface="Arial Black"/>
                <a:cs typeface="Arial Black"/>
              </a:rPr>
              <a:t> </a:t>
            </a:r>
            <a:r>
              <a:rPr dirty="0" sz="1200" b="0" i="0">
                <a:latin typeface="Arial Black"/>
                <a:cs typeface="Arial Black"/>
              </a:rPr>
              <a:t>(2024-</a:t>
            </a:r>
            <a:r>
              <a:rPr dirty="0" sz="1200" spc="-60" b="0" i="0">
                <a:latin typeface="Arial Black"/>
                <a:cs typeface="Arial Black"/>
              </a:rPr>
              <a:t>2032)</a:t>
            </a:r>
            <a:r>
              <a:rPr dirty="0" sz="1200" spc="-60" b="0" i="0">
                <a:latin typeface="Lucida Sans Unicode"/>
                <a:cs typeface="Lucida Sans Unicode"/>
              </a:rPr>
              <a:t>:</a:t>
            </a:r>
            <a:r>
              <a:rPr dirty="0" sz="1200" spc="45" b="0" i="0">
                <a:latin typeface="Lucida Sans Unicode"/>
                <a:cs typeface="Lucida Sans Unicode"/>
              </a:rPr>
              <a:t> </a:t>
            </a:r>
            <a:r>
              <a:rPr dirty="0" sz="1200" spc="-20" b="0" i="0">
                <a:latin typeface="Lucida Sans Unicode"/>
                <a:cs typeface="Lucida Sans Unicode"/>
              </a:rPr>
              <a:t>8.79%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3" name="object 3" descr="">
            <a:hlinkClick r:id="rId3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62200" y="3554158"/>
            <a:ext cx="2864022" cy="543496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901700" y="1786889"/>
            <a:ext cx="5969000" cy="1368425"/>
            <a:chOff x="901700" y="1786889"/>
            <a:chExt cx="5969000" cy="1368425"/>
          </a:xfrm>
        </p:grpSpPr>
        <p:sp>
          <p:nvSpPr>
            <p:cNvPr id="5" name="object 5" descr=""/>
            <p:cNvSpPr/>
            <p:nvPr/>
          </p:nvSpPr>
          <p:spPr>
            <a:xfrm>
              <a:off x="904875" y="1790064"/>
              <a:ext cx="5962650" cy="1362075"/>
            </a:xfrm>
            <a:custGeom>
              <a:avLst/>
              <a:gdLst/>
              <a:ahLst/>
              <a:cxnLst/>
              <a:rect l="l" t="t" r="r" b="b"/>
              <a:pathLst>
                <a:path w="5962650" h="1362075">
                  <a:moveTo>
                    <a:pt x="5962650" y="0"/>
                  </a:moveTo>
                  <a:lnTo>
                    <a:pt x="0" y="0"/>
                  </a:lnTo>
                  <a:lnTo>
                    <a:pt x="0" y="1362075"/>
                  </a:lnTo>
                  <a:lnTo>
                    <a:pt x="5962650" y="1362075"/>
                  </a:lnTo>
                  <a:lnTo>
                    <a:pt x="59626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04875" y="1790064"/>
              <a:ext cx="5962650" cy="1362075"/>
            </a:xfrm>
            <a:custGeom>
              <a:avLst/>
              <a:gdLst/>
              <a:ahLst/>
              <a:cxnLst/>
              <a:rect l="l" t="t" r="r" b="b"/>
              <a:pathLst>
                <a:path w="5962650" h="1362075">
                  <a:moveTo>
                    <a:pt x="0" y="1362075"/>
                  </a:moveTo>
                  <a:lnTo>
                    <a:pt x="5962650" y="1362075"/>
                  </a:lnTo>
                  <a:lnTo>
                    <a:pt x="5962650" y="0"/>
                  </a:lnTo>
                  <a:lnTo>
                    <a:pt x="0" y="0"/>
                  </a:lnTo>
                  <a:lnTo>
                    <a:pt x="0" y="1362075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35" rIns="0" bIns="0" rtlCol="0" vert="horz">
            <a:spAutoFit/>
          </a:bodyPr>
          <a:lstStyle/>
          <a:p>
            <a:pPr algn="ctr" marL="11430" marR="5080">
              <a:lnSpc>
                <a:spcPct val="103299"/>
              </a:lnSpc>
              <a:spcBef>
                <a:spcPts val="5"/>
              </a:spcBef>
            </a:pPr>
            <a:r>
              <a:rPr dirty="0"/>
              <a:t>B2B</a:t>
            </a:r>
            <a:r>
              <a:rPr dirty="0" spc="-25"/>
              <a:t> </a:t>
            </a:r>
            <a:r>
              <a:rPr dirty="0"/>
              <a:t>Laptop and</a:t>
            </a:r>
            <a:r>
              <a:rPr dirty="0" spc="-10"/>
              <a:t> </a:t>
            </a:r>
            <a:r>
              <a:rPr dirty="0"/>
              <a:t>PC</a:t>
            </a:r>
            <a:r>
              <a:rPr dirty="0" spc="-20"/>
              <a:t> </a:t>
            </a:r>
            <a:r>
              <a:rPr dirty="0"/>
              <a:t>Market</a:t>
            </a:r>
            <a:r>
              <a:rPr dirty="0" spc="-5"/>
              <a:t> </a:t>
            </a:r>
            <a:r>
              <a:rPr dirty="0"/>
              <a:t>Poised</a:t>
            </a:r>
            <a:r>
              <a:rPr dirty="0" spc="-10"/>
              <a:t> </a:t>
            </a:r>
            <a:r>
              <a:rPr dirty="0"/>
              <a:t>to</a:t>
            </a:r>
            <a:r>
              <a:rPr dirty="0" spc="-15"/>
              <a:t> </a:t>
            </a:r>
            <a:r>
              <a:rPr dirty="0" spc="-10"/>
              <a:t>Reach </a:t>
            </a:r>
            <a:r>
              <a:rPr dirty="0"/>
              <a:t>USD</a:t>
            </a:r>
            <a:r>
              <a:rPr dirty="0" spc="-20"/>
              <a:t> </a:t>
            </a:r>
            <a:r>
              <a:rPr dirty="0"/>
              <a:t>543.7</a:t>
            </a:r>
            <a:r>
              <a:rPr dirty="0" spc="-10"/>
              <a:t> </a:t>
            </a:r>
            <a:r>
              <a:rPr dirty="0"/>
              <a:t>Billion</a:t>
            </a:r>
            <a:r>
              <a:rPr dirty="0" spc="-15"/>
              <a:t> </a:t>
            </a:r>
            <a:r>
              <a:rPr dirty="0"/>
              <a:t>by</a:t>
            </a:r>
            <a:r>
              <a:rPr dirty="0" spc="-15"/>
              <a:t> </a:t>
            </a:r>
            <a:r>
              <a:rPr dirty="0"/>
              <a:t>2032,</a:t>
            </a:r>
            <a:r>
              <a:rPr dirty="0" spc="-10"/>
              <a:t> </a:t>
            </a:r>
            <a:r>
              <a:rPr dirty="0"/>
              <a:t>Driven</a:t>
            </a:r>
            <a:r>
              <a:rPr dirty="0" spc="-15"/>
              <a:t> </a:t>
            </a:r>
            <a:r>
              <a:rPr dirty="0"/>
              <a:t>by</a:t>
            </a:r>
            <a:r>
              <a:rPr dirty="0" spc="-15"/>
              <a:t> </a:t>
            </a:r>
            <a:r>
              <a:rPr dirty="0" spc="-10"/>
              <a:t>Digital Transformation</a:t>
            </a:r>
            <a:r>
              <a:rPr dirty="0" spc="-45"/>
              <a:t> </a:t>
            </a:r>
            <a:r>
              <a:rPr dirty="0"/>
              <a:t>and</a:t>
            </a:r>
            <a:r>
              <a:rPr dirty="0" spc="-114"/>
              <a:t> </a:t>
            </a:r>
            <a:r>
              <a:rPr dirty="0"/>
              <a:t>AI</a:t>
            </a:r>
            <a:r>
              <a:rPr dirty="0" spc="-50"/>
              <a:t> </a:t>
            </a:r>
            <a:r>
              <a:rPr dirty="0" spc="-10"/>
              <a:t>Integration</a:t>
            </a:r>
          </a:p>
        </p:txBody>
      </p:sp>
      <p:sp>
        <p:nvSpPr>
          <p:cNvPr id="8" name="object 8" descr=""/>
          <p:cNvSpPr/>
          <p:nvPr/>
        </p:nvSpPr>
        <p:spPr>
          <a:xfrm>
            <a:off x="323088" y="323087"/>
            <a:ext cx="7146290" cy="9432290"/>
          </a:xfrm>
          <a:custGeom>
            <a:avLst/>
            <a:gdLst/>
            <a:ahLst/>
            <a:cxnLst/>
            <a:rect l="l" t="t" r="r" b="b"/>
            <a:pathLst>
              <a:path w="7146290" h="9432290">
                <a:moveTo>
                  <a:pt x="7146036" y="18288"/>
                </a:moveTo>
                <a:lnTo>
                  <a:pt x="7127748" y="18288"/>
                </a:lnTo>
                <a:lnTo>
                  <a:pt x="7127748" y="0"/>
                </a:lnTo>
                <a:lnTo>
                  <a:pt x="7109460" y="0"/>
                </a:lnTo>
                <a:lnTo>
                  <a:pt x="7109460" y="18288"/>
                </a:lnTo>
                <a:lnTo>
                  <a:pt x="7109460" y="9395460"/>
                </a:lnTo>
                <a:lnTo>
                  <a:pt x="18288" y="9395460"/>
                </a:lnTo>
                <a:lnTo>
                  <a:pt x="18288" y="18288"/>
                </a:lnTo>
                <a:lnTo>
                  <a:pt x="7109460" y="18288"/>
                </a:lnTo>
                <a:lnTo>
                  <a:pt x="7109460" y="0"/>
                </a:lnTo>
                <a:lnTo>
                  <a:pt x="18288" y="0"/>
                </a:lnTo>
                <a:lnTo>
                  <a:pt x="0" y="0"/>
                </a:lnTo>
                <a:lnTo>
                  <a:pt x="0" y="18288"/>
                </a:lnTo>
                <a:lnTo>
                  <a:pt x="0" y="9395460"/>
                </a:lnTo>
                <a:lnTo>
                  <a:pt x="0" y="9413748"/>
                </a:lnTo>
                <a:lnTo>
                  <a:pt x="18288" y="9413748"/>
                </a:lnTo>
                <a:lnTo>
                  <a:pt x="18288" y="9432036"/>
                </a:lnTo>
                <a:lnTo>
                  <a:pt x="7109460" y="9432036"/>
                </a:lnTo>
                <a:lnTo>
                  <a:pt x="7127748" y="9432036"/>
                </a:lnTo>
                <a:lnTo>
                  <a:pt x="7146036" y="9432036"/>
                </a:lnTo>
                <a:lnTo>
                  <a:pt x="7146036" y="9413748"/>
                </a:lnTo>
                <a:lnTo>
                  <a:pt x="7146036" y="9395473"/>
                </a:lnTo>
                <a:lnTo>
                  <a:pt x="7127748" y="9395473"/>
                </a:lnTo>
                <a:lnTo>
                  <a:pt x="7146036" y="9395460"/>
                </a:lnTo>
                <a:lnTo>
                  <a:pt x="7146036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130604" y="1691386"/>
            <a:ext cx="5655310" cy="40862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139065">
              <a:lnSpc>
                <a:spcPct val="100000"/>
              </a:lnSpc>
              <a:spcBef>
                <a:spcPts val="95"/>
              </a:spcBef>
            </a:pPr>
            <a:r>
              <a:rPr dirty="0" sz="1600" spc="-50" b="1" i="1">
                <a:latin typeface="Arial"/>
                <a:cs typeface="Arial"/>
              </a:rPr>
              <a:t>MARKET</a:t>
            </a:r>
            <a:r>
              <a:rPr dirty="0" sz="1600" spc="-45" b="1" i="1">
                <a:latin typeface="Arial"/>
                <a:cs typeface="Arial"/>
              </a:rPr>
              <a:t> </a:t>
            </a:r>
            <a:r>
              <a:rPr dirty="0" sz="1600" b="1" i="1">
                <a:latin typeface="Arial"/>
                <a:cs typeface="Arial"/>
              </a:rPr>
              <a:t>GROWTH</a:t>
            </a:r>
            <a:r>
              <a:rPr dirty="0" sz="1600" spc="-40" b="1" i="1">
                <a:latin typeface="Arial"/>
                <a:cs typeface="Arial"/>
              </a:rPr>
              <a:t> </a:t>
            </a:r>
            <a:r>
              <a:rPr dirty="0" sz="1600" spc="-10" b="1" i="1">
                <a:latin typeface="Arial"/>
                <a:cs typeface="Arial"/>
              </a:rPr>
              <a:t>DRIVER</a:t>
            </a:r>
            <a:endParaRPr sz="1600">
              <a:latin typeface="Arial"/>
              <a:cs typeface="Arial"/>
            </a:endParaRPr>
          </a:p>
          <a:p>
            <a:pPr marL="240665" marR="17145" indent="-228600">
              <a:lnSpc>
                <a:spcPct val="135000"/>
              </a:lnSpc>
              <a:spcBef>
                <a:spcPts val="915"/>
              </a:spcBef>
              <a:buFont typeface="Symbol"/>
              <a:buChar char=""/>
              <a:tabLst>
                <a:tab pos="240665" algn="l"/>
              </a:tabLst>
            </a:pPr>
            <a:r>
              <a:rPr dirty="0" sz="1200" spc="-55">
                <a:latin typeface="Arial Black"/>
                <a:cs typeface="Arial Black"/>
              </a:rPr>
              <a:t>Remote</a:t>
            </a:r>
            <a:r>
              <a:rPr dirty="0" sz="1200" spc="-90">
                <a:latin typeface="Arial Black"/>
                <a:cs typeface="Arial Black"/>
              </a:rPr>
              <a:t> </a:t>
            </a:r>
            <a:r>
              <a:rPr dirty="0" sz="1200" spc="-30">
                <a:latin typeface="Arial Black"/>
                <a:cs typeface="Arial Black"/>
              </a:rPr>
              <a:t>Work</a:t>
            </a:r>
            <a:r>
              <a:rPr dirty="0" sz="1200" spc="-95">
                <a:latin typeface="Arial Black"/>
                <a:cs typeface="Arial Black"/>
              </a:rPr>
              <a:t> </a:t>
            </a:r>
            <a:r>
              <a:rPr dirty="0" sz="1200">
                <a:latin typeface="Arial Black"/>
                <a:cs typeface="Arial Black"/>
              </a:rPr>
              <a:t>and</a:t>
            </a:r>
            <a:r>
              <a:rPr dirty="0" sz="1200" spc="-90">
                <a:latin typeface="Arial Black"/>
                <a:cs typeface="Arial Black"/>
              </a:rPr>
              <a:t> </a:t>
            </a:r>
            <a:r>
              <a:rPr dirty="0" sz="1200" spc="-35">
                <a:latin typeface="Arial Black"/>
                <a:cs typeface="Arial Black"/>
              </a:rPr>
              <a:t>Hybrid</a:t>
            </a:r>
            <a:r>
              <a:rPr dirty="0" sz="1200" spc="-95">
                <a:latin typeface="Arial Black"/>
                <a:cs typeface="Arial Black"/>
              </a:rPr>
              <a:t> </a:t>
            </a:r>
            <a:r>
              <a:rPr dirty="0" sz="1200" spc="-55">
                <a:latin typeface="Arial Black"/>
                <a:cs typeface="Arial Black"/>
              </a:rPr>
              <a:t>Models:</a:t>
            </a:r>
            <a:r>
              <a:rPr dirty="0" sz="1200" spc="-80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Lucida Sans Unicode"/>
                <a:cs typeface="Lucida Sans Unicode"/>
              </a:rPr>
              <a:t>shift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towards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remote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hybrid work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environments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55">
                <a:latin typeface="Lucida Sans Unicode"/>
                <a:cs typeface="Lucida Sans Unicode"/>
              </a:rPr>
              <a:t>has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led</a:t>
            </a:r>
            <a:r>
              <a:rPr dirty="0" sz="1200" spc="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businesses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to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invest </a:t>
            </a:r>
            <a:r>
              <a:rPr dirty="0" sz="1200" spc="-10">
                <a:latin typeface="Lucida Sans Unicode"/>
                <a:cs typeface="Lucida Sans Unicode"/>
              </a:rPr>
              <a:t>in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reliable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secure </a:t>
            </a:r>
            <a:r>
              <a:rPr dirty="0" sz="1200" spc="10">
                <a:latin typeface="Lucida Sans Unicode"/>
                <a:cs typeface="Lucida Sans Unicode"/>
              </a:rPr>
              <a:t>computing</a:t>
            </a:r>
            <a:r>
              <a:rPr dirty="0" sz="1200" spc="100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devices</a:t>
            </a:r>
            <a:r>
              <a:rPr dirty="0" sz="1200" spc="8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to</a:t>
            </a:r>
            <a:r>
              <a:rPr dirty="0" sz="1200" spc="110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ensure</a:t>
            </a:r>
            <a:r>
              <a:rPr dirty="0" sz="1200" spc="10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seamless</a:t>
            </a:r>
            <a:r>
              <a:rPr dirty="0" sz="1200" spc="10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operations.</a:t>
            </a:r>
            <a:endParaRPr sz="1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90"/>
              </a:spcBef>
              <a:buFont typeface="Symbol"/>
              <a:buChar char=""/>
            </a:pPr>
            <a:endParaRPr sz="1200">
              <a:latin typeface="Lucida Sans Unicode"/>
              <a:cs typeface="Lucida Sans Unicode"/>
            </a:endParaRPr>
          </a:p>
          <a:p>
            <a:pPr marL="240665" marR="5080" indent="-228600">
              <a:lnSpc>
                <a:spcPct val="135000"/>
              </a:lnSpc>
              <a:buFont typeface="Symbol"/>
              <a:buChar char=""/>
              <a:tabLst>
                <a:tab pos="240665" algn="l"/>
              </a:tabLst>
            </a:pPr>
            <a:r>
              <a:rPr dirty="0" sz="1200" spc="-40">
                <a:latin typeface="Arial Black"/>
                <a:cs typeface="Arial Black"/>
              </a:rPr>
              <a:t>Digital</a:t>
            </a:r>
            <a:r>
              <a:rPr dirty="0" sz="1200" spc="-100">
                <a:latin typeface="Arial Black"/>
                <a:cs typeface="Arial Black"/>
              </a:rPr>
              <a:t> </a:t>
            </a:r>
            <a:r>
              <a:rPr dirty="0" sz="1200" spc="-35">
                <a:latin typeface="Arial Black"/>
                <a:cs typeface="Arial Black"/>
              </a:rPr>
              <a:t>Transformation</a:t>
            </a:r>
            <a:r>
              <a:rPr dirty="0" sz="1200" spc="-114">
                <a:latin typeface="Arial Black"/>
                <a:cs typeface="Arial Black"/>
              </a:rPr>
              <a:t> </a:t>
            </a:r>
            <a:r>
              <a:rPr dirty="0" sz="1200" spc="-55">
                <a:latin typeface="Arial Black"/>
                <a:cs typeface="Arial Black"/>
              </a:rPr>
              <a:t>Initiatives:</a:t>
            </a:r>
            <a:r>
              <a:rPr dirty="0" sz="1200" spc="-90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Organizations</a:t>
            </a:r>
            <a:r>
              <a:rPr dirty="0" sz="1200" spc="-25">
                <a:latin typeface="Lucida Sans Unicode"/>
                <a:cs typeface="Lucida Sans Unicode"/>
              </a:rPr>
              <a:t> </a:t>
            </a:r>
            <a:r>
              <a:rPr dirty="0" sz="1200" spc="60">
                <a:latin typeface="Lucida Sans Unicode"/>
                <a:cs typeface="Lucida Sans Unicode"/>
              </a:rPr>
              <a:t>are</a:t>
            </a:r>
            <a:r>
              <a:rPr dirty="0" sz="1200" spc="-1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modernizing </a:t>
            </a:r>
            <a:r>
              <a:rPr dirty="0" sz="1200" spc="-10">
                <a:latin typeface="Lucida Sans Unicode"/>
                <a:cs typeface="Lucida Sans Unicode"/>
              </a:rPr>
              <a:t>their </a:t>
            </a:r>
            <a:r>
              <a:rPr dirty="0" sz="1200" spc="-95">
                <a:latin typeface="Lucida Sans Unicode"/>
                <a:cs typeface="Lucida Sans Unicode"/>
              </a:rPr>
              <a:t>IT</a:t>
            </a:r>
            <a:r>
              <a:rPr dirty="0" sz="1200" spc="7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infrastructure,</a:t>
            </a:r>
            <a:r>
              <a:rPr dirty="0" sz="1200" spc="9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leading</a:t>
            </a:r>
            <a:r>
              <a:rPr dirty="0" sz="1200" spc="8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to</a:t>
            </a:r>
            <a:r>
              <a:rPr dirty="0" sz="1200" spc="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increased</a:t>
            </a:r>
            <a:r>
              <a:rPr dirty="0" sz="1200" spc="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procurement</a:t>
            </a:r>
            <a:r>
              <a:rPr dirty="0" sz="1200" spc="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of</a:t>
            </a:r>
            <a:r>
              <a:rPr dirty="0" sz="1200" spc="80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advanced </a:t>
            </a:r>
            <a:r>
              <a:rPr dirty="0" sz="1200" spc="10">
                <a:latin typeface="Lucida Sans Unicode"/>
                <a:cs typeface="Lucida Sans Unicode"/>
              </a:rPr>
              <a:t>laptops</a:t>
            </a:r>
            <a:r>
              <a:rPr dirty="0" sz="1200" spc="5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PCs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to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support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new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applications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services.</a:t>
            </a:r>
            <a:endParaRPr sz="1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100"/>
              </a:spcBef>
              <a:buFont typeface="Symbol"/>
              <a:buChar char=""/>
            </a:pPr>
            <a:endParaRPr sz="1200">
              <a:latin typeface="Lucida Sans Unicode"/>
              <a:cs typeface="Lucida Sans Unicode"/>
            </a:endParaRPr>
          </a:p>
          <a:p>
            <a:pPr marL="240665" marR="80010" indent="-228600">
              <a:lnSpc>
                <a:spcPct val="135000"/>
              </a:lnSpc>
              <a:buFont typeface="Symbol"/>
              <a:buChar char=""/>
              <a:tabLst>
                <a:tab pos="240665" algn="l"/>
              </a:tabLst>
            </a:pPr>
            <a:r>
              <a:rPr dirty="0" sz="1200" spc="-90">
                <a:latin typeface="Arial Black"/>
                <a:cs typeface="Arial Black"/>
              </a:rPr>
              <a:t>AI </a:t>
            </a:r>
            <a:r>
              <a:rPr dirty="0" sz="1200" spc="-40">
                <a:latin typeface="Arial Black"/>
                <a:cs typeface="Arial Black"/>
              </a:rPr>
              <a:t>Integration:</a:t>
            </a:r>
            <a:r>
              <a:rPr dirty="0" sz="1200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incorporation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of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 spc="-40">
                <a:latin typeface="Lucida Sans Unicode"/>
                <a:cs typeface="Lucida Sans Unicode"/>
              </a:rPr>
              <a:t>AI</a:t>
            </a:r>
            <a:r>
              <a:rPr dirty="0" sz="1200" spc="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capabilities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 spc="-20">
                <a:latin typeface="Lucida Sans Unicode"/>
                <a:cs typeface="Lucida Sans Unicode"/>
              </a:rPr>
              <a:t>in</a:t>
            </a:r>
            <a:r>
              <a:rPr dirty="0" sz="120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business </a:t>
            </a:r>
            <a:r>
              <a:rPr dirty="0" sz="1200" spc="10">
                <a:latin typeface="Lucida Sans Unicode"/>
                <a:cs typeface="Lucida Sans Unicode"/>
              </a:rPr>
              <a:t>operations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necessitates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powerful</a:t>
            </a:r>
            <a:r>
              <a:rPr dirty="0" sz="1200" spc="6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computing</a:t>
            </a:r>
            <a:r>
              <a:rPr dirty="0" sz="1200" spc="70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devices,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driving</a:t>
            </a:r>
            <a:r>
              <a:rPr dirty="0" sz="1200" spc="65">
                <a:latin typeface="Lucida Sans Unicode"/>
                <a:cs typeface="Lucida Sans Unicode"/>
              </a:rPr>
              <a:t> </a:t>
            </a:r>
            <a:r>
              <a:rPr dirty="0" sz="1200" spc="60">
                <a:latin typeface="Lucida Sans Unicode"/>
                <a:cs typeface="Lucida Sans Unicode"/>
              </a:rPr>
              <a:t>demand </a:t>
            </a:r>
            <a:r>
              <a:rPr dirty="0" sz="1200" spc="-20">
                <a:latin typeface="Lucida Sans Unicode"/>
                <a:cs typeface="Lucida Sans Unicode"/>
              </a:rPr>
              <a:t>for</a:t>
            </a:r>
            <a:r>
              <a:rPr dirty="0" sz="1200" spc="12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high-</a:t>
            </a:r>
            <a:r>
              <a:rPr dirty="0" sz="1200">
                <a:latin typeface="Lucida Sans Unicode"/>
                <a:cs typeface="Lucida Sans Unicode"/>
              </a:rPr>
              <a:t>performance</a:t>
            </a:r>
            <a:r>
              <a:rPr dirty="0" sz="1200" spc="12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laptops</a:t>
            </a:r>
            <a:r>
              <a:rPr dirty="0" sz="1200" spc="125">
                <a:latin typeface="Lucida Sans Unicode"/>
                <a:cs typeface="Lucida Sans Unicode"/>
              </a:rPr>
              <a:t> </a:t>
            </a:r>
            <a:r>
              <a:rPr dirty="0" sz="1200" spc="65">
                <a:latin typeface="Lucida Sans Unicode"/>
                <a:cs typeface="Lucida Sans Unicode"/>
              </a:rPr>
              <a:t>and</a:t>
            </a:r>
            <a:r>
              <a:rPr dirty="0" sz="1200" spc="135">
                <a:latin typeface="Lucida Sans Unicode"/>
                <a:cs typeface="Lucida Sans Unicode"/>
              </a:rPr>
              <a:t> </a:t>
            </a:r>
            <a:r>
              <a:rPr dirty="0" sz="1200" spc="-20">
                <a:latin typeface="Lucida Sans Unicode"/>
                <a:cs typeface="Lucida Sans Unicode"/>
              </a:rPr>
              <a:t>PCs.</a:t>
            </a:r>
            <a:endParaRPr sz="1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85"/>
              </a:spcBef>
              <a:buFont typeface="Symbol"/>
              <a:buChar char=""/>
            </a:pPr>
            <a:endParaRPr sz="1200">
              <a:latin typeface="Lucida Sans Unicode"/>
              <a:cs typeface="Lucida Sans Unicode"/>
            </a:endParaRPr>
          </a:p>
          <a:p>
            <a:pPr marL="240665" marR="36830" indent="-228600">
              <a:lnSpc>
                <a:spcPct val="135100"/>
              </a:lnSpc>
              <a:spcBef>
                <a:spcPts val="5"/>
              </a:spcBef>
              <a:buFont typeface="Symbol"/>
              <a:buChar char=""/>
              <a:tabLst>
                <a:tab pos="240665" algn="l"/>
              </a:tabLst>
            </a:pPr>
            <a:r>
              <a:rPr dirty="0" sz="1200" spc="-25">
                <a:latin typeface="Arial Black"/>
                <a:cs typeface="Arial Black"/>
              </a:rPr>
              <a:t>Cloud</a:t>
            </a:r>
            <a:r>
              <a:rPr dirty="0" sz="1200" spc="-95">
                <a:latin typeface="Arial Black"/>
                <a:cs typeface="Arial Black"/>
              </a:rPr>
              <a:t> </a:t>
            </a:r>
            <a:r>
              <a:rPr dirty="0" sz="1200" spc="-20">
                <a:latin typeface="Arial Black"/>
                <a:cs typeface="Arial Black"/>
              </a:rPr>
              <a:t>Computing</a:t>
            </a:r>
            <a:r>
              <a:rPr dirty="0" sz="1200" spc="-90">
                <a:latin typeface="Arial Black"/>
                <a:cs typeface="Arial Black"/>
              </a:rPr>
              <a:t> </a:t>
            </a:r>
            <a:r>
              <a:rPr dirty="0" sz="1200" spc="-35">
                <a:latin typeface="Arial Black"/>
                <a:cs typeface="Arial Black"/>
              </a:rPr>
              <a:t>Adoption:</a:t>
            </a:r>
            <a:r>
              <a:rPr dirty="0" sz="1200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rise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of cloud-</a:t>
            </a:r>
            <a:r>
              <a:rPr dirty="0" sz="1200" spc="65">
                <a:latin typeface="Lucida Sans Unicode"/>
                <a:cs typeface="Lucida Sans Unicode"/>
              </a:rPr>
              <a:t>based</a:t>
            </a:r>
            <a:r>
              <a:rPr dirty="0" sz="1200">
                <a:latin typeface="Lucida Sans Unicode"/>
                <a:cs typeface="Lucida Sans Unicode"/>
              </a:rPr>
              <a:t> applications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45">
                <a:latin typeface="Lucida Sans Unicode"/>
                <a:cs typeface="Lucida Sans Unicode"/>
              </a:rPr>
              <a:t>and </a:t>
            </a:r>
            <a:r>
              <a:rPr dirty="0" sz="1200">
                <a:latin typeface="Lucida Sans Unicode"/>
                <a:cs typeface="Lucida Sans Unicode"/>
              </a:rPr>
              <a:t>services</a:t>
            </a:r>
            <a:r>
              <a:rPr dirty="0" sz="1200" spc="10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requires</a:t>
            </a:r>
            <a:r>
              <a:rPr dirty="0" sz="1200" spc="10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devices</a:t>
            </a:r>
            <a:r>
              <a:rPr dirty="0" sz="1200" spc="10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with</a:t>
            </a:r>
            <a:r>
              <a:rPr dirty="0" sz="1200" spc="10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robust</a:t>
            </a:r>
            <a:r>
              <a:rPr dirty="0" sz="1200" spc="9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processing</a:t>
            </a:r>
            <a:r>
              <a:rPr dirty="0" sz="1200" spc="10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power</a:t>
            </a:r>
            <a:r>
              <a:rPr dirty="0" sz="1200" spc="80">
                <a:latin typeface="Lucida Sans Unicode"/>
                <a:cs typeface="Lucida Sans Unicode"/>
              </a:rPr>
              <a:t> </a:t>
            </a:r>
            <a:r>
              <a:rPr dirty="0" sz="1200" spc="45">
                <a:latin typeface="Lucida Sans Unicode"/>
                <a:cs typeface="Lucida Sans Unicode"/>
              </a:rPr>
              <a:t>and </a:t>
            </a:r>
            <a:r>
              <a:rPr dirty="0" sz="1200">
                <a:latin typeface="Lucida Sans Unicode"/>
                <a:cs typeface="Lucida Sans Unicode"/>
              </a:rPr>
              <a:t>connectivity</a:t>
            </a:r>
            <a:r>
              <a:rPr dirty="0" sz="1200" spc="23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features.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3" name="object 3" descr="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28875" y="7119366"/>
            <a:ext cx="2911855" cy="537844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323088" y="323087"/>
            <a:ext cx="7146290" cy="9432290"/>
          </a:xfrm>
          <a:custGeom>
            <a:avLst/>
            <a:gdLst/>
            <a:ahLst/>
            <a:cxnLst/>
            <a:rect l="l" t="t" r="r" b="b"/>
            <a:pathLst>
              <a:path w="7146290" h="9432290">
                <a:moveTo>
                  <a:pt x="7146036" y="18288"/>
                </a:moveTo>
                <a:lnTo>
                  <a:pt x="7127748" y="18288"/>
                </a:lnTo>
                <a:lnTo>
                  <a:pt x="7127748" y="0"/>
                </a:lnTo>
                <a:lnTo>
                  <a:pt x="7109460" y="0"/>
                </a:lnTo>
                <a:lnTo>
                  <a:pt x="7109460" y="18288"/>
                </a:lnTo>
                <a:lnTo>
                  <a:pt x="7109460" y="9395460"/>
                </a:lnTo>
                <a:lnTo>
                  <a:pt x="18288" y="9395460"/>
                </a:lnTo>
                <a:lnTo>
                  <a:pt x="18288" y="18288"/>
                </a:lnTo>
                <a:lnTo>
                  <a:pt x="7109460" y="18288"/>
                </a:lnTo>
                <a:lnTo>
                  <a:pt x="7109460" y="0"/>
                </a:lnTo>
                <a:lnTo>
                  <a:pt x="18288" y="0"/>
                </a:lnTo>
                <a:lnTo>
                  <a:pt x="0" y="0"/>
                </a:lnTo>
                <a:lnTo>
                  <a:pt x="0" y="18288"/>
                </a:lnTo>
                <a:lnTo>
                  <a:pt x="0" y="9395460"/>
                </a:lnTo>
                <a:lnTo>
                  <a:pt x="0" y="9413748"/>
                </a:lnTo>
                <a:lnTo>
                  <a:pt x="18288" y="9413748"/>
                </a:lnTo>
                <a:lnTo>
                  <a:pt x="18288" y="9432036"/>
                </a:lnTo>
                <a:lnTo>
                  <a:pt x="7109460" y="9432036"/>
                </a:lnTo>
                <a:lnTo>
                  <a:pt x="7127748" y="9432036"/>
                </a:lnTo>
                <a:lnTo>
                  <a:pt x="7146036" y="9432036"/>
                </a:lnTo>
                <a:lnTo>
                  <a:pt x="7146036" y="9413748"/>
                </a:lnTo>
                <a:lnTo>
                  <a:pt x="7146036" y="9395473"/>
                </a:lnTo>
                <a:lnTo>
                  <a:pt x="7127748" y="9395473"/>
                </a:lnTo>
                <a:lnTo>
                  <a:pt x="7146036" y="9395460"/>
                </a:lnTo>
                <a:lnTo>
                  <a:pt x="7146036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130604" y="1793493"/>
            <a:ext cx="5692140" cy="36791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176530">
              <a:lnSpc>
                <a:spcPct val="100000"/>
              </a:lnSpc>
              <a:spcBef>
                <a:spcPts val="95"/>
              </a:spcBef>
            </a:pPr>
            <a:r>
              <a:rPr dirty="0" sz="1600" spc="-50" b="1" i="1">
                <a:latin typeface="Arial"/>
                <a:cs typeface="Arial"/>
              </a:rPr>
              <a:t>MARKET</a:t>
            </a:r>
            <a:r>
              <a:rPr dirty="0" sz="1600" spc="-20" b="1" i="1">
                <a:latin typeface="Arial"/>
                <a:cs typeface="Arial"/>
              </a:rPr>
              <a:t> </a:t>
            </a:r>
            <a:r>
              <a:rPr dirty="0" sz="1600" spc="-10" b="1" i="1">
                <a:latin typeface="Arial"/>
                <a:cs typeface="Arial"/>
              </a:rPr>
              <a:t>OPPORTUNITIES</a:t>
            </a:r>
            <a:endParaRPr sz="1600">
              <a:latin typeface="Arial"/>
              <a:cs typeface="Arial"/>
            </a:endParaRPr>
          </a:p>
          <a:p>
            <a:pPr marL="240665" marR="33020" indent="-228600">
              <a:lnSpc>
                <a:spcPct val="125000"/>
              </a:lnSpc>
              <a:spcBef>
                <a:spcPts val="1650"/>
              </a:spcBef>
              <a:buFont typeface="Symbol"/>
              <a:buChar char=""/>
              <a:tabLst>
                <a:tab pos="240665" algn="l"/>
              </a:tabLst>
            </a:pPr>
            <a:r>
              <a:rPr dirty="0" sz="1200" spc="-40">
                <a:latin typeface="Arial Black"/>
                <a:cs typeface="Arial Black"/>
              </a:rPr>
              <a:t>Emerging</a:t>
            </a:r>
            <a:r>
              <a:rPr dirty="0" sz="1200" spc="-75">
                <a:latin typeface="Arial Black"/>
                <a:cs typeface="Arial Black"/>
              </a:rPr>
              <a:t> </a:t>
            </a:r>
            <a:r>
              <a:rPr dirty="0" sz="1200" spc="-55">
                <a:latin typeface="Arial Black"/>
                <a:cs typeface="Arial Black"/>
              </a:rPr>
              <a:t>Markets:</a:t>
            </a:r>
            <a:r>
              <a:rPr dirty="0" sz="1200" spc="15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Regions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 spc="-35">
                <a:latin typeface="Lucida Sans Unicode"/>
                <a:cs typeface="Lucida Sans Unicode"/>
              </a:rPr>
              <a:t>like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Asia-Pacific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65">
                <a:latin typeface="Lucida Sans Unicode"/>
                <a:cs typeface="Lucida Sans Unicode"/>
              </a:rPr>
              <a:t>and</a:t>
            </a:r>
            <a:r>
              <a:rPr dirty="0" sz="1200" spc="4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Latin</a:t>
            </a:r>
            <a:r>
              <a:rPr dirty="0" sz="1200" spc="4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America</a:t>
            </a:r>
            <a:r>
              <a:rPr dirty="0" sz="1200" spc="4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present </a:t>
            </a:r>
            <a:r>
              <a:rPr dirty="0" sz="1200">
                <a:latin typeface="Lucida Sans Unicode"/>
                <a:cs typeface="Lucida Sans Unicode"/>
              </a:rPr>
              <a:t>significant</a:t>
            </a:r>
            <a:r>
              <a:rPr dirty="0" sz="1200" spc="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growth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opportunities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50">
                <a:latin typeface="Lucida Sans Unicode"/>
                <a:cs typeface="Lucida Sans Unicode"/>
              </a:rPr>
              <a:t>due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to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rapid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industrialization</a:t>
            </a:r>
            <a:r>
              <a:rPr dirty="0" sz="1200" spc="10">
                <a:latin typeface="Lucida Sans Unicode"/>
                <a:cs typeface="Lucida Sans Unicode"/>
              </a:rPr>
              <a:t> </a:t>
            </a:r>
            <a:r>
              <a:rPr dirty="0" sz="1200" spc="45">
                <a:latin typeface="Lucida Sans Unicode"/>
                <a:cs typeface="Lucida Sans Unicode"/>
              </a:rPr>
              <a:t>and </a:t>
            </a:r>
            <a:r>
              <a:rPr dirty="0" sz="1200">
                <a:latin typeface="Lucida Sans Unicode"/>
                <a:cs typeface="Lucida Sans Unicode"/>
              </a:rPr>
              <a:t>increasing</a:t>
            </a:r>
            <a:r>
              <a:rPr dirty="0" sz="1200" spc="9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digital</a:t>
            </a:r>
            <a:r>
              <a:rPr dirty="0" sz="1200" spc="11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adoption.</a:t>
            </a:r>
            <a:endParaRPr sz="1200">
              <a:latin typeface="Lucida Sans Unicode"/>
              <a:cs typeface="Lucida Sans Unicode"/>
            </a:endParaRPr>
          </a:p>
          <a:p>
            <a:pPr marL="240665" marR="5080" indent="-228600">
              <a:lnSpc>
                <a:spcPct val="125000"/>
              </a:lnSpc>
              <a:spcBef>
                <a:spcPts val="1800"/>
              </a:spcBef>
              <a:buFont typeface="Symbol"/>
              <a:buChar char=""/>
              <a:tabLst>
                <a:tab pos="240665" algn="l"/>
              </a:tabLst>
            </a:pPr>
            <a:r>
              <a:rPr dirty="0" sz="1200" spc="-120">
                <a:latin typeface="Arial Black"/>
                <a:cs typeface="Arial Black"/>
              </a:rPr>
              <a:t>SMEs</a:t>
            </a:r>
            <a:r>
              <a:rPr dirty="0" sz="1200" spc="-70">
                <a:latin typeface="Arial Black"/>
                <a:cs typeface="Arial Black"/>
              </a:rPr>
              <a:t> </a:t>
            </a:r>
            <a:r>
              <a:rPr dirty="0" sz="1200" spc="-55">
                <a:latin typeface="Arial Black"/>
                <a:cs typeface="Arial Black"/>
              </a:rPr>
              <a:t>Expansion:</a:t>
            </a:r>
            <a:r>
              <a:rPr dirty="0" sz="1200" spc="20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Small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medium-</a:t>
            </a:r>
            <a:r>
              <a:rPr dirty="0" sz="1200" spc="-10">
                <a:latin typeface="Lucida Sans Unicode"/>
                <a:cs typeface="Lucida Sans Unicode"/>
              </a:rPr>
              <a:t>sized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enterprises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60">
                <a:latin typeface="Lucida Sans Unicode"/>
                <a:cs typeface="Lucida Sans Unicode"/>
              </a:rPr>
              <a:t>are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investing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Lucida Sans Unicode"/>
                <a:cs typeface="Lucida Sans Unicode"/>
              </a:rPr>
              <a:t>in</a:t>
            </a:r>
            <a:r>
              <a:rPr dirty="0" sz="1200" spc="500">
                <a:latin typeface="Lucida Sans Unicode"/>
                <a:cs typeface="Lucida Sans Unicode"/>
              </a:rPr>
              <a:t> </a:t>
            </a:r>
            <a:r>
              <a:rPr dirty="0" sz="1200" spc="-95">
                <a:latin typeface="Lucida Sans Unicode"/>
                <a:cs typeface="Lucida Sans Unicode"/>
              </a:rPr>
              <a:t>IT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infrastructure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to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 spc="65">
                <a:latin typeface="Lucida Sans Unicode"/>
                <a:cs typeface="Lucida Sans Unicode"/>
              </a:rPr>
              <a:t>enhance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productivity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competitiveness,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boosting </a:t>
            </a:r>
            <a:r>
              <a:rPr dirty="0" sz="1200">
                <a:latin typeface="Lucida Sans Unicode"/>
                <a:cs typeface="Lucida Sans Unicode"/>
              </a:rPr>
              <a:t>market</a:t>
            </a:r>
            <a:r>
              <a:rPr dirty="0" sz="1200" spc="120">
                <a:latin typeface="Lucida Sans Unicode"/>
                <a:cs typeface="Lucida Sans Unicode"/>
              </a:rPr>
              <a:t> </a:t>
            </a:r>
            <a:r>
              <a:rPr dirty="0" sz="1200" spc="35">
                <a:latin typeface="Lucida Sans Unicode"/>
                <a:cs typeface="Lucida Sans Unicode"/>
              </a:rPr>
              <a:t>demand.</a:t>
            </a:r>
            <a:endParaRPr sz="1200">
              <a:latin typeface="Lucida Sans Unicode"/>
              <a:cs typeface="Lucida Sans Unicode"/>
            </a:endParaRPr>
          </a:p>
          <a:p>
            <a:pPr marL="240665" marR="102235" indent="-228600">
              <a:lnSpc>
                <a:spcPct val="125000"/>
              </a:lnSpc>
              <a:spcBef>
                <a:spcPts val="1800"/>
              </a:spcBef>
              <a:buFont typeface="Symbol"/>
              <a:buChar char=""/>
              <a:tabLst>
                <a:tab pos="240665" algn="l"/>
              </a:tabLst>
            </a:pPr>
            <a:r>
              <a:rPr dirty="0" sz="1200" spc="-50">
                <a:latin typeface="Arial Black"/>
                <a:cs typeface="Arial Black"/>
              </a:rPr>
              <a:t>Education</a:t>
            </a:r>
            <a:r>
              <a:rPr dirty="0" sz="1200" spc="-85">
                <a:latin typeface="Arial Black"/>
                <a:cs typeface="Arial Black"/>
              </a:rPr>
              <a:t> </a:t>
            </a:r>
            <a:r>
              <a:rPr dirty="0" sz="1200" spc="-70">
                <a:latin typeface="Arial Black"/>
                <a:cs typeface="Arial Black"/>
              </a:rPr>
              <a:t>Sector:</a:t>
            </a:r>
            <a:r>
              <a:rPr dirty="0" sz="1200" spc="30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growing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emphasis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on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digital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learning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platforms is</a:t>
            </a:r>
            <a:r>
              <a:rPr dirty="0" sz="1200" spc="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leading</a:t>
            </a:r>
            <a:r>
              <a:rPr dirty="0" sz="1200" spc="5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educational</a:t>
            </a:r>
            <a:r>
              <a:rPr dirty="0" sz="1200" spc="6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institutions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to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procure</a:t>
            </a:r>
            <a:r>
              <a:rPr dirty="0" sz="1200" spc="5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laptops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5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PCs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in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bulk.</a:t>
            </a:r>
            <a:endParaRPr sz="1200">
              <a:latin typeface="Lucida Sans Unicode"/>
              <a:cs typeface="Lucida Sans Unicode"/>
            </a:endParaRPr>
          </a:p>
          <a:p>
            <a:pPr marL="240665" marR="170815" indent="-228600">
              <a:lnSpc>
                <a:spcPct val="125099"/>
              </a:lnSpc>
              <a:spcBef>
                <a:spcPts val="1800"/>
              </a:spcBef>
              <a:buFont typeface="Symbol"/>
              <a:buChar char=""/>
              <a:tabLst>
                <a:tab pos="240665" algn="l"/>
              </a:tabLst>
            </a:pPr>
            <a:r>
              <a:rPr dirty="0" sz="1200" spc="-55">
                <a:latin typeface="Arial Black"/>
                <a:cs typeface="Arial Black"/>
              </a:rPr>
              <a:t>Healthcare</a:t>
            </a:r>
            <a:r>
              <a:rPr dirty="0" sz="1200" spc="-65">
                <a:latin typeface="Arial Black"/>
                <a:cs typeface="Arial Black"/>
              </a:rPr>
              <a:t> </a:t>
            </a:r>
            <a:r>
              <a:rPr dirty="0" sz="1200" spc="-40">
                <a:latin typeface="Arial Black"/>
                <a:cs typeface="Arial Black"/>
              </a:rPr>
              <a:t>Industry:</a:t>
            </a:r>
            <a:r>
              <a:rPr dirty="0" sz="1200" spc="15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55">
                <a:latin typeface="Lucida Sans Unicode"/>
                <a:cs typeface="Lucida Sans Unicode"/>
              </a:rPr>
              <a:t>need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-20">
                <a:latin typeface="Lucida Sans Unicode"/>
                <a:cs typeface="Lucida Sans Unicode"/>
              </a:rPr>
              <a:t>for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electronic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health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records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45">
                <a:latin typeface="Lucida Sans Unicode"/>
                <a:cs typeface="Lucida Sans Unicode"/>
              </a:rPr>
              <a:t>and </a:t>
            </a:r>
            <a:r>
              <a:rPr dirty="0" sz="1200">
                <a:latin typeface="Lucida Sans Unicode"/>
                <a:cs typeface="Lucida Sans Unicode"/>
              </a:rPr>
              <a:t>telemedicine</a:t>
            </a:r>
            <a:r>
              <a:rPr dirty="0" sz="1200" spc="9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services</a:t>
            </a:r>
            <a:r>
              <a:rPr dirty="0" sz="1200" spc="114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is</a:t>
            </a:r>
            <a:r>
              <a:rPr dirty="0" sz="1200" spc="1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driving</a:t>
            </a:r>
            <a:r>
              <a:rPr dirty="0" sz="1200" spc="12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114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adoption</a:t>
            </a:r>
            <a:r>
              <a:rPr dirty="0" sz="1200" spc="1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of</a:t>
            </a:r>
            <a:r>
              <a:rPr dirty="0" sz="1200" spc="114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computing</a:t>
            </a:r>
            <a:r>
              <a:rPr dirty="0" sz="1200" spc="10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devices</a:t>
            </a:r>
            <a:r>
              <a:rPr dirty="0" sz="1200" spc="114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Lucida Sans Unicode"/>
                <a:cs typeface="Lucida Sans Unicode"/>
              </a:rPr>
              <a:t>in </a:t>
            </a:r>
            <a:r>
              <a:rPr dirty="0" sz="1200" spc="20">
                <a:latin typeface="Lucida Sans Unicode"/>
                <a:cs typeface="Lucida Sans Unicode"/>
              </a:rPr>
              <a:t>healthcare</a:t>
            </a:r>
            <a:r>
              <a:rPr dirty="0" sz="1200" spc="19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settings.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3" name="object 3" descr="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61074" y="7171994"/>
            <a:ext cx="2874449" cy="504520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323088" y="323087"/>
            <a:ext cx="7146290" cy="9432290"/>
          </a:xfrm>
          <a:custGeom>
            <a:avLst/>
            <a:gdLst/>
            <a:ahLst/>
            <a:cxnLst/>
            <a:rect l="l" t="t" r="r" b="b"/>
            <a:pathLst>
              <a:path w="7146290" h="9432290">
                <a:moveTo>
                  <a:pt x="7146036" y="18288"/>
                </a:moveTo>
                <a:lnTo>
                  <a:pt x="7127748" y="18288"/>
                </a:lnTo>
                <a:lnTo>
                  <a:pt x="7127748" y="0"/>
                </a:lnTo>
                <a:lnTo>
                  <a:pt x="7109460" y="0"/>
                </a:lnTo>
                <a:lnTo>
                  <a:pt x="7109460" y="18288"/>
                </a:lnTo>
                <a:lnTo>
                  <a:pt x="7109460" y="9395460"/>
                </a:lnTo>
                <a:lnTo>
                  <a:pt x="18288" y="9395460"/>
                </a:lnTo>
                <a:lnTo>
                  <a:pt x="18288" y="18288"/>
                </a:lnTo>
                <a:lnTo>
                  <a:pt x="7109460" y="18288"/>
                </a:lnTo>
                <a:lnTo>
                  <a:pt x="7109460" y="0"/>
                </a:lnTo>
                <a:lnTo>
                  <a:pt x="18288" y="0"/>
                </a:lnTo>
                <a:lnTo>
                  <a:pt x="0" y="0"/>
                </a:lnTo>
                <a:lnTo>
                  <a:pt x="0" y="18288"/>
                </a:lnTo>
                <a:lnTo>
                  <a:pt x="0" y="9395460"/>
                </a:lnTo>
                <a:lnTo>
                  <a:pt x="0" y="9413748"/>
                </a:lnTo>
                <a:lnTo>
                  <a:pt x="18288" y="9413748"/>
                </a:lnTo>
                <a:lnTo>
                  <a:pt x="18288" y="9432036"/>
                </a:lnTo>
                <a:lnTo>
                  <a:pt x="7109460" y="9432036"/>
                </a:lnTo>
                <a:lnTo>
                  <a:pt x="7127748" y="9432036"/>
                </a:lnTo>
                <a:lnTo>
                  <a:pt x="7146036" y="9432036"/>
                </a:lnTo>
                <a:lnTo>
                  <a:pt x="7146036" y="9413748"/>
                </a:lnTo>
                <a:lnTo>
                  <a:pt x="7146036" y="9395473"/>
                </a:lnTo>
                <a:lnTo>
                  <a:pt x="7127748" y="9395473"/>
                </a:lnTo>
                <a:lnTo>
                  <a:pt x="7146036" y="9395460"/>
                </a:lnTo>
                <a:lnTo>
                  <a:pt x="7146036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02004" y="1691386"/>
            <a:ext cx="5965190" cy="43605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2540">
              <a:lnSpc>
                <a:spcPct val="100000"/>
              </a:lnSpc>
              <a:spcBef>
                <a:spcPts val="95"/>
              </a:spcBef>
            </a:pPr>
            <a:r>
              <a:rPr dirty="0" sz="1600" spc="-65" b="1" i="1">
                <a:latin typeface="Arial"/>
                <a:cs typeface="Arial"/>
              </a:rPr>
              <a:t>REGIONAL</a:t>
            </a:r>
            <a:r>
              <a:rPr dirty="0" sz="1600" spc="-70" b="1" i="1">
                <a:latin typeface="Arial"/>
                <a:cs typeface="Arial"/>
              </a:rPr>
              <a:t> </a:t>
            </a:r>
            <a:r>
              <a:rPr dirty="0" sz="1600" spc="-10" b="1" i="1">
                <a:latin typeface="Arial"/>
                <a:cs typeface="Arial"/>
              </a:rPr>
              <a:t>OVERVIEW</a:t>
            </a:r>
            <a:endParaRPr sz="1600">
              <a:latin typeface="Arial"/>
              <a:cs typeface="Arial"/>
            </a:endParaRPr>
          </a:p>
          <a:p>
            <a:pPr marL="469265" marR="703580" indent="-228600">
              <a:lnSpc>
                <a:spcPct val="125000"/>
              </a:lnSpc>
              <a:spcBef>
                <a:spcPts val="1660"/>
              </a:spcBef>
              <a:buSzPct val="83333"/>
              <a:buFont typeface="Symbol"/>
              <a:buChar char=""/>
              <a:tabLst>
                <a:tab pos="469265" algn="l"/>
              </a:tabLst>
            </a:pPr>
            <a:r>
              <a:rPr dirty="0" sz="1200" spc="-50">
                <a:latin typeface="Arial Black"/>
                <a:cs typeface="Arial Black"/>
              </a:rPr>
              <a:t>North</a:t>
            </a:r>
            <a:r>
              <a:rPr dirty="0" sz="1200" spc="-80">
                <a:latin typeface="Arial Black"/>
                <a:cs typeface="Arial Black"/>
              </a:rPr>
              <a:t> </a:t>
            </a:r>
            <a:r>
              <a:rPr dirty="0" sz="1200" spc="-40">
                <a:latin typeface="Arial Black"/>
                <a:cs typeface="Arial Black"/>
              </a:rPr>
              <a:t>America:</a:t>
            </a:r>
            <a:r>
              <a:rPr dirty="0" sz="1200" spc="25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Dominates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market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50">
                <a:latin typeface="Lucida Sans Unicode"/>
                <a:cs typeface="Lucida Sans Unicode"/>
              </a:rPr>
              <a:t>due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to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early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technology </a:t>
            </a:r>
            <a:r>
              <a:rPr dirty="0" sz="1200">
                <a:latin typeface="Lucida Sans Unicode"/>
                <a:cs typeface="Lucida Sans Unicode"/>
              </a:rPr>
              <a:t>adoption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significant</a:t>
            </a:r>
            <a:r>
              <a:rPr dirty="0" sz="1200" spc="4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investments</a:t>
            </a:r>
            <a:r>
              <a:rPr dirty="0" sz="1200" spc="50">
                <a:latin typeface="Lucida Sans Unicode"/>
                <a:cs typeface="Lucida Sans Unicode"/>
              </a:rPr>
              <a:t> </a:t>
            </a:r>
            <a:r>
              <a:rPr dirty="0" sz="1200" spc="-20">
                <a:latin typeface="Lucida Sans Unicode"/>
                <a:cs typeface="Lucida Sans Unicode"/>
              </a:rPr>
              <a:t>in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-95">
                <a:latin typeface="Lucida Sans Unicode"/>
                <a:cs typeface="Lucida Sans Unicode"/>
              </a:rPr>
              <a:t>IT</a:t>
            </a:r>
            <a:r>
              <a:rPr dirty="0" sz="1200" spc="5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infrastructure.</a:t>
            </a:r>
            <a:endParaRPr sz="1200">
              <a:latin typeface="Lucida Sans Unicode"/>
              <a:cs typeface="Lucida Sans Unicode"/>
            </a:endParaRPr>
          </a:p>
          <a:p>
            <a:pPr marL="469265" marR="307340" indent="-228600">
              <a:lnSpc>
                <a:spcPct val="125000"/>
              </a:lnSpc>
              <a:buSzPct val="83333"/>
              <a:buFont typeface="Symbol"/>
              <a:buChar char=""/>
              <a:tabLst>
                <a:tab pos="469265" algn="l"/>
              </a:tabLst>
            </a:pPr>
            <a:r>
              <a:rPr dirty="0" sz="1200" spc="-60">
                <a:latin typeface="Arial Black"/>
                <a:cs typeface="Arial Black"/>
              </a:rPr>
              <a:t>Europe:</a:t>
            </a:r>
            <a:r>
              <a:rPr dirty="0" sz="1200" spc="45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Focuses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on</a:t>
            </a:r>
            <a:r>
              <a:rPr dirty="0" sz="1200" spc="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sustainable</a:t>
            </a:r>
            <a:r>
              <a:rPr dirty="0" sz="1200" spc="55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energy-efficient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devices,</a:t>
            </a:r>
            <a:r>
              <a:rPr dirty="0" sz="1200" spc="6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with</a:t>
            </a:r>
            <a:r>
              <a:rPr dirty="0" sz="1200" spc="70">
                <a:latin typeface="Lucida Sans Unicode"/>
                <a:cs typeface="Lucida Sans Unicode"/>
              </a:rPr>
              <a:t> </a:t>
            </a:r>
            <a:r>
              <a:rPr dirty="0" sz="1200" spc="95">
                <a:latin typeface="Lucida Sans Unicode"/>
                <a:cs typeface="Lucida Sans Unicode"/>
              </a:rPr>
              <a:t>a </a:t>
            </a:r>
            <a:r>
              <a:rPr dirty="0" sz="1200" spc="10">
                <a:latin typeface="Lucida Sans Unicode"/>
                <a:cs typeface="Lucida Sans Unicode"/>
              </a:rPr>
              <a:t>strong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presence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of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key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market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players.</a:t>
            </a:r>
            <a:endParaRPr sz="1200">
              <a:latin typeface="Lucida Sans Unicode"/>
              <a:cs typeface="Lucida Sans Unicode"/>
            </a:endParaRPr>
          </a:p>
          <a:p>
            <a:pPr marL="469265" marR="580390" indent="-228600">
              <a:lnSpc>
                <a:spcPct val="125000"/>
              </a:lnSpc>
              <a:buSzPct val="83333"/>
              <a:buFont typeface="Symbol"/>
              <a:buChar char=""/>
              <a:tabLst>
                <a:tab pos="469265" algn="l"/>
              </a:tabLst>
            </a:pPr>
            <a:r>
              <a:rPr dirty="0" sz="1200">
                <a:latin typeface="Arial Black"/>
                <a:cs typeface="Arial Black"/>
              </a:rPr>
              <a:t>Asia-</a:t>
            </a:r>
            <a:r>
              <a:rPr dirty="0" sz="1200" spc="-65">
                <a:latin typeface="Arial Black"/>
                <a:cs typeface="Arial Black"/>
              </a:rPr>
              <a:t>Pacific:</a:t>
            </a:r>
            <a:r>
              <a:rPr dirty="0" sz="1200" spc="15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Expected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to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witness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fastest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growth,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driven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30">
                <a:latin typeface="Lucida Sans Unicode"/>
                <a:cs typeface="Lucida Sans Unicode"/>
              </a:rPr>
              <a:t>by </a:t>
            </a:r>
            <a:r>
              <a:rPr dirty="0" sz="1200">
                <a:latin typeface="Lucida Sans Unicode"/>
                <a:cs typeface="Lucida Sans Unicode"/>
              </a:rPr>
              <a:t>increasing</a:t>
            </a:r>
            <a:r>
              <a:rPr dirty="0" sz="1200" spc="8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digitalization</a:t>
            </a:r>
            <a:r>
              <a:rPr dirty="0" sz="1200" spc="95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8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government</a:t>
            </a:r>
            <a:r>
              <a:rPr dirty="0" sz="1200" spc="8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initiatives</a:t>
            </a:r>
            <a:r>
              <a:rPr dirty="0" sz="1200" spc="8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promoting</a:t>
            </a:r>
            <a:r>
              <a:rPr dirty="0" sz="1200" spc="100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Lucida Sans Unicode"/>
                <a:cs typeface="Lucida Sans Unicode"/>
              </a:rPr>
              <a:t>IT </a:t>
            </a:r>
            <a:r>
              <a:rPr dirty="0" sz="1200" spc="-10">
                <a:latin typeface="Lucida Sans Unicode"/>
                <a:cs typeface="Lucida Sans Unicode"/>
              </a:rPr>
              <a:t>development.</a:t>
            </a:r>
            <a:endParaRPr sz="1200">
              <a:latin typeface="Lucida Sans Unicode"/>
              <a:cs typeface="Lucida Sans Unicode"/>
            </a:endParaRPr>
          </a:p>
          <a:p>
            <a:pPr marL="469265" marR="624840" indent="-228600">
              <a:lnSpc>
                <a:spcPct val="125000"/>
              </a:lnSpc>
              <a:buSzPct val="83333"/>
              <a:buFont typeface="Symbol"/>
              <a:buChar char=""/>
              <a:tabLst>
                <a:tab pos="469265" algn="l"/>
              </a:tabLst>
            </a:pPr>
            <a:r>
              <a:rPr dirty="0" sz="1200" spc="-70">
                <a:latin typeface="Arial Black"/>
                <a:cs typeface="Arial Black"/>
              </a:rPr>
              <a:t>Latin</a:t>
            </a:r>
            <a:r>
              <a:rPr dirty="0" sz="1200" spc="-110">
                <a:latin typeface="Arial Black"/>
                <a:cs typeface="Arial Black"/>
              </a:rPr>
              <a:t> </a:t>
            </a:r>
            <a:r>
              <a:rPr dirty="0" sz="1200" spc="-35">
                <a:latin typeface="Arial Black"/>
                <a:cs typeface="Arial Black"/>
              </a:rPr>
              <a:t>America</a:t>
            </a:r>
            <a:r>
              <a:rPr dirty="0" sz="1200" spc="-10">
                <a:latin typeface="Arial Black"/>
                <a:cs typeface="Arial Black"/>
              </a:rPr>
              <a:t> </a:t>
            </a:r>
            <a:r>
              <a:rPr dirty="0" sz="1200" spc="65">
                <a:latin typeface="Lucida Sans Unicode"/>
                <a:cs typeface="Lucida Sans Unicode"/>
              </a:rPr>
              <a:t>and</a:t>
            </a:r>
            <a:r>
              <a:rPr dirty="0" sz="1200" spc="-5">
                <a:latin typeface="Lucida Sans Unicode"/>
                <a:cs typeface="Lucida Sans Unicode"/>
              </a:rPr>
              <a:t> </a:t>
            </a:r>
            <a:r>
              <a:rPr dirty="0" sz="1200" spc="-35">
                <a:latin typeface="Arial Black"/>
                <a:cs typeface="Arial Black"/>
              </a:rPr>
              <a:t>Middle</a:t>
            </a:r>
            <a:r>
              <a:rPr dirty="0" sz="1200" spc="-100">
                <a:latin typeface="Arial Black"/>
                <a:cs typeface="Arial Black"/>
              </a:rPr>
              <a:t> </a:t>
            </a:r>
            <a:r>
              <a:rPr dirty="0" sz="1200" spc="-85">
                <a:latin typeface="Arial Black"/>
                <a:cs typeface="Arial Black"/>
              </a:rPr>
              <a:t>East</a:t>
            </a:r>
            <a:r>
              <a:rPr dirty="0" sz="1200" spc="-20">
                <a:latin typeface="Arial Black"/>
                <a:cs typeface="Arial Black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&amp;</a:t>
            </a:r>
            <a:r>
              <a:rPr dirty="0" sz="1200" spc="5">
                <a:latin typeface="Lucida Sans Unicode"/>
                <a:cs typeface="Lucida Sans Unicode"/>
              </a:rPr>
              <a:t> </a:t>
            </a:r>
            <a:r>
              <a:rPr dirty="0" sz="1200" spc="-55">
                <a:latin typeface="Arial Black"/>
                <a:cs typeface="Arial Black"/>
              </a:rPr>
              <a:t>Africa</a:t>
            </a:r>
            <a:r>
              <a:rPr dirty="0" sz="1200" spc="-55">
                <a:latin typeface="Lucida Sans Unicode"/>
                <a:cs typeface="Lucida Sans Unicode"/>
              </a:rPr>
              <a:t>:</a:t>
            </a:r>
            <a:r>
              <a:rPr dirty="0" sz="1200" spc="-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Emerging markets </a:t>
            </a:r>
            <a:r>
              <a:rPr dirty="0" sz="1200" spc="-20">
                <a:latin typeface="Lucida Sans Unicode"/>
                <a:cs typeface="Lucida Sans Unicode"/>
              </a:rPr>
              <a:t>with </a:t>
            </a:r>
            <a:r>
              <a:rPr dirty="0" sz="1200">
                <a:latin typeface="Lucida Sans Unicode"/>
                <a:cs typeface="Lucida Sans Unicode"/>
              </a:rPr>
              <a:t>growing</a:t>
            </a:r>
            <a:r>
              <a:rPr dirty="0" sz="1200" spc="95">
                <a:latin typeface="Lucida Sans Unicode"/>
                <a:cs typeface="Lucida Sans Unicode"/>
              </a:rPr>
              <a:t> </a:t>
            </a:r>
            <a:r>
              <a:rPr dirty="0" sz="1200" spc="75">
                <a:latin typeface="Lucida Sans Unicode"/>
                <a:cs typeface="Lucida Sans Unicode"/>
              </a:rPr>
              <a:t>demand</a:t>
            </a:r>
            <a:r>
              <a:rPr dirty="0" sz="1200" spc="95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Lucida Sans Unicode"/>
                <a:cs typeface="Lucida Sans Unicode"/>
              </a:rPr>
              <a:t>for</a:t>
            </a:r>
            <a:r>
              <a:rPr dirty="0" sz="1200" spc="10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computing</a:t>
            </a:r>
            <a:r>
              <a:rPr dirty="0" sz="1200" spc="9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devices</a:t>
            </a:r>
            <a:r>
              <a:rPr dirty="0" sz="1200" spc="10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across</a:t>
            </a:r>
            <a:r>
              <a:rPr dirty="0" sz="1200" spc="9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various</a:t>
            </a:r>
            <a:r>
              <a:rPr dirty="0" sz="1200" spc="10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sectors.</a:t>
            </a:r>
            <a:endParaRPr sz="1200">
              <a:latin typeface="Lucida Sans Unicode"/>
              <a:cs typeface="Lucida Sans Unicode"/>
            </a:endParaRPr>
          </a:p>
          <a:p>
            <a:pPr algn="ctr" marL="635">
              <a:lnSpc>
                <a:spcPct val="100000"/>
              </a:lnSpc>
              <a:spcBef>
                <a:spcPts val="1810"/>
              </a:spcBef>
            </a:pPr>
            <a:r>
              <a:rPr dirty="0" sz="1600" spc="-10" b="1" i="1">
                <a:latin typeface="Arial"/>
                <a:cs typeface="Arial"/>
              </a:rPr>
              <a:t>CONCLUSION</a:t>
            </a:r>
            <a:endParaRPr sz="1600">
              <a:latin typeface="Arial"/>
              <a:cs typeface="Arial"/>
            </a:endParaRPr>
          </a:p>
          <a:p>
            <a:pPr marL="12700" marR="5080">
              <a:lnSpc>
                <a:spcPct val="134800"/>
              </a:lnSpc>
              <a:spcBef>
                <a:spcPts val="919"/>
              </a:spcBef>
            </a:pP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-10">
                <a:latin typeface="Lucida Sans Unicode"/>
                <a:cs typeface="Lucida Sans Unicode"/>
              </a:rPr>
              <a:t> </a:t>
            </a:r>
            <a:r>
              <a:rPr dirty="0" sz="1200" spc="-150">
                <a:latin typeface="Arial Black"/>
                <a:cs typeface="Arial Black"/>
              </a:rPr>
              <a:t>B2B</a:t>
            </a:r>
            <a:r>
              <a:rPr dirty="0" sz="1200" spc="-105">
                <a:latin typeface="Arial Black"/>
                <a:cs typeface="Arial Black"/>
              </a:rPr>
              <a:t> </a:t>
            </a:r>
            <a:r>
              <a:rPr dirty="0" sz="1200" spc="-25">
                <a:latin typeface="Arial Black"/>
                <a:cs typeface="Arial Black"/>
              </a:rPr>
              <a:t>laptop</a:t>
            </a:r>
            <a:r>
              <a:rPr dirty="0" sz="1200" spc="-105">
                <a:latin typeface="Arial Black"/>
                <a:cs typeface="Arial Black"/>
              </a:rPr>
              <a:t> </a:t>
            </a:r>
            <a:r>
              <a:rPr dirty="0" sz="1200">
                <a:latin typeface="Arial Black"/>
                <a:cs typeface="Arial Black"/>
              </a:rPr>
              <a:t>and</a:t>
            </a:r>
            <a:r>
              <a:rPr dirty="0" sz="1200" spc="-110">
                <a:latin typeface="Arial Black"/>
                <a:cs typeface="Arial Black"/>
              </a:rPr>
              <a:t> </a:t>
            </a:r>
            <a:r>
              <a:rPr dirty="0" sz="1200" spc="-85">
                <a:latin typeface="Arial Black"/>
                <a:cs typeface="Arial Black"/>
              </a:rPr>
              <a:t>PC</a:t>
            </a:r>
            <a:r>
              <a:rPr dirty="0" sz="1200" spc="-110">
                <a:latin typeface="Arial Black"/>
                <a:cs typeface="Arial Black"/>
              </a:rPr>
              <a:t> </a:t>
            </a:r>
            <a:r>
              <a:rPr dirty="0" sz="1200" spc="-25">
                <a:latin typeface="Arial Black"/>
                <a:cs typeface="Arial Black"/>
              </a:rPr>
              <a:t>market</a:t>
            </a:r>
            <a:r>
              <a:rPr dirty="0" sz="1200" spc="-10">
                <a:latin typeface="Arial Black"/>
                <a:cs typeface="Arial Black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is</a:t>
            </a:r>
            <a:r>
              <a:rPr dirty="0" sz="1200" spc="-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set</a:t>
            </a:r>
            <a:r>
              <a:rPr dirty="0" sz="1200" spc="-10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Lucida Sans Unicode"/>
                <a:cs typeface="Lucida Sans Unicode"/>
              </a:rPr>
              <a:t>for </a:t>
            </a:r>
            <a:r>
              <a:rPr dirty="0" sz="1200">
                <a:latin typeface="Lucida Sans Unicode"/>
                <a:cs typeface="Lucida Sans Unicode"/>
              </a:rPr>
              <a:t>substantial growth</a:t>
            </a:r>
            <a:r>
              <a:rPr dirty="0" sz="1200" spc="-1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over</a:t>
            </a:r>
            <a:r>
              <a:rPr dirty="0" sz="1200" spc="-1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-10">
                <a:latin typeface="Lucida Sans Unicode"/>
                <a:cs typeface="Lucida Sans Unicode"/>
              </a:rPr>
              <a:t> </a:t>
            </a:r>
            <a:r>
              <a:rPr dirty="0" sz="1200" spc="-20">
                <a:latin typeface="Lucida Sans Unicode"/>
                <a:cs typeface="Lucida Sans Unicode"/>
              </a:rPr>
              <a:t>next </a:t>
            </a:r>
            <a:r>
              <a:rPr dirty="0" sz="1200" spc="50">
                <a:latin typeface="Lucida Sans Unicode"/>
                <a:cs typeface="Lucida Sans Unicode"/>
              </a:rPr>
              <a:t>decade,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propelled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 spc="50">
                <a:latin typeface="Lucida Sans Unicode"/>
                <a:cs typeface="Lucida Sans Unicode"/>
              </a:rPr>
              <a:t>by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technological</a:t>
            </a:r>
            <a:r>
              <a:rPr dirty="0" sz="1200" spc="15">
                <a:latin typeface="Lucida Sans Unicode"/>
                <a:cs typeface="Lucida Sans Unicode"/>
              </a:rPr>
              <a:t> </a:t>
            </a:r>
            <a:r>
              <a:rPr dirty="0" sz="1200" spc="60">
                <a:latin typeface="Lucida Sans Unicode"/>
                <a:cs typeface="Lucida Sans Unicode"/>
              </a:rPr>
              <a:t>advancements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the evolving</a:t>
            </a:r>
            <a:r>
              <a:rPr dirty="0" sz="1200" spc="80">
                <a:latin typeface="Lucida Sans Unicode"/>
                <a:cs typeface="Lucida Sans Unicode"/>
              </a:rPr>
              <a:t> </a:t>
            </a:r>
            <a:r>
              <a:rPr dirty="0" sz="1200" spc="10">
                <a:latin typeface="Lucida Sans Unicode"/>
                <a:cs typeface="Lucida Sans Unicode"/>
              </a:rPr>
              <a:t>needs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Lucida Sans Unicode"/>
                <a:cs typeface="Lucida Sans Unicode"/>
              </a:rPr>
              <a:t>of </a:t>
            </a:r>
            <a:r>
              <a:rPr dirty="0" sz="1200">
                <a:latin typeface="Lucida Sans Unicode"/>
                <a:cs typeface="Lucida Sans Unicode"/>
              </a:rPr>
              <a:t>modern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businesses.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 spc="55">
                <a:latin typeface="Lucida Sans Unicode"/>
                <a:cs typeface="Lucida Sans Unicode"/>
              </a:rPr>
              <a:t>Companies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that</a:t>
            </a:r>
            <a:r>
              <a:rPr dirty="0" sz="1200" spc="5">
                <a:latin typeface="Lucida Sans Unicode"/>
                <a:cs typeface="Lucida Sans Unicode"/>
              </a:rPr>
              <a:t> </a:t>
            </a:r>
            <a:r>
              <a:rPr dirty="0" sz="1200" spc="75">
                <a:latin typeface="Lucida Sans Unicode"/>
                <a:cs typeface="Lucida Sans Unicode"/>
              </a:rPr>
              <a:t>adapt</a:t>
            </a:r>
            <a:r>
              <a:rPr dirty="0" sz="1200" spc="2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to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these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trends</a:t>
            </a:r>
            <a:r>
              <a:rPr dirty="0" sz="1200" spc="25">
                <a:latin typeface="Lucida Sans Unicode"/>
                <a:cs typeface="Lucida Sans Unicode"/>
              </a:rPr>
              <a:t> </a:t>
            </a:r>
            <a:r>
              <a:rPr dirty="0" sz="1200" spc="55">
                <a:latin typeface="Lucida Sans Unicode"/>
                <a:cs typeface="Lucida Sans Unicode"/>
              </a:rPr>
              <a:t>by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offering </a:t>
            </a:r>
            <a:r>
              <a:rPr dirty="0" sz="1200">
                <a:latin typeface="Lucida Sans Unicode"/>
                <a:cs typeface="Lucida Sans Unicode"/>
              </a:rPr>
              <a:t>innovative,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efficient,</a:t>
            </a:r>
            <a:r>
              <a:rPr dirty="0" sz="1200" spc="30">
                <a:latin typeface="Lucida Sans Unicode"/>
                <a:cs typeface="Lucida Sans Unicode"/>
              </a:rPr>
              <a:t> </a:t>
            </a:r>
            <a:r>
              <a:rPr dirty="0" sz="1200" spc="70">
                <a:latin typeface="Lucida Sans Unicode"/>
                <a:cs typeface="Lucida Sans Unicode"/>
              </a:rPr>
              <a:t>and</a:t>
            </a:r>
            <a:r>
              <a:rPr dirty="0" sz="1200" spc="4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secure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computing</a:t>
            </a:r>
            <a:r>
              <a:rPr dirty="0" sz="1200" spc="4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solutions</a:t>
            </a:r>
            <a:r>
              <a:rPr dirty="0" sz="1200" spc="40">
                <a:latin typeface="Lucida Sans Unicode"/>
                <a:cs typeface="Lucida Sans Unicode"/>
              </a:rPr>
              <a:t> </a:t>
            </a:r>
            <a:r>
              <a:rPr dirty="0" sz="1200" spc="-40">
                <a:latin typeface="Lucida Sans Unicode"/>
                <a:cs typeface="Lucida Sans Unicode"/>
              </a:rPr>
              <a:t>will</a:t>
            </a:r>
            <a:r>
              <a:rPr dirty="0" sz="1200" spc="35">
                <a:latin typeface="Lucida Sans Unicode"/>
                <a:cs typeface="Lucida Sans Unicode"/>
              </a:rPr>
              <a:t> </a:t>
            </a:r>
            <a:r>
              <a:rPr dirty="0" sz="1200" spc="65">
                <a:latin typeface="Lucida Sans Unicode"/>
                <a:cs typeface="Lucida Sans Unicode"/>
              </a:rPr>
              <a:t>be</a:t>
            </a:r>
            <a:r>
              <a:rPr dirty="0" sz="1200" spc="6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well-</a:t>
            </a:r>
            <a:r>
              <a:rPr dirty="0" sz="1200">
                <a:latin typeface="Lucida Sans Unicode"/>
                <a:cs typeface="Lucida Sans Unicode"/>
              </a:rPr>
              <a:t>positioned</a:t>
            </a:r>
            <a:r>
              <a:rPr dirty="0" sz="1200" spc="45">
                <a:latin typeface="Lucida Sans Unicode"/>
                <a:cs typeface="Lucida Sans Unicode"/>
              </a:rPr>
              <a:t> </a:t>
            </a:r>
            <a:r>
              <a:rPr dirty="0" sz="1200" spc="-25">
                <a:latin typeface="Lucida Sans Unicode"/>
                <a:cs typeface="Lucida Sans Unicode"/>
              </a:rPr>
              <a:t>to </a:t>
            </a:r>
            <a:r>
              <a:rPr dirty="0" sz="1200">
                <a:latin typeface="Lucida Sans Unicode"/>
                <a:cs typeface="Lucida Sans Unicode"/>
              </a:rPr>
              <a:t>capitalize</a:t>
            </a:r>
            <a:r>
              <a:rPr dirty="0" sz="1200" spc="7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on</a:t>
            </a:r>
            <a:r>
              <a:rPr dirty="0" sz="1200" spc="7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the</a:t>
            </a:r>
            <a:r>
              <a:rPr dirty="0" sz="1200" spc="75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expanding</a:t>
            </a:r>
            <a:r>
              <a:rPr dirty="0" sz="1200" spc="80">
                <a:latin typeface="Lucida Sans Unicode"/>
                <a:cs typeface="Lucida Sans Unicode"/>
              </a:rPr>
              <a:t> </a:t>
            </a:r>
            <a:r>
              <a:rPr dirty="0" sz="1200">
                <a:latin typeface="Lucida Sans Unicode"/>
                <a:cs typeface="Lucida Sans Unicode"/>
              </a:rPr>
              <a:t>market</a:t>
            </a:r>
            <a:r>
              <a:rPr dirty="0" sz="1200" spc="70">
                <a:latin typeface="Lucida Sans Unicode"/>
                <a:cs typeface="Lucida Sans Unicode"/>
              </a:rPr>
              <a:t> </a:t>
            </a:r>
            <a:r>
              <a:rPr dirty="0" sz="1200" spc="-10">
                <a:latin typeface="Lucida Sans Unicode"/>
                <a:cs typeface="Lucida Sans Unicode"/>
              </a:rPr>
              <a:t>opportunities.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3" name="object 3" descr="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76576" y="7473632"/>
            <a:ext cx="2619121" cy="454596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323088" y="323087"/>
            <a:ext cx="7146290" cy="9432290"/>
          </a:xfrm>
          <a:custGeom>
            <a:avLst/>
            <a:gdLst/>
            <a:ahLst/>
            <a:cxnLst/>
            <a:rect l="l" t="t" r="r" b="b"/>
            <a:pathLst>
              <a:path w="7146290" h="9432290">
                <a:moveTo>
                  <a:pt x="7146036" y="18288"/>
                </a:moveTo>
                <a:lnTo>
                  <a:pt x="7127748" y="18288"/>
                </a:lnTo>
                <a:lnTo>
                  <a:pt x="7127748" y="0"/>
                </a:lnTo>
                <a:lnTo>
                  <a:pt x="7109460" y="0"/>
                </a:lnTo>
                <a:lnTo>
                  <a:pt x="7109460" y="18288"/>
                </a:lnTo>
                <a:lnTo>
                  <a:pt x="7109460" y="9395460"/>
                </a:lnTo>
                <a:lnTo>
                  <a:pt x="18288" y="9395460"/>
                </a:lnTo>
                <a:lnTo>
                  <a:pt x="18288" y="18288"/>
                </a:lnTo>
                <a:lnTo>
                  <a:pt x="7109460" y="18288"/>
                </a:lnTo>
                <a:lnTo>
                  <a:pt x="7109460" y="0"/>
                </a:lnTo>
                <a:lnTo>
                  <a:pt x="18288" y="0"/>
                </a:lnTo>
                <a:lnTo>
                  <a:pt x="0" y="0"/>
                </a:lnTo>
                <a:lnTo>
                  <a:pt x="0" y="18288"/>
                </a:lnTo>
                <a:lnTo>
                  <a:pt x="0" y="9395460"/>
                </a:lnTo>
                <a:lnTo>
                  <a:pt x="0" y="9413748"/>
                </a:lnTo>
                <a:lnTo>
                  <a:pt x="18288" y="9413748"/>
                </a:lnTo>
                <a:lnTo>
                  <a:pt x="18288" y="9432036"/>
                </a:lnTo>
                <a:lnTo>
                  <a:pt x="7109460" y="9432036"/>
                </a:lnTo>
                <a:lnTo>
                  <a:pt x="7127748" y="9432036"/>
                </a:lnTo>
                <a:lnTo>
                  <a:pt x="7146036" y="9432036"/>
                </a:lnTo>
                <a:lnTo>
                  <a:pt x="7146036" y="9413748"/>
                </a:lnTo>
                <a:lnTo>
                  <a:pt x="7146036" y="9395473"/>
                </a:lnTo>
                <a:lnTo>
                  <a:pt x="7127748" y="9395473"/>
                </a:lnTo>
                <a:lnTo>
                  <a:pt x="7146036" y="9395460"/>
                </a:lnTo>
                <a:lnTo>
                  <a:pt x="7146036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59" y="1603242"/>
            <a:ext cx="6020563" cy="3068585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3362071" y="1261617"/>
            <a:ext cx="104902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25" b="1" i="1">
                <a:latin typeface="Arial"/>
                <a:cs typeface="Arial"/>
              </a:rPr>
              <a:t>ABOUT</a:t>
            </a:r>
            <a:r>
              <a:rPr dirty="0" sz="1600" spc="-75" b="1" i="1">
                <a:latin typeface="Arial"/>
                <a:cs typeface="Arial"/>
              </a:rPr>
              <a:t> </a:t>
            </a:r>
            <a:r>
              <a:rPr dirty="0" sz="1600" spc="-25" b="1" i="1">
                <a:latin typeface="Arial"/>
                <a:cs typeface="Arial"/>
              </a:rPr>
              <a:t>US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2004" y="4688560"/>
            <a:ext cx="5943600" cy="44329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99060">
              <a:lnSpc>
                <a:spcPct val="125099"/>
              </a:lnSpc>
              <a:spcBef>
                <a:spcPts val="100"/>
              </a:spcBef>
            </a:pPr>
            <a:r>
              <a:rPr dirty="0" u="sng" sz="1100" spc="-125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3"/>
              </a:rPr>
              <a:t>S&amp;S</a:t>
            </a:r>
            <a:r>
              <a:rPr dirty="0" u="sng" sz="1100" spc="-5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Black"/>
                <a:cs typeface="Arial Black"/>
                <a:hlinkClick r:id="rId3"/>
              </a:rPr>
              <a:t> Insider</a:t>
            </a:r>
            <a:r>
              <a:rPr dirty="0" sz="1100" spc="20">
                <a:solidFill>
                  <a:srgbClr val="0462C1"/>
                </a:solidFill>
                <a:latin typeface="Arial Black"/>
                <a:cs typeface="Arial Black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is</a:t>
            </a:r>
            <a:r>
              <a:rPr dirty="0" sz="1100" spc="65">
                <a:latin typeface="Lucida Sans Unicode"/>
                <a:cs typeface="Lucida Sans Unicode"/>
              </a:rPr>
              <a:t> </a:t>
            </a:r>
            <a:r>
              <a:rPr dirty="0" sz="1100" spc="125">
                <a:latin typeface="Lucida Sans Unicode"/>
                <a:cs typeface="Lucida Sans Unicode"/>
              </a:rPr>
              <a:t>a</a:t>
            </a:r>
            <a:r>
              <a:rPr dirty="0" sz="1100" spc="4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market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research</a:t>
            </a:r>
            <a:r>
              <a:rPr dirty="0" sz="1100" spc="55">
                <a:latin typeface="Lucida Sans Unicode"/>
                <a:cs typeface="Lucida Sans Unicode"/>
              </a:rPr>
              <a:t> </a:t>
            </a:r>
            <a:r>
              <a:rPr dirty="0" sz="1100" spc="65">
                <a:latin typeface="Lucida Sans Unicode"/>
                <a:cs typeface="Lucida Sans Unicode"/>
              </a:rPr>
              <a:t>company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that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delivers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evidence-</a:t>
            </a:r>
            <a:r>
              <a:rPr dirty="0" sz="1100" spc="60">
                <a:latin typeface="Lucida Sans Unicode"/>
                <a:cs typeface="Lucida Sans Unicode"/>
              </a:rPr>
              <a:t>based</a:t>
            </a:r>
            <a:r>
              <a:rPr dirty="0" sz="1100" spc="45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strategies for</a:t>
            </a:r>
            <a:r>
              <a:rPr dirty="0" sz="1100" spc="6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clients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seeking</a:t>
            </a:r>
            <a:r>
              <a:rPr dirty="0" sz="1100" spc="70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growth.</a:t>
            </a:r>
            <a:r>
              <a:rPr dirty="0" sz="1100" spc="6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Headquartered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in</a:t>
            </a:r>
            <a:r>
              <a:rPr dirty="0" sz="1100" spc="55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India,</a:t>
            </a:r>
            <a:r>
              <a:rPr dirty="0" sz="1100" spc="6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we've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developed</a:t>
            </a:r>
            <a:r>
              <a:rPr dirty="0" sz="1100" spc="6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to</a:t>
            </a:r>
            <a:r>
              <a:rPr dirty="0" sz="1100" spc="6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serve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 spc="-25">
                <a:latin typeface="Lucida Sans Unicode"/>
                <a:cs typeface="Lucida Sans Unicode"/>
              </a:rPr>
              <a:t>our </a:t>
            </a:r>
            <a:r>
              <a:rPr dirty="0" sz="1100">
                <a:latin typeface="Lucida Sans Unicode"/>
                <a:cs typeface="Lucida Sans Unicode"/>
              </a:rPr>
              <a:t>clients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 spc="70">
                <a:latin typeface="Lucida Sans Unicode"/>
                <a:cs typeface="Lucida Sans Unicode"/>
              </a:rPr>
              <a:t>as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they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seek new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growth</a:t>
            </a:r>
            <a:r>
              <a:rPr dirty="0" sz="1100" spc="30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possibilities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throughout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the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world.</a:t>
            </a:r>
            <a:endParaRPr sz="1100">
              <a:latin typeface="Lucida Sans Unicode"/>
              <a:cs typeface="Lucida Sans Unicode"/>
            </a:endParaRPr>
          </a:p>
          <a:p>
            <a:pPr marL="12700" marR="5080">
              <a:lnSpc>
                <a:spcPct val="124800"/>
              </a:lnSpc>
              <a:spcBef>
                <a:spcPts val="815"/>
              </a:spcBef>
            </a:pPr>
            <a:r>
              <a:rPr dirty="0" sz="1100" spc="100">
                <a:latin typeface="Lucida Sans Unicode"/>
                <a:cs typeface="Lucida Sans Unicode"/>
              </a:rPr>
              <a:t>We</a:t>
            </a:r>
            <a:r>
              <a:rPr dirty="0" sz="1100">
                <a:latin typeface="Lucida Sans Unicode"/>
                <a:cs typeface="Lucida Sans Unicode"/>
              </a:rPr>
              <a:t> </a:t>
            </a:r>
            <a:r>
              <a:rPr dirty="0" sz="1100" spc="60">
                <a:latin typeface="Lucida Sans Unicode"/>
                <a:cs typeface="Lucida Sans Unicode"/>
              </a:rPr>
              <a:t>have</a:t>
            </a:r>
            <a:r>
              <a:rPr dirty="0" sz="1100">
                <a:latin typeface="Lucida Sans Unicode"/>
                <a:cs typeface="Lucida Sans Unicode"/>
              </a:rPr>
              <a:t> the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worldwide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 spc="55">
                <a:latin typeface="Lucida Sans Unicode"/>
                <a:cs typeface="Lucida Sans Unicode"/>
              </a:rPr>
              <a:t>reach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of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 spc="125">
                <a:latin typeface="Lucida Sans Unicode"/>
                <a:cs typeface="Lucida Sans Unicode"/>
              </a:rPr>
              <a:t>a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large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research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 spc="-35">
                <a:latin typeface="Lucida Sans Unicode"/>
                <a:cs typeface="Lucida Sans Unicode"/>
              </a:rPr>
              <a:t>firm,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but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the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agility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 spc="35">
                <a:latin typeface="Lucida Sans Unicode"/>
                <a:cs typeface="Lucida Sans Unicode"/>
              </a:rPr>
              <a:t>and </a:t>
            </a:r>
            <a:r>
              <a:rPr dirty="0" sz="1100">
                <a:latin typeface="Lucida Sans Unicode"/>
                <a:cs typeface="Lucida Sans Unicode"/>
              </a:rPr>
              <a:t>individualized attention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of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 spc="125">
                <a:latin typeface="Lucida Sans Unicode"/>
                <a:cs typeface="Lucida Sans Unicode"/>
              </a:rPr>
              <a:t>a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small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boutique.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We're </a:t>
            </a:r>
            <a:r>
              <a:rPr dirty="0" sz="1100" spc="-20">
                <a:latin typeface="Lucida Sans Unicode"/>
                <a:cs typeface="Lucida Sans Unicode"/>
              </a:rPr>
              <a:t>flexible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 spc="65">
                <a:latin typeface="Lucida Sans Unicode"/>
                <a:cs typeface="Lucida Sans Unicode"/>
              </a:rPr>
              <a:t>and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collaborative,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with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 spc="-20">
                <a:latin typeface="Lucida Sans Unicode"/>
                <a:cs typeface="Lucida Sans Unicode"/>
              </a:rPr>
              <a:t>real </a:t>
            </a:r>
            <a:r>
              <a:rPr dirty="0" sz="1100">
                <a:latin typeface="Lucida Sans Unicode"/>
                <a:cs typeface="Lucida Sans Unicode"/>
              </a:rPr>
              <a:t>ties</a:t>
            </a:r>
            <a:r>
              <a:rPr dirty="0" sz="1100" spc="5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between</a:t>
            </a:r>
            <a:r>
              <a:rPr dirty="0" sz="1100" spc="4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our</a:t>
            </a:r>
            <a:r>
              <a:rPr dirty="0" sz="1100" spc="4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operations.</a:t>
            </a:r>
            <a:r>
              <a:rPr dirty="0" sz="1100" spc="3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What's</a:t>
            </a:r>
            <a:r>
              <a:rPr dirty="0" sz="1100" spc="3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the</a:t>
            </a:r>
            <a:r>
              <a:rPr dirty="0" sz="1100" spc="5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result?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Wherever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you</a:t>
            </a:r>
            <a:r>
              <a:rPr dirty="0" sz="1100" spc="4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are</a:t>
            </a:r>
            <a:r>
              <a:rPr dirty="0" sz="1100" spc="3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in</a:t>
            </a:r>
            <a:r>
              <a:rPr dirty="0" sz="1100" spc="6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the</a:t>
            </a:r>
            <a:r>
              <a:rPr dirty="0" sz="1100" spc="40">
                <a:latin typeface="Lucida Sans Unicode"/>
                <a:cs typeface="Lucida Sans Unicode"/>
              </a:rPr>
              <a:t> </a:t>
            </a:r>
            <a:r>
              <a:rPr dirty="0" sz="1100" spc="-20">
                <a:latin typeface="Lucida Sans Unicode"/>
                <a:cs typeface="Lucida Sans Unicode"/>
              </a:rPr>
              <a:t>world,</a:t>
            </a:r>
            <a:r>
              <a:rPr dirty="0" sz="1100" spc="35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you'll </a:t>
            </a:r>
            <a:r>
              <a:rPr dirty="0" sz="1100" spc="60">
                <a:latin typeface="Lucida Sans Unicode"/>
                <a:cs typeface="Lucida Sans Unicode"/>
              </a:rPr>
              <a:t>have</a:t>
            </a:r>
            <a:r>
              <a:rPr dirty="0" sz="1100" spc="-10">
                <a:latin typeface="Lucida Sans Unicode"/>
                <a:cs typeface="Lucida Sans Unicode"/>
              </a:rPr>
              <a:t> </a:t>
            </a:r>
            <a:r>
              <a:rPr dirty="0" sz="1100" spc="65">
                <a:latin typeface="Lucida Sans Unicode"/>
                <a:cs typeface="Lucida Sans Unicode"/>
              </a:rPr>
              <a:t>access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to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our</a:t>
            </a:r>
            <a:r>
              <a:rPr dirty="0" sz="1100" spc="-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global network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of</a:t>
            </a:r>
            <a:r>
              <a:rPr dirty="0" sz="1100" spc="-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sector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 spc="65">
                <a:latin typeface="Lucida Sans Unicode"/>
                <a:cs typeface="Lucida Sans Unicode"/>
              </a:rPr>
              <a:t>and</a:t>
            </a:r>
            <a:r>
              <a:rPr dirty="0" sz="1100" spc="-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methodology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 spc="-25">
                <a:latin typeface="Lucida Sans Unicode"/>
                <a:cs typeface="Lucida Sans Unicode"/>
              </a:rPr>
              <a:t>experts,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 spc="70">
                <a:latin typeface="Lucida Sans Unicode"/>
                <a:cs typeface="Lucida Sans Unicode"/>
              </a:rPr>
              <a:t>as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well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 spc="70">
                <a:latin typeface="Lucida Sans Unicode"/>
                <a:cs typeface="Lucida Sans Unicode"/>
              </a:rPr>
              <a:t>as</a:t>
            </a:r>
            <a:r>
              <a:rPr dirty="0" sz="1100" spc="-10">
                <a:latin typeface="Lucida Sans Unicode"/>
                <a:cs typeface="Lucida Sans Unicode"/>
              </a:rPr>
              <a:t> </a:t>
            </a:r>
            <a:r>
              <a:rPr dirty="0" sz="1100" spc="-25">
                <a:latin typeface="Lucida Sans Unicode"/>
                <a:cs typeface="Lucida Sans Unicode"/>
              </a:rPr>
              <a:t>the </a:t>
            </a:r>
            <a:r>
              <a:rPr dirty="0" sz="1100" spc="65">
                <a:latin typeface="Lucida Sans Unicode"/>
                <a:cs typeface="Lucida Sans Unicode"/>
              </a:rPr>
              <a:t>deep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cultural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awareness</a:t>
            </a:r>
            <a:r>
              <a:rPr dirty="0" sz="1100" spc="6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required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to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ensure</a:t>
            </a:r>
            <a:r>
              <a:rPr dirty="0" sz="1100" spc="4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your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project's</a:t>
            </a:r>
            <a:r>
              <a:rPr dirty="0" sz="1100" spc="40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success.</a:t>
            </a:r>
            <a:endParaRPr sz="1100">
              <a:latin typeface="Lucida Sans Unicode"/>
              <a:cs typeface="Lucida Sans Unicode"/>
            </a:endParaRPr>
          </a:p>
          <a:p>
            <a:pPr marL="12700" marR="567690">
              <a:lnSpc>
                <a:spcPct val="124500"/>
              </a:lnSpc>
              <a:spcBef>
                <a:spcPts val="815"/>
              </a:spcBef>
            </a:pPr>
            <a:r>
              <a:rPr dirty="0" sz="1100" spc="100">
                <a:latin typeface="Lucida Sans Unicode"/>
                <a:cs typeface="Lucida Sans Unicode"/>
              </a:rPr>
              <a:t>We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offer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our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clients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 spc="60">
                <a:latin typeface="Lucida Sans Unicode"/>
                <a:cs typeface="Lucida Sans Unicode"/>
              </a:rPr>
              <a:t>an</a:t>
            </a:r>
            <a:r>
              <a:rPr dirty="0" sz="1100" spc="3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integrated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 spc="70">
                <a:latin typeface="Lucida Sans Unicode"/>
                <a:cs typeface="Lucida Sans Unicode"/>
              </a:rPr>
              <a:t>data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 spc="65">
                <a:latin typeface="Lucida Sans Unicode"/>
                <a:cs typeface="Lucida Sans Unicode"/>
              </a:rPr>
              <a:t>and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research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solution</a:t>
            </a:r>
            <a:r>
              <a:rPr dirty="0" sz="1100" spc="3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drawing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on</a:t>
            </a:r>
            <a:r>
              <a:rPr dirty="0" sz="1100" spc="30">
                <a:latin typeface="Lucida Sans Unicode"/>
                <a:cs typeface="Lucida Sans Unicode"/>
              </a:rPr>
              <a:t> </a:t>
            </a:r>
            <a:r>
              <a:rPr dirty="0" sz="1100" spc="-25">
                <a:latin typeface="Lucida Sans Unicode"/>
                <a:cs typeface="Lucida Sans Unicode"/>
              </a:rPr>
              <a:t>the </a:t>
            </a:r>
            <a:r>
              <a:rPr dirty="0" sz="1100" spc="20">
                <a:latin typeface="Lucida Sans Unicode"/>
                <a:cs typeface="Lucida Sans Unicode"/>
              </a:rPr>
              <a:t>company’s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 spc="20">
                <a:latin typeface="Lucida Sans Unicode"/>
                <a:cs typeface="Lucida Sans Unicode"/>
              </a:rPr>
              <a:t>three</a:t>
            </a:r>
            <a:r>
              <a:rPr dirty="0" sz="1100" spc="30">
                <a:latin typeface="Lucida Sans Unicode"/>
                <a:cs typeface="Lucida Sans Unicode"/>
              </a:rPr>
              <a:t> </a:t>
            </a:r>
            <a:r>
              <a:rPr dirty="0" sz="1100" spc="20">
                <a:latin typeface="Lucida Sans Unicode"/>
                <a:cs typeface="Lucida Sans Unicode"/>
              </a:rPr>
              <a:t>core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competencies:</a:t>
            </a:r>
            <a:endParaRPr sz="1100">
              <a:latin typeface="Lucida Sans Unicode"/>
              <a:cs typeface="Lucida Sans Unicode"/>
            </a:endParaRPr>
          </a:p>
          <a:p>
            <a:pPr marL="469265" indent="-227965">
              <a:lnSpc>
                <a:spcPct val="100000"/>
              </a:lnSpc>
              <a:spcBef>
                <a:spcPts val="1130"/>
              </a:spcBef>
              <a:buAutoNum type="arabicPeriod"/>
              <a:tabLst>
                <a:tab pos="469265" algn="l"/>
              </a:tabLst>
            </a:pPr>
            <a:r>
              <a:rPr dirty="0" sz="1100" spc="-10">
                <a:latin typeface="Lucida Sans Unicode"/>
                <a:cs typeface="Lucida Sans Unicode"/>
              </a:rPr>
              <a:t>Syndicate</a:t>
            </a:r>
            <a:endParaRPr sz="1100">
              <a:latin typeface="Lucida Sans Unicode"/>
              <a:cs typeface="Lucida Sans Unicode"/>
            </a:endParaRPr>
          </a:p>
          <a:p>
            <a:pPr marL="469900" indent="-228600">
              <a:lnSpc>
                <a:spcPct val="100000"/>
              </a:lnSpc>
              <a:spcBef>
                <a:spcPts val="340"/>
              </a:spcBef>
              <a:buAutoNum type="arabicPeriod"/>
              <a:tabLst>
                <a:tab pos="469900" algn="l"/>
              </a:tabLst>
            </a:pPr>
            <a:r>
              <a:rPr dirty="0" sz="1100" spc="-10">
                <a:latin typeface="Lucida Sans Unicode"/>
                <a:cs typeface="Lucida Sans Unicode"/>
              </a:rPr>
              <a:t>Custom</a:t>
            </a:r>
            <a:endParaRPr sz="1100">
              <a:latin typeface="Lucida Sans Unicode"/>
              <a:cs typeface="Lucida Sans Unicode"/>
            </a:endParaRPr>
          </a:p>
          <a:p>
            <a:pPr marL="469900" indent="-228600">
              <a:lnSpc>
                <a:spcPct val="100000"/>
              </a:lnSpc>
              <a:spcBef>
                <a:spcPts val="325"/>
              </a:spcBef>
              <a:buAutoNum type="arabicPeriod"/>
              <a:tabLst>
                <a:tab pos="469900" algn="l"/>
              </a:tabLst>
            </a:pPr>
            <a:r>
              <a:rPr dirty="0" sz="1100" spc="-10">
                <a:latin typeface="Lucida Sans Unicode"/>
                <a:cs typeface="Lucida Sans Unicode"/>
              </a:rPr>
              <a:t>Consulting</a:t>
            </a:r>
            <a:endParaRPr sz="1100">
              <a:latin typeface="Lucida Sans Unicode"/>
              <a:cs typeface="Lucida Sans Unicode"/>
            </a:endParaRPr>
          </a:p>
          <a:p>
            <a:pPr marL="12700" marR="125095">
              <a:lnSpc>
                <a:spcPct val="125200"/>
              </a:lnSpc>
              <a:spcBef>
                <a:spcPts val="805"/>
              </a:spcBef>
            </a:pPr>
            <a:r>
              <a:rPr dirty="0" sz="1100" spc="100">
                <a:latin typeface="Lucida Sans Unicode"/>
                <a:cs typeface="Lucida Sans Unicode"/>
              </a:rPr>
              <a:t>We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 spc="80">
                <a:latin typeface="Lucida Sans Unicode"/>
                <a:cs typeface="Lucida Sans Unicode"/>
              </a:rPr>
              <a:t>manage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the</a:t>
            </a:r>
            <a:r>
              <a:rPr dirty="0" sz="1100" spc="30">
                <a:latin typeface="Lucida Sans Unicode"/>
                <a:cs typeface="Lucida Sans Unicode"/>
              </a:rPr>
              <a:t> </a:t>
            </a:r>
            <a:r>
              <a:rPr dirty="0" sz="1100" spc="-30">
                <a:latin typeface="Lucida Sans Unicode"/>
                <a:cs typeface="Lucida Sans Unicode"/>
              </a:rPr>
              <a:t>full</a:t>
            </a:r>
            <a:r>
              <a:rPr dirty="0" sz="1100" spc="4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research</a:t>
            </a:r>
            <a:r>
              <a:rPr dirty="0" sz="1100" spc="4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process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from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primary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 spc="70">
                <a:latin typeface="Lucida Sans Unicode"/>
                <a:cs typeface="Lucida Sans Unicode"/>
              </a:rPr>
              <a:t>data</a:t>
            </a:r>
            <a:r>
              <a:rPr dirty="0" sz="1100" spc="3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collecting</a:t>
            </a:r>
            <a:r>
              <a:rPr dirty="0" sz="1100" spc="3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to</a:t>
            </a:r>
            <a:r>
              <a:rPr dirty="0" sz="1100" spc="3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final</a:t>
            </a:r>
            <a:r>
              <a:rPr dirty="0" sz="1100" spc="30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report </a:t>
            </a:r>
            <a:r>
              <a:rPr dirty="0" sz="1100">
                <a:latin typeface="Lucida Sans Unicode"/>
                <a:cs typeface="Lucida Sans Unicode"/>
              </a:rPr>
              <a:t>with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our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 spc="-30">
                <a:latin typeface="Lucida Sans Unicode"/>
                <a:cs typeface="Lucida Sans Unicode"/>
              </a:rPr>
              <a:t>in-</a:t>
            </a:r>
            <a:r>
              <a:rPr dirty="0" sz="1100">
                <a:latin typeface="Lucida Sans Unicode"/>
                <a:cs typeface="Lucida Sans Unicode"/>
              </a:rPr>
              <a:t>house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staff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of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Field Interviewers.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Our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researchers</a:t>
            </a:r>
            <a:r>
              <a:rPr dirty="0" sz="1100" spc="20">
                <a:latin typeface="Lucida Sans Unicode"/>
                <a:cs typeface="Lucida Sans Unicode"/>
              </a:rPr>
              <a:t> </a:t>
            </a:r>
            <a:r>
              <a:rPr dirty="0" sz="1100" spc="65">
                <a:latin typeface="Lucida Sans Unicode"/>
                <a:cs typeface="Lucida Sans Unicode"/>
              </a:rPr>
              <a:t>and</a:t>
            </a:r>
            <a:r>
              <a:rPr dirty="0" sz="1100" spc="-2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analysts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 spc="-20">
                <a:latin typeface="Lucida Sans Unicode"/>
                <a:cs typeface="Lucida Sans Unicode"/>
              </a:rPr>
              <a:t>work </a:t>
            </a:r>
            <a:r>
              <a:rPr dirty="0" sz="1100">
                <a:latin typeface="Lucida Sans Unicode"/>
                <a:cs typeface="Lucida Sans Unicode"/>
              </a:rPr>
              <a:t>together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to </a:t>
            </a:r>
            <a:r>
              <a:rPr dirty="0" sz="1100" spc="45">
                <a:latin typeface="Lucida Sans Unicode"/>
                <a:cs typeface="Lucida Sans Unicode"/>
              </a:rPr>
              <a:t>analyse</a:t>
            </a:r>
            <a:r>
              <a:rPr dirty="0" sz="1100">
                <a:latin typeface="Lucida Sans Unicode"/>
                <a:cs typeface="Lucida Sans Unicode"/>
              </a:rPr>
              <a:t> all study </a:t>
            </a:r>
            <a:r>
              <a:rPr dirty="0" sz="1100" spc="70">
                <a:latin typeface="Lucida Sans Unicode"/>
                <a:cs typeface="Lucida Sans Unicode"/>
              </a:rPr>
              <a:t>data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 spc="60">
                <a:latin typeface="Lucida Sans Unicode"/>
                <a:cs typeface="Lucida Sans Unicode"/>
              </a:rPr>
              <a:t>and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 spc="-20">
                <a:latin typeface="Lucida Sans Unicode"/>
                <a:cs typeface="Lucida Sans Unicode"/>
              </a:rPr>
              <a:t>findings.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On</a:t>
            </a:r>
            <a:r>
              <a:rPr dirty="0" sz="1100" spc="-1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our</a:t>
            </a:r>
            <a:r>
              <a:rPr dirty="0" sz="1100" spc="-2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custom-</a:t>
            </a:r>
            <a:r>
              <a:rPr dirty="0" sz="1100" spc="-10">
                <a:latin typeface="Lucida Sans Unicode"/>
                <a:cs typeface="Lucida Sans Unicode"/>
              </a:rPr>
              <a:t>built</a:t>
            </a:r>
            <a:r>
              <a:rPr dirty="0" sz="1100" spc="-5">
                <a:latin typeface="Lucida Sans Unicode"/>
                <a:cs typeface="Lucida Sans Unicode"/>
              </a:rPr>
              <a:t> </a:t>
            </a:r>
            <a:r>
              <a:rPr dirty="0" sz="1100" spc="70">
                <a:latin typeface="Lucida Sans Unicode"/>
                <a:cs typeface="Lucida Sans Unicode"/>
              </a:rPr>
              <a:t>data</a:t>
            </a:r>
            <a:r>
              <a:rPr dirty="0" sz="1100" spc="-15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platform, </a:t>
            </a:r>
            <a:r>
              <a:rPr dirty="0" sz="1100" spc="55">
                <a:latin typeface="Lucida Sans Unicode"/>
                <a:cs typeface="Lucida Sans Unicode"/>
              </a:rPr>
              <a:t>S&amp;S </a:t>
            </a:r>
            <a:r>
              <a:rPr dirty="0" sz="1100">
                <a:latin typeface="Lucida Sans Unicode"/>
                <a:cs typeface="Lucida Sans Unicode"/>
              </a:rPr>
              <a:t>has</a:t>
            </a:r>
            <a:r>
              <a:rPr dirty="0" sz="1100" spc="5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established</a:t>
            </a:r>
            <a:r>
              <a:rPr dirty="0" sz="1100" spc="60">
                <a:latin typeface="Lucida Sans Unicode"/>
                <a:cs typeface="Lucida Sans Unicode"/>
              </a:rPr>
              <a:t> </a:t>
            </a:r>
            <a:r>
              <a:rPr dirty="0" sz="1100" spc="125">
                <a:latin typeface="Lucida Sans Unicode"/>
                <a:cs typeface="Lucida Sans Unicode"/>
              </a:rPr>
              <a:t>a</a:t>
            </a:r>
            <a:r>
              <a:rPr dirty="0" sz="1100" spc="3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proprietary</a:t>
            </a:r>
            <a:r>
              <a:rPr dirty="0" sz="1100" spc="4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market</a:t>
            </a:r>
            <a:r>
              <a:rPr dirty="0" sz="1100" spc="45">
                <a:latin typeface="Lucida Sans Unicode"/>
                <a:cs typeface="Lucida Sans Unicode"/>
              </a:rPr>
              <a:t> </a:t>
            </a:r>
            <a:r>
              <a:rPr dirty="0" sz="1100" spc="-30">
                <a:latin typeface="Lucida Sans Unicode"/>
                <a:cs typeface="Lucida Sans Unicode"/>
              </a:rPr>
              <a:t>size</a:t>
            </a:r>
            <a:r>
              <a:rPr dirty="0" sz="1100" spc="4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model</a:t>
            </a:r>
            <a:r>
              <a:rPr dirty="0" sz="1100" spc="55">
                <a:latin typeface="Lucida Sans Unicode"/>
                <a:cs typeface="Lucida Sans Unicode"/>
              </a:rPr>
              <a:t> </a:t>
            </a:r>
            <a:r>
              <a:rPr dirty="0" sz="1100" spc="-20">
                <a:latin typeface="Lucida Sans Unicode"/>
                <a:cs typeface="Lucida Sans Unicode"/>
              </a:rPr>
              <a:t>for</a:t>
            </a:r>
            <a:r>
              <a:rPr dirty="0" sz="1100" spc="3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every</a:t>
            </a:r>
            <a:r>
              <a:rPr dirty="0" sz="1100" spc="60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business</a:t>
            </a:r>
            <a:r>
              <a:rPr dirty="0" sz="1100" spc="3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sector.</a:t>
            </a:r>
            <a:r>
              <a:rPr dirty="0" sz="1100" spc="45">
                <a:latin typeface="Lucida Sans Unicode"/>
                <a:cs typeface="Lucida Sans Unicode"/>
              </a:rPr>
              <a:t> </a:t>
            </a:r>
            <a:r>
              <a:rPr dirty="0" sz="1100" spc="-25">
                <a:latin typeface="Lucida Sans Unicode"/>
                <a:cs typeface="Lucida Sans Unicode"/>
              </a:rPr>
              <a:t>Our </a:t>
            </a:r>
            <a:r>
              <a:rPr dirty="0" sz="1100" spc="10">
                <a:latin typeface="Lucida Sans Unicode"/>
                <a:cs typeface="Lucida Sans Unicode"/>
              </a:rPr>
              <a:t>consultants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 spc="10">
                <a:latin typeface="Lucida Sans Unicode"/>
                <a:cs typeface="Lucida Sans Unicode"/>
              </a:rPr>
              <a:t>also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 spc="10">
                <a:latin typeface="Lucida Sans Unicode"/>
                <a:cs typeface="Lucida Sans Unicode"/>
              </a:rPr>
              <a:t>help</a:t>
            </a:r>
            <a:r>
              <a:rPr dirty="0" sz="1100" spc="5">
                <a:latin typeface="Lucida Sans Unicode"/>
                <a:cs typeface="Lucida Sans Unicode"/>
              </a:rPr>
              <a:t> </a:t>
            </a:r>
            <a:r>
              <a:rPr dirty="0" sz="1100" spc="10">
                <a:latin typeface="Lucida Sans Unicode"/>
                <a:cs typeface="Lucida Sans Unicode"/>
              </a:rPr>
              <a:t>clients</a:t>
            </a:r>
            <a:r>
              <a:rPr dirty="0" sz="1100" spc="30">
                <a:latin typeface="Lucida Sans Unicode"/>
                <a:cs typeface="Lucida Sans Unicode"/>
              </a:rPr>
              <a:t> </a:t>
            </a:r>
            <a:r>
              <a:rPr dirty="0" sz="1100" spc="45">
                <a:latin typeface="Lucida Sans Unicode"/>
                <a:cs typeface="Lucida Sans Unicode"/>
              </a:rPr>
              <a:t>evaluate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 spc="65">
                <a:latin typeface="Lucida Sans Unicode"/>
                <a:cs typeface="Lucida Sans Unicode"/>
              </a:rPr>
              <a:t>and</a:t>
            </a:r>
            <a:r>
              <a:rPr dirty="0" sz="1100" spc="10">
                <a:latin typeface="Lucida Sans Unicode"/>
                <a:cs typeface="Lucida Sans Unicode"/>
              </a:rPr>
              <a:t> apply</a:t>
            </a:r>
            <a:r>
              <a:rPr dirty="0" sz="1100" spc="25">
                <a:latin typeface="Lucida Sans Unicode"/>
                <a:cs typeface="Lucida Sans Unicode"/>
              </a:rPr>
              <a:t> </a:t>
            </a:r>
            <a:r>
              <a:rPr dirty="0" sz="1100" spc="10">
                <a:latin typeface="Lucida Sans Unicode"/>
                <a:cs typeface="Lucida Sans Unicode"/>
              </a:rPr>
              <a:t>research</a:t>
            </a:r>
            <a:r>
              <a:rPr dirty="0" sz="1100" spc="1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findings</a:t>
            </a:r>
            <a:r>
              <a:rPr dirty="0" sz="1100" spc="10">
                <a:latin typeface="Lucida Sans Unicode"/>
                <a:cs typeface="Lucida Sans Unicode"/>
              </a:rPr>
              <a:t> </a:t>
            </a:r>
            <a:r>
              <a:rPr dirty="0" sz="1100" spc="40">
                <a:latin typeface="Lucida Sans Unicode"/>
                <a:cs typeface="Lucida Sans Unicode"/>
              </a:rPr>
              <a:t>and </a:t>
            </a:r>
            <a:r>
              <a:rPr dirty="0" sz="1100">
                <a:latin typeface="Lucida Sans Unicode"/>
                <a:cs typeface="Lucida Sans Unicode"/>
              </a:rPr>
              <a:t>recommendations</a:t>
            </a:r>
            <a:r>
              <a:rPr dirty="0" sz="1100" spc="110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in</a:t>
            </a:r>
            <a:r>
              <a:rPr dirty="0" sz="1100" spc="130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their</a:t>
            </a:r>
            <a:r>
              <a:rPr dirty="0" sz="1100" spc="105">
                <a:latin typeface="Lucida Sans Unicode"/>
                <a:cs typeface="Lucida Sans Unicode"/>
              </a:rPr>
              <a:t> </a:t>
            </a:r>
            <a:r>
              <a:rPr dirty="0" sz="1100">
                <a:latin typeface="Lucida Sans Unicode"/>
                <a:cs typeface="Lucida Sans Unicode"/>
              </a:rPr>
              <a:t>own</a:t>
            </a:r>
            <a:r>
              <a:rPr dirty="0" sz="1100" spc="114">
                <a:latin typeface="Lucida Sans Unicode"/>
                <a:cs typeface="Lucida Sans Unicode"/>
              </a:rPr>
              <a:t> </a:t>
            </a:r>
            <a:r>
              <a:rPr dirty="0" sz="1100" spc="-10">
                <a:latin typeface="Lucida Sans Unicode"/>
                <a:cs typeface="Lucida Sans Unicode"/>
              </a:rPr>
              <a:t>companies</a:t>
            </a:r>
            <a:r>
              <a:rPr dirty="0" sz="1200" spc="-1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5" name="object 5" descr=""/>
          <p:cNvSpPr/>
          <p:nvPr/>
        </p:nvSpPr>
        <p:spPr>
          <a:xfrm>
            <a:off x="323088" y="323087"/>
            <a:ext cx="7146290" cy="9432290"/>
          </a:xfrm>
          <a:custGeom>
            <a:avLst/>
            <a:gdLst/>
            <a:ahLst/>
            <a:cxnLst/>
            <a:rect l="l" t="t" r="r" b="b"/>
            <a:pathLst>
              <a:path w="7146290" h="9432290">
                <a:moveTo>
                  <a:pt x="7146036" y="18288"/>
                </a:moveTo>
                <a:lnTo>
                  <a:pt x="7127748" y="18288"/>
                </a:lnTo>
                <a:lnTo>
                  <a:pt x="7127748" y="0"/>
                </a:lnTo>
                <a:lnTo>
                  <a:pt x="7109460" y="0"/>
                </a:lnTo>
                <a:lnTo>
                  <a:pt x="7109460" y="18288"/>
                </a:lnTo>
                <a:lnTo>
                  <a:pt x="7109460" y="9395460"/>
                </a:lnTo>
                <a:lnTo>
                  <a:pt x="18288" y="9395460"/>
                </a:lnTo>
                <a:lnTo>
                  <a:pt x="18288" y="18288"/>
                </a:lnTo>
                <a:lnTo>
                  <a:pt x="7109460" y="18288"/>
                </a:lnTo>
                <a:lnTo>
                  <a:pt x="7109460" y="0"/>
                </a:lnTo>
                <a:lnTo>
                  <a:pt x="18288" y="0"/>
                </a:lnTo>
                <a:lnTo>
                  <a:pt x="0" y="0"/>
                </a:lnTo>
                <a:lnTo>
                  <a:pt x="0" y="18288"/>
                </a:lnTo>
                <a:lnTo>
                  <a:pt x="0" y="9395460"/>
                </a:lnTo>
                <a:lnTo>
                  <a:pt x="0" y="9413748"/>
                </a:lnTo>
                <a:lnTo>
                  <a:pt x="18288" y="9413748"/>
                </a:lnTo>
                <a:lnTo>
                  <a:pt x="18288" y="9432036"/>
                </a:lnTo>
                <a:lnTo>
                  <a:pt x="7109460" y="9432036"/>
                </a:lnTo>
                <a:lnTo>
                  <a:pt x="7127748" y="9432036"/>
                </a:lnTo>
                <a:lnTo>
                  <a:pt x="7146036" y="9432036"/>
                </a:lnTo>
                <a:lnTo>
                  <a:pt x="7146036" y="9413748"/>
                </a:lnTo>
                <a:lnTo>
                  <a:pt x="7146036" y="9395473"/>
                </a:lnTo>
                <a:lnTo>
                  <a:pt x="7127748" y="9395473"/>
                </a:lnTo>
                <a:lnTo>
                  <a:pt x="7146036" y="9395460"/>
                </a:lnTo>
                <a:lnTo>
                  <a:pt x="7146036" y="182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60"/>
              <a:t>B2B</a:t>
            </a:r>
            <a:r>
              <a:rPr dirty="0" spc="65"/>
              <a:t> </a:t>
            </a:r>
            <a:r>
              <a:rPr dirty="0" spc="60"/>
              <a:t>laptop</a:t>
            </a:r>
            <a:r>
              <a:rPr dirty="0" spc="55"/>
              <a:t> </a:t>
            </a:r>
            <a:r>
              <a:rPr dirty="0" spc="85"/>
              <a:t>and</a:t>
            </a:r>
            <a:r>
              <a:rPr dirty="0" spc="55"/>
              <a:t> </a:t>
            </a:r>
            <a:r>
              <a:rPr dirty="0" spc="-10"/>
              <a:t>PC</a:t>
            </a:r>
            <a:r>
              <a:rPr dirty="0" spc="65"/>
              <a:t> </a:t>
            </a:r>
            <a:r>
              <a:rPr dirty="0" spc="95"/>
              <a:t>market</a:t>
            </a:r>
            <a:r>
              <a:rPr dirty="0" spc="65"/>
              <a:t> </a:t>
            </a:r>
            <a:r>
              <a:rPr dirty="0"/>
              <a:t>Size,</a:t>
            </a:r>
            <a:r>
              <a:rPr dirty="0" spc="70"/>
              <a:t> </a:t>
            </a:r>
            <a:r>
              <a:rPr dirty="0"/>
              <a:t>Share,</a:t>
            </a:r>
            <a:r>
              <a:rPr dirty="0" spc="70"/>
              <a:t> </a:t>
            </a:r>
            <a:r>
              <a:rPr dirty="0"/>
              <a:t>Growth</a:t>
            </a:r>
            <a:r>
              <a:rPr dirty="0" spc="60"/>
              <a:t> </a:t>
            </a:r>
            <a:r>
              <a:rPr dirty="0"/>
              <a:t>Analysis</a:t>
            </a:r>
            <a:r>
              <a:rPr dirty="0" spc="55"/>
              <a:t> </a:t>
            </a:r>
            <a:r>
              <a:rPr dirty="0"/>
              <a:t>Report</a:t>
            </a:r>
            <a:r>
              <a:rPr dirty="0" spc="65"/>
              <a:t> </a:t>
            </a:r>
            <a:r>
              <a:rPr dirty="0" spc="105"/>
              <a:t>2024-</a:t>
            </a:r>
            <a:r>
              <a:rPr dirty="0" spc="-20"/>
              <a:t>2032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Mayur Pande</dc:creator>
  <dcterms:created xsi:type="dcterms:W3CDTF">2025-04-29T21:18:06Z</dcterms:created>
  <dcterms:modified xsi:type="dcterms:W3CDTF">2025-04-29T21:18:06Z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2025-04-30T00:00:00Z</vt:filetime>
  </property>
  <property fmtid="{D5CDD505-2E9C-101B-9397-08002B2CF9AE}" pid="3" name="Creator">
    <vt:lpwstr>Microsoft® Word 2019</vt:lpwstr>
  </property>
  <property fmtid="{D5CDD505-2E9C-101B-9397-08002B2CF9AE}" pid="4" name="LastSaved">
    <vt:filetime>2025-04-29T00:00:00Z</vt:filetime>
  </property>
  <property fmtid="{D5CDD505-2E9C-101B-9397-08002B2CF9AE}" pid="5" name="Producer">
    <vt:lpwstr>Microsoft® Word 2019</vt:lpwstr>
  </property>
</Properties>
</file>