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Bricolage Grotesque Semi Bold" panose="020B0604020202020204" charset="0"/>
      <p:regular r:id="rId9"/>
    </p:embeddedFont>
    <p:embeddedFont>
      <p:font typeface="Inter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27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714570"/>
            <a:ext cx="1380698" cy="138758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2520176"/>
            <a:ext cx="6155650" cy="2033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NDIS Providers in Burwood Heights</a:t>
            </a:r>
            <a:endParaRPr lang="en-US" sz="6000" dirty="0"/>
          </a:p>
        </p:txBody>
      </p:sp>
      <p:sp>
        <p:nvSpPr>
          <p:cNvPr id="5" name="Text 1"/>
          <p:cNvSpPr/>
          <p:nvPr/>
        </p:nvSpPr>
        <p:spPr>
          <a:xfrm>
            <a:off x="793790" y="4893826"/>
            <a:ext cx="6521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Starting your path to independence? At </a:t>
            </a:r>
            <a:r>
              <a:rPr lang="en-US" sz="2400" b="1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Circle of Hope</a:t>
            </a:r>
            <a:r>
              <a:rPr lang="en-US" sz="24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we collaborate with you to understand what matters most in your daily routine and aspirations — then build support around it.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582D3-F994-2C1E-B50A-ECD396D4D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0"/>
            <a:ext cx="7449015" cy="82337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5868"/>
            <a:ext cx="89843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What NDIS Support Really Offers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793790" y="238827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is not limited to one area. Services are designed to fit your lifestyle and needs.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3006328"/>
            <a:ext cx="453628" cy="45362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37434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Personal Care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4233863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Daily living assistance tailored to you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5893" y="3006328"/>
            <a:ext cx="453628" cy="45362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35893" y="3743444"/>
            <a:ext cx="34245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Community Participation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35893" y="4233863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Stay socially active and connected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995" y="3006328"/>
            <a:ext cx="453628" cy="45362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77995" y="37434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Skill Development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677995" y="4233863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 independence through learning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5050393"/>
            <a:ext cx="453628" cy="45362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93790" y="5787509"/>
            <a:ext cx="29161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Transport Assistance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93790" y="6277928"/>
            <a:ext cx="41586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Getting to appointments with ease</a:t>
            </a:r>
            <a:endParaRPr lang="en-US" sz="17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5893" y="5050393"/>
            <a:ext cx="453628" cy="45362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5235893" y="5787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Therapy Services</a:t>
            </a:r>
            <a:endParaRPr lang="en-US" sz="2200" dirty="0"/>
          </a:p>
        </p:txBody>
      </p:sp>
      <p:sp>
        <p:nvSpPr>
          <p:cNvPr id="18" name="Text 11"/>
          <p:cNvSpPr/>
          <p:nvPr/>
        </p:nvSpPr>
        <p:spPr>
          <a:xfrm>
            <a:off x="5235893" y="627792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Physical and mental well-being support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69025" y="614005"/>
            <a:ext cx="7605951" cy="1373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Personalised Plans That Reflect You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769025" y="2306479"/>
            <a:ext cx="7605951" cy="692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individual has a different story. That is why NDIS in Burwood Heights focuses on plans built around </a:t>
            </a:r>
            <a:r>
              <a:rPr lang="en-US" sz="1700" i="1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</a:t>
            </a:r>
            <a:r>
              <a:rPr lang="en-US" sz="17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not standard options.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69025" y="3238143"/>
            <a:ext cx="7605951" cy="1317308"/>
          </a:xfrm>
          <a:prstGeom prst="roundRect">
            <a:avLst>
              <a:gd name="adj" fmla="val 1110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F8ECD3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5" y="3238143"/>
            <a:ext cx="121920" cy="13173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10615" y="3488293"/>
            <a:ext cx="3558064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Conversations &amp; Check-ins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1110615" y="3959185"/>
            <a:ext cx="701421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take time to understand your situation through regular dialogue.</a:t>
            </a:r>
            <a:endParaRPr lang="en-US" sz="1700" dirty="0"/>
          </a:p>
        </p:txBody>
      </p:sp>
      <p:sp>
        <p:nvSpPr>
          <p:cNvPr id="9" name="Shape 5"/>
          <p:cNvSpPr/>
          <p:nvPr/>
        </p:nvSpPr>
        <p:spPr>
          <a:xfrm>
            <a:off x="769025" y="4768215"/>
            <a:ext cx="7605951" cy="1317308"/>
          </a:xfrm>
          <a:prstGeom prst="roundRect">
            <a:avLst>
              <a:gd name="adj" fmla="val 1110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F8ECD3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5" y="4768215"/>
            <a:ext cx="121920" cy="131730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110615" y="5018365"/>
            <a:ext cx="2975967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Goal-Centred Planning</a:t>
            </a:r>
            <a:endParaRPr lang="en-US" sz="2150" dirty="0"/>
          </a:p>
        </p:txBody>
      </p:sp>
      <p:sp>
        <p:nvSpPr>
          <p:cNvPr id="12" name="Text 7"/>
          <p:cNvSpPr/>
          <p:nvPr/>
        </p:nvSpPr>
        <p:spPr>
          <a:xfrm>
            <a:off x="1110615" y="5489258"/>
            <a:ext cx="701421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Plans reflect your personal goals, not a one-size-fits-all approach.</a:t>
            </a:r>
            <a:endParaRPr lang="en-US" sz="1700" dirty="0"/>
          </a:p>
        </p:txBody>
      </p:sp>
      <p:sp>
        <p:nvSpPr>
          <p:cNvPr id="13" name="Shape 8"/>
          <p:cNvSpPr/>
          <p:nvPr/>
        </p:nvSpPr>
        <p:spPr>
          <a:xfrm>
            <a:off x="769025" y="6298287"/>
            <a:ext cx="7605951" cy="1317308"/>
          </a:xfrm>
          <a:prstGeom prst="roundRect">
            <a:avLst>
              <a:gd name="adj" fmla="val 11106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F8ECD3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45" y="6298287"/>
            <a:ext cx="121920" cy="131730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110615" y="6548438"/>
            <a:ext cx="2746653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Full Transparency</a:t>
            </a:r>
            <a:endParaRPr lang="en-US" sz="2150" dirty="0"/>
          </a:p>
        </p:txBody>
      </p:sp>
      <p:sp>
        <p:nvSpPr>
          <p:cNvPr id="16" name="Text 10"/>
          <p:cNvSpPr/>
          <p:nvPr/>
        </p:nvSpPr>
        <p:spPr>
          <a:xfrm>
            <a:off x="1110615" y="7019330"/>
            <a:ext cx="7014210" cy="3461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 stay informed and always know what your plan includes.</a:t>
            </a:r>
            <a:endParaRPr lang="en-US" sz="17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8012FC-9411-4C0B-A9BD-39170E53A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758" y="1063246"/>
            <a:ext cx="6103107" cy="6103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9255512" y="655081"/>
            <a:ext cx="2554962" cy="426244"/>
          </a:xfrm>
          <a:prstGeom prst="roundRect">
            <a:avLst>
              <a:gd name="adj" fmla="val 17880"/>
            </a:avLst>
          </a:prstGeom>
          <a:solidFill>
            <a:srgbClr val="F8ECD3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895" y="752645"/>
            <a:ext cx="181451" cy="181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656916" y="723066"/>
            <a:ext cx="201060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EXPERIENCE MATTERS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9255511" y="1579066"/>
            <a:ext cx="4588599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Trusted, Experienced Professionals</a:t>
            </a:r>
            <a:endParaRPr lang="en-US" sz="4450" dirty="0"/>
          </a:p>
        </p:txBody>
      </p:sp>
      <p:sp>
        <p:nvSpPr>
          <p:cNvPr id="7" name="Text 3"/>
          <p:cNvSpPr/>
          <p:nvPr/>
        </p:nvSpPr>
        <p:spPr>
          <a:xfrm>
            <a:off x="9255512" y="4203144"/>
            <a:ext cx="458859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Our staff includes therapists, support workers, and medical care providers who understand a wide range of conditions and care requirements.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9255512" y="6156933"/>
            <a:ext cx="45885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With Circle of Hope, you have people who </a:t>
            </a:r>
            <a:r>
              <a:rPr lang="en-US" sz="1750" b="1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respect your choices</a:t>
            </a: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and appreciate your independence.</a:t>
            </a:r>
            <a:endParaRPr lang="en-US" sz="17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EE4979-70E4-E973-CEFE-3B64157C6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12" y="0"/>
            <a:ext cx="894327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2483"/>
            <a:ext cx="9104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Clear Communication, Every Step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3489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Effective communication ensures you are always certain about your plan. We keep things simple and keep you informed.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552944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28224" y="37873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Plan Changes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8224" y="427779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Notified promptly whenever your plan is updated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3552944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51396" y="37873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Service Options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451396" y="427779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Clear guidance on what is available to you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9640133" y="3552944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FFFFFF"/>
          </a:solidFill>
          <a:ln w="7620">
            <a:solidFill>
              <a:srgbClr val="F8ECD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74568" y="3787378"/>
            <a:ext cx="29133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Government Updates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4568" y="427779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Stay current with relevant NDIS policy changes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93790" y="5493187"/>
            <a:ext cx="13042821" cy="963811"/>
          </a:xfrm>
          <a:prstGeom prst="roundRect">
            <a:avLst>
              <a:gd name="adj" fmla="val 9884"/>
            </a:avLst>
          </a:prstGeom>
          <a:solidFill>
            <a:srgbClr val="B6D6FC"/>
          </a:solidFill>
          <a:ln/>
        </p:spPr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5837277"/>
            <a:ext cx="283488" cy="226814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530906" y="5776674"/>
            <a:ext cx="120788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Plans can be modified to meet short-term needs or fluctuating conditions — flexibility is built in.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44260" y="669012"/>
            <a:ext cx="7655481" cy="132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Your Path to a More Independent Future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744260" y="2296954"/>
            <a:ext cx="7655481" cy="1318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Choosing the right support system can change everything. </a:t>
            </a:r>
            <a:r>
              <a:rPr lang="en-US" sz="1650" b="1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Circle of Hope</a:t>
            </a:r>
            <a:r>
              <a:rPr lang="en-US" sz="16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is devoted to respectful, personalised care that supports your goals and daily routine — helping you move toward a more </a:t>
            </a:r>
            <a:r>
              <a:rPr lang="en-US" sz="1650" dirty="0">
                <a:solidFill>
                  <a:srgbClr val="E7BF6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independent and confident future</a:t>
            </a:r>
            <a:r>
              <a:rPr lang="en-US" sz="16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44260" y="3839408"/>
            <a:ext cx="425291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C2926"/>
                </a:solidFill>
                <a:latin typeface="Bricolage Grotesque Light" pitchFamily="34" charset="0"/>
                <a:ea typeface="Bricolage Grotesque Light" pitchFamily="34" charset="-122"/>
                <a:cs typeface="Bricolage Grotesque Light" pitchFamily="34" charset="-120"/>
              </a:rPr>
              <a:t>01</a:t>
            </a:r>
            <a:endParaRPr lang="en-US" sz="16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60" y="4177903"/>
            <a:ext cx="3728085" cy="2286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4260" y="4329946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Choose a provider</a:t>
            </a:r>
            <a:endParaRPr lang="en-US" sz="2050" dirty="0"/>
          </a:p>
        </p:txBody>
      </p:sp>
      <p:sp>
        <p:nvSpPr>
          <p:cNvPr id="8" name="Text 4"/>
          <p:cNvSpPr/>
          <p:nvPr/>
        </p:nvSpPr>
        <p:spPr>
          <a:xfrm>
            <a:off x="744260" y="4781788"/>
            <a:ext cx="3728085" cy="988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Look for personalised plans, clear communication, and experienced staff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4671655" y="3839408"/>
            <a:ext cx="425291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C2926"/>
                </a:solidFill>
                <a:latin typeface="Bricolage Grotesque Light" pitchFamily="34" charset="0"/>
                <a:ea typeface="Bricolage Grotesque Light" pitchFamily="34" charset="-122"/>
                <a:cs typeface="Bricolage Grotesque Light" pitchFamily="34" charset="-120"/>
              </a:rPr>
              <a:t>02</a:t>
            </a:r>
            <a:endParaRPr lang="en-US" sz="16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655" y="4199096"/>
            <a:ext cx="3728085" cy="2286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671655" y="4329946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Build your plan</a:t>
            </a:r>
            <a:endParaRPr lang="en-US" sz="2050" dirty="0"/>
          </a:p>
        </p:txBody>
      </p:sp>
      <p:sp>
        <p:nvSpPr>
          <p:cNvPr id="12" name="Text 7"/>
          <p:cNvSpPr/>
          <p:nvPr/>
        </p:nvSpPr>
        <p:spPr>
          <a:xfrm>
            <a:off x="4671655" y="4781788"/>
            <a:ext cx="3728085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Collaborate on goals that reflect your lifestyle and needs</a:t>
            </a:r>
            <a:endParaRPr lang="en-US" sz="1650" dirty="0"/>
          </a:p>
        </p:txBody>
      </p:sp>
      <p:sp>
        <p:nvSpPr>
          <p:cNvPr id="13" name="Text 8"/>
          <p:cNvSpPr/>
          <p:nvPr/>
        </p:nvSpPr>
        <p:spPr>
          <a:xfrm>
            <a:off x="744260" y="6129218"/>
            <a:ext cx="425291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C2926"/>
                </a:solidFill>
                <a:latin typeface="Bricolage Grotesque Light" pitchFamily="34" charset="0"/>
                <a:ea typeface="Bricolage Grotesque Light" pitchFamily="34" charset="-122"/>
                <a:cs typeface="Bricolage Grotesque Light" pitchFamily="34" charset="-120"/>
              </a:rPr>
              <a:t>03</a:t>
            </a:r>
            <a:endParaRPr lang="en-US" sz="16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60" y="6446401"/>
            <a:ext cx="7655481" cy="2286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4260" y="6619756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2C2926"/>
                </a:solidFill>
                <a:latin typeface="Bricolage Grotesque Semi Bold" pitchFamily="34" charset="0"/>
                <a:ea typeface="Bricolage Grotesque Semi Bold" pitchFamily="34" charset="-122"/>
                <a:cs typeface="Bricolage Grotesque Semi Bold" pitchFamily="34" charset="-120"/>
              </a:rPr>
              <a:t>Live with confidence</a:t>
            </a:r>
            <a:endParaRPr lang="en-US" sz="2050" dirty="0"/>
          </a:p>
        </p:txBody>
      </p:sp>
      <p:sp>
        <p:nvSpPr>
          <p:cNvPr id="16" name="Text 10"/>
          <p:cNvSpPr/>
          <p:nvPr/>
        </p:nvSpPr>
        <p:spPr>
          <a:xfrm>
            <a:off x="744260" y="7071598"/>
            <a:ext cx="7655481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50" dirty="0">
                <a:solidFill>
                  <a:srgbClr val="2C29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Receive ongoing support as you grow toward independence</a:t>
            </a:r>
            <a:endParaRPr lang="en-US" sz="16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70F29C-60A7-3070-97AD-0972B9B6C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102" y="948"/>
            <a:ext cx="6630021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373</Words>
  <Application>Microsoft Office PowerPoint</Application>
  <PresentationFormat>Custom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Bricolage Grotesque Semi Bold</vt:lpstr>
      <vt:lpstr>Inter</vt:lpstr>
      <vt:lpstr>Arial</vt:lpstr>
      <vt:lpstr>Bricolage Grotesque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Varsha Shrivastav</cp:lastModifiedBy>
  <cp:revision>2</cp:revision>
  <dcterms:created xsi:type="dcterms:W3CDTF">2026-04-23T04:49:14Z</dcterms:created>
  <dcterms:modified xsi:type="dcterms:W3CDTF">2026-04-23T04:55:41Z</dcterms:modified>
</cp:coreProperties>
</file>