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Poppins Semi-Bold" charset="1" panose="00000700000000000000"/>
      <p:regular r:id="rId15"/>
    </p:embeddedFont>
    <p:embeddedFont>
      <p:font typeface="Playlist Script" charset="1" panose="00000000000000000000"/>
      <p:regular r:id="rId16"/>
    </p:embeddedFont>
    <p:embeddedFont>
      <p:font typeface="Poppins" charset="1" panose="00000500000000000000"/>
      <p:regular r:id="rId17"/>
    </p:embeddedFont>
    <p:embeddedFont>
      <p:font typeface="Inter Bold" charset="1" panose="020B0802030000000004"/>
      <p:regular r:id="rId18"/>
    </p:embeddedFont>
    <p:embeddedFont>
      <p:font typeface="Inter" charset="1" panose="020B0502030000000004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4.jpeg" Type="http://schemas.openxmlformats.org/officeDocument/2006/relationships/image"/><Relationship Id="rId4" Target="https://www.resortrio.com" TargetMode="External" Type="http://schemas.openxmlformats.org/officeDocument/2006/relationships/hyperlink"/><Relationship Id="rId5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Relationship Id="rId4" Target="https://www.resortrio.com/rio-luxury-spa-wellness/" TargetMode="External" Type="http://schemas.openxmlformats.org/officeDocument/2006/relationships/hyperlink"/><Relationship Id="rId5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www.resortrio.com" TargetMode="External" Type="http://schemas.openxmlformats.org/officeDocument/2006/relationships/hyperlink"/><Relationship Id="rId11" Target="https://www.resortrio.com" TargetMode="External" Type="http://schemas.openxmlformats.org/officeDocument/2006/relationships/hyperlink"/><Relationship Id="rId12" Target="../media/image2.png" Type="http://schemas.openxmlformats.org/officeDocument/2006/relationships/image"/><Relationship Id="rId2" Target="../media/image13.png" Type="http://schemas.openxmlformats.org/officeDocument/2006/relationships/image"/><Relationship Id="rId3" Target="../media/image14.png" Type="http://schemas.openxmlformats.org/officeDocument/2006/relationships/image"/><Relationship Id="rId4" Target="../media/image15.sv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Relationship Id="rId7" Target="../media/image18.png" Type="http://schemas.openxmlformats.org/officeDocument/2006/relationships/image"/><Relationship Id="rId8" Target="../media/image19.svg" Type="http://schemas.openxmlformats.org/officeDocument/2006/relationships/image"/><Relationship Id="rId9" Target="https://www.resortrio.com/offer/royale-vip-package/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111" r="0" b="-9111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6993741" cy="10287000"/>
            <a:chOff x="0" y="0"/>
            <a:chExt cx="4475718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75718" cy="2709333"/>
            </a:xfrm>
            <a:custGeom>
              <a:avLst/>
              <a:gdLst/>
              <a:ahLst/>
              <a:cxnLst/>
              <a:rect r="r" b="b" t="t" l="l"/>
              <a:pathLst>
                <a:path h="2709333" w="4475718">
                  <a:moveTo>
                    <a:pt x="0" y="0"/>
                  </a:moveTo>
                  <a:lnTo>
                    <a:pt x="4475718" y="0"/>
                  </a:lnTo>
                  <a:lnTo>
                    <a:pt x="4475718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665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475718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28700" y="3518779"/>
            <a:ext cx="10580669" cy="36539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48"/>
              </a:lnSpc>
            </a:pPr>
            <a:r>
              <a:rPr lang="en-US" b="true" sz="23582" spc="-1414">
                <a:solidFill>
                  <a:srgbClr val="184A57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TRAVEL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7745688" y="8550052"/>
            <a:ext cx="4146647" cy="4146647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78D00"/>
              </a:solidFill>
              <a:prstDash val="lgDash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028655" y="8833018"/>
            <a:ext cx="3580714" cy="3580714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4A57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28700" y="7418336"/>
            <a:ext cx="6685939" cy="855257"/>
            <a:chOff x="0" y="0"/>
            <a:chExt cx="1951885" cy="24968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951885" cy="249683"/>
            </a:xfrm>
            <a:custGeom>
              <a:avLst/>
              <a:gdLst/>
              <a:ahLst/>
              <a:cxnLst/>
              <a:rect r="r" b="b" t="t" l="l"/>
              <a:pathLst>
                <a:path h="249683" w="1951885">
                  <a:moveTo>
                    <a:pt x="110004" y="0"/>
                  </a:moveTo>
                  <a:lnTo>
                    <a:pt x="1841881" y="0"/>
                  </a:lnTo>
                  <a:cubicBezTo>
                    <a:pt x="1902634" y="0"/>
                    <a:pt x="1951885" y="49251"/>
                    <a:pt x="1951885" y="110004"/>
                  </a:cubicBezTo>
                  <a:lnTo>
                    <a:pt x="1951885" y="139678"/>
                  </a:lnTo>
                  <a:cubicBezTo>
                    <a:pt x="1951885" y="168853"/>
                    <a:pt x="1940295" y="196833"/>
                    <a:pt x="1919666" y="217463"/>
                  </a:cubicBezTo>
                  <a:cubicBezTo>
                    <a:pt x="1899036" y="238093"/>
                    <a:pt x="1871056" y="249683"/>
                    <a:pt x="1841881" y="249683"/>
                  </a:cubicBezTo>
                  <a:lnTo>
                    <a:pt x="110004" y="249683"/>
                  </a:lnTo>
                  <a:cubicBezTo>
                    <a:pt x="80829" y="249683"/>
                    <a:pt x="52849" y="238093"/>
                    <a:pt x="32220" y="217463"/>
                  </a:cubicBezTo>
                  <a:cubicBezTo>
                    <a:pt x="11590" y="196833"/>
                    <a:pt x="0" y="168853"/>
                    <a:pt x="0" y="139678"/>
                  </a:cubicBezTo>
                  <a:lnTo>
                    <a:pt x="0" y="110004"/>
                  </a:lnTo>
                  <a:cubicBezTo>
                    <a:pt x="0" y="80829"/>
                    <a:pt x="11590" y="52849"/>
                    <a:pt x="32220" y="32220"/>
                  </a:cubicBezTo>
                  <a:cubicBezTo>
                    <a:pt x="52849" y="11590"/>
                    <a:pt x="80829" y="0"/>
                    <a:pt x="110004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F78D00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1951885" cy="2877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142479" y="7499123"/>
            <a:ext cx="2219752" cy="693683"/>
            <a:chOff x="0" y="0"/>
            <a:chExt cx="648032" cy="20251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48032" cy="202513"/>
            </a:xfrm>
            <a:custGeom>
              <a:avLst/>
              <a:gdLst/>
              <a:ahLst/>
              <a:cxnLst/>
              <a:rect r="r" b="b" t="t" l="l"/>
              <a:pathLst>
                <a:path h="202513" w="648032">
                  <a:moveTo>
                    <a:pt x="101256" y="0"/>
                  </a:moveTo>
                  <a:lnTo>
                    <a:pt x="546775" y="0"/>
                  </a:lnTo>
                  <a:cubicBezTo>
                    <a:pt x="573630" y="0"/>
                    <a:pt x="599385" y="10668"/>
                    <a:pt x="618374" y="29657"/>
                  </a:cubicBezTo>
                  <a:cubicBezTo>
                    <a:pt x="637364" y="48647"/>
                    <a:pt x="648032" y="74402"/>
                    <a:pt x="648032" y="101256"/>
                  </a:cubicBezTo>
                  <a:lnTo>
                    <a:pt x="648032" y="101256"/>
                  </a:lnTo>
                  <a:cubicBezTo>
                    <a:pt x="648032" y="128111"/>
                    <a:pt x="637364" y="153866"/>
                    <a:pt x="618374" y="172856"/>
                  </a:cubicBezTo>
                  <a:cubicBezTo>
                    <a:pt x="599385" y="191845"/>
                    <a:pt x="573630" y="202513"/>
                    <a:pt x="546775" y="202513"/>
                  </a:cubicBezTo>
                  <a:lnTo>
                    <a:pt x="101256" y="202513"/>
                  </a:lnTo>
                  <a:cubicBezTo>
                    <a:pt x="74402" y="202513"/>
                    <a:pt x="48647" y="191845"/>
                    <a:pt x="29657" y="172856"/>
                  </a:cubicBezTo>
                  <a:cubicBezTo>
                    <a:pt x="10668" y="153866"/>
                    <a:pt x="0" y="128111"/>
                    <a:pt x="0" y="101256"/>
                  </a:cubicBezTo>
                  <a:lnTo>
                    <a:pt x="0" y="101256"/>
                  </a:lnTo>
                  <a:cubicBezTo>
                    <a:pt x="0" y="74402"/>
                    <a:pt x="10668" y="48647"/>
                    <a:pt x="29657" y="29657"/>
                  </a:cubicBezTo>
                  <a:cubicBezTo>
                    <a:pt x="48647" y="10668"/>
                    <a:pt x="74402" y="0"/>
                    <a:pt x="101256" y="0"/>
                  </a:cubicBezTo>
                  <a:close/>
                </a:path>
              </a:pathLst>
            </a:custGeom>
            <a:solidFill>
              <a:srgbClr val="184A57"/>
            </a:solidFill>
            <a:ln cap="rnd">
              <a:noFill/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648032" cy="2406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1111212" y="3097098"/>
            <a:ext cx="7093167" cy="1625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2046"/>
              </a:lnSpc>
            </a:pPr>
            <a:r>
              <a:rPr lang="en-US" sz="11927">
                <a:solidFill>
                  <a:srgbClr val="F78D00"/>
                </a:solidFill>
                <a:latin typeface="Playlist Script"/>
                <a:ea typeface="Playlist Script"/>
                <a:cs typeface="Playlist Script"/>
                <a:sym typeface="Playlist Script"/>
              </a:rPr>
              <a:t>It’s time to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25645" y="7597960"/>
            <a:ext cx="2053420" cy="398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 b="true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Start Slide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3447874" y="7638039"/>
            <a:ext cx="4138954" cy="35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WWW.RESORTRIO.COM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0">
            <a:off x="14634573" y="532285"/>
            <a:ext cx="2057729" cy="1861482"/>
          </a:xfrm>
          <a:custGeom>
            <a:avLst/>
            <a:gdLst/>
            <a:ahLst/>
            <a:cxnLst/>
            <a:rect r="r" b="b" t="t" l="l"/>
            <a:pathLst>
              <a:path h="1861482" w="2057729">
                <a:moveTo>
                  <a:pt x="0" y="0"/>
                </a:moveTo>
                <a:lnTo>
                  <a:pt x="2057728" y="0"/>
                </a:lnTo>
                <a:lnTo>
                  <a:pt x="2057728" y="1861482"/>
                </a:lnTo>
                <a:lnTo>
                  <a:pt x="0" y="18614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31359" y="6300660"/>
            <a:ext cx="10090984" cy="4288121"/>
            <a:chOff x="0" y="0"/>
            <a:chExt cx="1729453" cy="73492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29453" cy="734924"/>
            </a:xfrm>
            <a:custGeom>
              <a:avLst/>
              <a:gdLst/>
              <a:ahLst/>
              <a:cxnLst/>
              <a:rect r="r" b="b" t="t" l="l"/>
              <a:pathLst>
                <a:path h="734924" w="1729453">
                  <a:moveTo>
                    <a:pt x="32990" y="0"/>
                  </a:moveTo>
                  <a:lnTo>
                    <a:pt x="1696463" y="0"/>
                  </a:lnTo>
                  <a:cubicBezTo>
                    <a:pt x="1714683" y="0"/>
                    <a:pt x="1729453" y="14770"/>
                    <a:pt x="1729453" y="32990"/>
                  </a:cubicBezTo>
                  <a:lnTo>
                    <a:pt x="1729453" y="701934"/>
                  </a:lnTo>
                  <a:cubicBezTo>
                    <a:pt x="1729453" y="720154"/>
                    <a:pt x="1714683" y="734924"/>
                    <a:pt x="1696463" y="734924"/>
                  </a:cubicBezTo>
                  <a:lnTo>
                    <a:pt x="32990" y="734924"/>
                  </a:lnTo>
                  <a:cubicBezTo>
                    <a:pt x="14770" y="734924"/>
                    <a:pt x="0" y="720154"/>
                    <a:pt x="0" y="701934"/>
                  </a:cubicBezTo>
                  <a:lnTo>
                    <a:pt x="0" y="32990"/>
                  </a:lnTo>
                  <a:cubicBezTo>
                    <a:pt x="0" y="14770"/>
                    <a:pt x="14770" y="0"/>
                    <a:pt x="329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8831" r="0" b="-8831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417322" y="2198365"/>
            <a:ext cx="9180586" cy="3901251"/>
            <a:chOff x="0" y="0"/>
            <a:chExt cx="1729453" cy="73492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29453" cy="734924"/>
            </a:xfrm>
            <a:custGeom>
              <a:avLst/>
              <a:gdLst/>
              <a:ahLst/>
              <a:cxnLst/>
              <a:rect r="r" b="b" t="t" l="l"/>
              <a:pathLst>
                <a:path h="734924" w="1729453">
                  <a:moveTo>
                    <a:pt x="36262" y="0"/>
                  </a:moveTo>
                  <a:lnTo>
                    <a:pt x="1693192" y="0"/>
                  </a:lnTo>
                  <a:cubicBezTo>
                    <a:pt x="1713218" y="0"/>
                    <a:pt x="1729453" y="16235"/>
                    <a:pt x="1729453" y="36262"/>
                  </a:cubicBezTo>
                  <a:lnTo>
                    <a:pt x="1729453" y="698662"/>
                  </a:lnTo>
                  <a:cubicBezTo>
                    <a:pt x="1729453" y="718689"/>
                    <a:pt x="1713218" y="734924"/>
                    <a:pt x="1693192" y="734924"/>
                  </a:cubicBezTo>
                  <a:lnTo>
                    <a:pt x="36262" y="734924"/>
                  </a:lnTo>
                  <a:cubicBezTo>
                    <a:pt x="16235" y="734924"/>
                    <a:pt x="0" y="718689"/>
                    <a:pt x="0" y="698662"/>
                  </a:cubicBezTo>
                  <a:lnTo>
                    <a:pt x="0" y="36262"/>
                  </a:lnTo>
                  <a:cubicBezTo>
                    <a:pt x="0" y="16235"/>
                    <a:pt x="16235" y="0"/>
                    <a:pt x="36262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8392" r="0" b="-28392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4030923" y="8604215"/>
            <a:ext cx="3220784" cy="322078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78D00"/>
              </a:solidFill>
              <a:prstDash val="lgDash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4250709" y="8824001"/>
            <a:ext cx="2781213" cy="2781213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4A57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028700" y="1489319"/>
            <a:ext cx="8420378" cy="1593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943"/>
              </a:lnSpc>
            </a:pPr>
            <a:r>
              <a:rPr lang="en-US" b="true" sz="5884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It’s Time to Discover Goa Like Never Before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3859331"/>
            <a:ext cx="7491202" cy="4964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31"/>
              </a:lnSpc>
              <a:spcBef>
                <a:spcPct val="0"/>
              </a:spcBef>
            </a:pPr>
            <a:r>
              <a:rPr lang="en-US" sz="2165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G</a:t>
            </a:r>
            <a:r>
              <a:rPr lang="en-US" sz="2165" strike="noStrike" u="none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oa, India’s crown jewel, is where golden beaches meet the deep blue sea, vibrant nightlife blends with serene retreats, and every sunset feels magical. At the heart of it lies Resort Rio — one of the top </a:t>
            </a:r>
            <a:r>
              <a:rPr lang="en-US" sz="2165" strike="noStrike" u="sng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  <a:hlinkClick r:id="rId4" tooltip="https://www.resortrio.com"/>
              </a:rPr>
              <a:t>luxury resorts in North Goa</a:t>
            </a:r>
            <a:r>
              <a:rPr lang="en-US" sz="2165" strike="noStrike" u="none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, offering comfort, culture, and class.</a:t>
            </a:r>
          </a:p>
          <a:p>
            <a:pPr algn="l" marL="0" indent="0" lvl="0">
              <a:lnSpc>
                <a:spcPts val="3031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031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031"/>
              </a:lnSpc>
              <a:spcBef>
                <a:spcPct val="0"/>
              </a:spcBef>
            </a:pPr>
            <a:r>
              <a:rPr lang="en-US" sz="2165" strike="noStrike" u="none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Just minutes from lively Baga Beach, our scenic location and world-class facilities make us a leading choice among the best resorts in Goa, perfect for couples, families, or friends seeking unforgettable moments.</a:t>
            </a:r>
          </a:p>
          <a:p>
            <a:pPr algn="l" marL="0" indent="0" lvl="0">
              <a:lnSpc>
                <a:spcPts val="3031"/>
              </a:lnSpc>
              <a:spcBef>
                <a:spcPct val="0"/>
              </a:spcBef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14406721" y="1082919"/>
            <a:ext cx="1506587" cy="35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Search...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4884444" y="378711"/>
            <a:ext cx="1790378" cy="1619629"/>
          </a:xfrm>
          <a:custGeom>
            <a:avLst/>
            <a:gdLst/>
            <a:ahLst/>
            <a:cxnLst/>
            <a:rect r="r" b="b" t="t" l="l"/>
            <a:pathLst>
              <a:path h="1619629" w="1790378">
                <a:moveTo>
                  <a:pt x="0" y="0"/>
                </a:moveTo>
                <a:lnTo>
                  <a:pt x="1790379" y="0"/>
                </a:lnTo>
                <a:lnTo>
                  <a:pt x="1790379" y="1619629"/>
                </a:lnTo>
                <a:lnTo>
                  <a:pt x="0" y="16196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387140" y="8676608"/>
            <a:ext cx="3220784" cy="3220784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78D00"/>
              </a:solidFill>
              <a:prstDash val="lgDash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8700" y="2693868"/>
            <a:ext cx="7619574" cy="7915868"/>
            <a:chOff x="0" y="0"/>
            <a:chExt cx="1437225" cy="149311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37225" cy="1493113"/>
            </a:xfrm>
            <a:custGeom>
              <a:avLst/>
              <a:gdLst/>
              <a:ahLst/>
              <a:cxnLst/>
              <a:rect r="r" b="b" t="t" l="l"/>
              <a:pathLst>
                <a:path h="1493113" w="1437225">
                  <a:moveTo>
                    <a:pt x="38610" y="0"/>
                  </a:moveTo>
                  <a:lnTo>
                    <a:pt x="1398615" y="0"/>
                  </a:lnTo>
                  <a:cubicBezTo>
                    <a:pt x="1419938" y="0"/>
                    <a:pt x="1437225" y="17286"/>
                    <a:pt x="1437225" y="38610"/>
                  </a:cubicBezTo>
                  <a:lnTo>
                    <a:pt x="1437225" y="1454502"/>
                  </a:lnTo>
                  <a:cubicBezTo>
                    <a:pt x="1437225" y="1464742"/>
                    <a:pt x="1433157" y="1474563"/>
                    <a:pt x="1425916" y="1481804"/>
                  </a:cubicBezTo>
                  <a:cubicBezTo>
                    <a:pt x="1418675" y="1489045"/>
                    <a:pt x="1408855" y="1493113"/>
                    <a:pt x="1398615" y="1493113"/>
                  </a:cubicBezTo>
                  <a:lnTo>
                    <a:pt x="38610" y="1493113"/>
                  </a:lnTo>
                  <a:cubicBezTo>
                    <a:pt x="28370" y="1493113"/>
                    <a:pt x="18549" y="1489045"/>
                    <a:pt x="11309" y="1481804"/>
                  </a:cubicBezTo>
                  <a:cubicBezTo>
                    <a:pt x="4068" y="1474563"/>
                    <a:pt x="0" y="1464742"/>
                    <a:pt x="0" y="1454502"/>
                  </a:cubicBezTo>
                  <a:lnTo>
                    <a:pt x="0" y="38610"/>
                  </a:lnTo>
                  <a:cubicBezTo>
                    <a:pt x="0" y="28370"/>
                    <a:pt x="4068" y="18549"/>
                    <a:pt x="11309" y="11309"/>
                  </a:cubicBezTo>
                  <a:cubicBezTo>
                    <a:pt x="18549" y="4068"/>
                    <a:pt x="28370" y="0"/>
                    <a:pt x="38610" y="0"/>
                  </a:cubicBezTo>
                  <a:close/>
                </a:path>
              </a:pathLst>
            </a:custGeom>
            <a:blipFill>
              <a:blip r:embed="rId2"/>
              <a:stretch>
                <a:fillRect l="-45970" t="0" r="-45970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6606925" y="8896393"/>
            <a:ext cx="2781213" cy="2781213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4A57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9518870" y="1328982"/>
            <a:ext cx="7088055" cy="13953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190"/>
              </a:lnSpc>
            </a:pPr>
            <a:r>
              <a:rPr lang="en-US" b="true" sz="5139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The Perfect Location for Every Traveler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406721" y="1082919"/>
            <a:ext cx="1506587" cy="35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Search...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518870" y="3399155"/>
            <a:ext cx="7229344" cy="5859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One of the most loved aspects of Resort Rio is its unbeatable location. We’re not just another resort in North Goa near Baga Beach — we’re a destination in ourselves. The vibrant streets of Baga, the calming stretch of sand, and Goa’s most popular nightlife hubs are right around the corner.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</a:p>
          <a:p>
            <a:pPr algn="ctr">
              <a:lnSpc>
                <a:spcPts val="3079"/>
              </a:lnSpc>
              <a:spcBef>
                <a:spcPct val="0"/>
              </a:spcBef>
            </a:pPr>
          </a:p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This makes us the best resort near Baga Beach Goa for those who want to explore without compromising on comfort. Wake up to a delicious breakfast spread, head out for a day of beach hopping or shopping, and return to your luxurious room to unwind before enjoying live music or a candlelight dinner under the stars.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451726" y="330255"/>
            <a:ext cx="1790378" cy="1619629"/>
          </a:xfrm>
          <a:custGeom>
            <a:avLst/>
            <a:gdLst/>
            <a:ahLst/>
            <a:cxnLst/>
            <a:rect r="r" b="b" t="t" l="l"/>
            <a:pathLst>
              <a:path h="1619629" w="1790378">
                <a:moveTo>
                  <a:pt x="0" y="0"/>
                </a:moveTo>
                <a:lnTo>
                  <a:pt x="1790379" y="0"/>
                </a:lnTo>
                <a:lnTo>
                  <a:pt x="1790379" y="1619629"/>
                </a:lnTo>
                <a:lnTo>
                  <a:pt x="0" y="16196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961407" y="5360677"/>
            <a:ext cx="10459316" cy="4196607"/>
            <a:chOff x="0" y="0"/>
            <a:chExt cx="1701284" cy="6826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01284" cy="682609"/>
            </a:xfrm>
            <a:custGeom>
              <a:avLst/>
              <a:gdLst/>
              <a:ahLst/>
              <a:cxnLst/>
              <a:rect r="r" b="b" t="t" l="l"/>
              <a:pathLst>
                <a:path h="682609" w="1701284">
                  <a:moveTo>
                    <a:pt x="16284" y="0"/>
                  </a:moveTo>
                  <a:lnTo>
                    <a:pt x="1684999" y="0"/>
                  </a:lnTo>
                  <a:cubicBezTo>
                    <a:pt x="1689318" y="0"/>
                    <a:pt x="1693460" y="1716"/>
                    <a:pt x="1696514" y="4770"/>
                  </a:cubicBezTo>
                  <a:cubicBezTo>
                    <a:pt x="1699568" y="7823"/>
                    <a:pt x="1701284" y="11965"/>
                    <a:pt x="1701284" y="16284"/>
                  </a:cubicBezTo>
                  <a:lnTo>
                    <a:pt x="1701284" y="666324"/>
                  </a:lnTo>
                  <a:cubicBezTo>
                    <a:pt x="1701284" y="670643"/>
                    <a:pt x="1699568" y="674785"/>
                    <a:pt x="1696514" y="677839"/>
                  </a:cubicBezTo>
                  <a:cubicBezTo>
                    <a:pt x="1693460" y="680893"/>
                    <a:pt x="1689318" y="682609"/>
                    <a:pt x="1684999" y="682609"/>
                  </a:cubicBezTo>
                  <a:lnTo>
                    <a:pt x="16284" y="682609"/>
                  </a:lnTo>
                  <a:cubicBezTo>
                    <a:pt x="11965" y="682609"/>
                    <a:pt x="7823" y="680893"/>
                    <a:pt x="4770" y="677839"/>
                  </a:cubicBezTo>
                  <a:cubicBezTo>
                    <a:pt x="1716" y="674785"/>
                    <a:pt x="0" y="670643"/>
                    <a:pt x="0" y="666324"/>
                  </a:cubicBezTo>
                  <a:lnTo>
                    <a:pt x="0" y="16284"/>
                  </a:lnTo>
                  <a:cubicBezTo>
                    <a:pt x="0" y="11965"/>
                    <a:pt x="1716" y="7823"/>
                    <a:pt x="4770" y="4770"/>
                  </a:cubicBezTo>
                  <a:cubicBezTo>
                    <a:pt x="7823" y="1716"/>
                    <a:pt x="11965" y="0"/>
                    <a:pt x="1628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3379" r="0" b="-33379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909231" y="4901953"/>
            <a:ext cx="238938" cy="238938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4A57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909231" y="7572313"/>
            <a:ext cx="230307" cy="230307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78D0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785866" y="2139892"/>
            <a:ext cx="3220784" cy="3220784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78D00"/>
              </a:solidFill>
              <a:prstDash val="lgDash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7005651" y="2359678"/>
            <a:ext cx="2781213" cy="2781213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4A57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148169" y="1961113"/>
            <a:ext cx="10029275" cy="2468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440"/>
              </a:lnSpc>
            </a:pPr>
            <a:r>
              <a:rPr lang="en-US" b="true" sz="8000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Unmatched 5-Star Comfort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00952" y="4789743"/>
            <a:ext cx="7218051" cy="273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Wh</a:t>
            </a:r>
            <a:r>
              <a:rPr lang="en-US" sz="2199" strike="noStrike" u="none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en you choose Resort Rio, you choose more than just a place to stay — you choose one of the best 5 star resorts in Goa. Our spacious rooms and villas are designed with elegance, featuring plush bedding, modern amenities, and breathtaking views.</a:t>
            </a:r>
          </a:p>
          <a:p>
            <a:pPr algn="l" marL="0" indent="0" lvl="0">
              <a:lnSpc>
                <a:spcPts val="3079"/>
              </a:lnSpc>
              <a:spcBef>
                <a:spcPct val="0"/>
              </a:spcBef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1500952" y="7467538"/>
            <a:ext cx="7218051" cy="273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Fr</a:t>
            </a:r>
            <a:r>
              <a:rPr lang="en-US" sz="2199" strike="noStrike" u="none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om the moment you step in, our dedicated team ensures your every need is met. Whether it’s arranging personalized sightseeing tours, offering in-room spa treatments, or curating special dining experiences, we make sure every guest leaves with memories to cherish.</a:t>
            </a:r>
          </a:p>
          <a:p>
            <a:pPr algn="l" marL="0" indent="0" lvl="0">
              <a:lnSpc>
                <a:spcPts val="3079"/>
              </a:lnSpc>
              <a:spcBef>
                <a:spcPct val="0"/>
              </a:spcBef>
            </a:pP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15215273" y="218885"/>
            <a:ext cx="1790378" cy="1619629"/>
          </a:xfrm>
          <a:custGeom>
            <a:avLst/>
            <a:gdLst/>
            <a:ahLst/>
            <a:cxnLst/>
            <a:rect r="r" b="b" t="t" l="l"/>
            <a:pathLst>
              <a:path h="1619629" w="1790378">
                <a:moveTo>
                  <a:pt x="0" y="0"/>
                </a:moveTo>
                <a:lnTo>
                  <a:pt x="1790378" y="0"/>
                </a:lnTo>
                <a:lnTo>
                  <a:pt x="1790378" y="1619630"/>
                </a:lnTo>
                <a:lnTo>
                  <a:pt x="0" y="16196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4816" y="2707612"/>
            <a:ext cx="4527302" cy="7869190"/>
            <a:chOff x="0" y="0"/>
            <a:chExt cx="1155545" cy="200852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55545" cy="2008526"/>
            </a:xfrm>
            <a:custGeom>
              <a:avLst/>
              <a:gdLst/>
              <a:ahLst/>
              <a:cxnLst/>
              <a:rect r="r" b="b" t="t" l="l"/>
              <a:pathLst>
                <a:path h="2008526" w="1155545">
                  <a:moveTo>
                    <a:pt x="85503" y="0"/>
                  </a:moveTo>
                  <a:lnTo>
                    <a:pt x="1070043" y="0"/>
                  </a:lnTo>
                  <a:cubicBezTo>
                    <a:pt x="1092719" y="0"/>
                    <a:pt x="1114467" y="9008"/>
                    <a:pt x="1130502" y="25043"/>
                  </a:cubicBezTo>
                  <a:cubicBezTo>
                    <a:pt x="1146537" y="41078"/>
                    <a:pt x="1155545" y="62826"/>
                    <a:pt x="1155545" y="85503"/>
                  </a:cubicBezTo>
                  <a:lnTo>
                    <a:pt x="1155545" y="1923024"/>
                  </a:lnTo>
                  <a:cubicBezTo>
                    <a:pt x="1155545" y="1970245"/>
                    <a:pt x="1117264" y="2008526"/>
                    <a:pt x="1070043" y="2008526"/>
                  </a:cubicBezTo>
                  <a:lnTo>
                    <a:pt x="85503" y="2008526"/>
                  </a:lnTo>
                  <a:cubicBezTo>
                    <a:pt x="38281" y="2008526"/>
                    <a:pt x="0" y="1970245"/>
                    <a:pt x="0" y="1923024"/>
                  </a:cubicBezTo>
                  <a:lnTo>
                    <a:pt x="0" y="85503"/>
                  </a:lnTo>
                  <a:cubicBezTo>
                    <a:pt x="0" y="38281"/>
                    <a:pt x="38281" y="0"/>
                    <a:pt x="85503" y="0"/>
                  </a:cubicBezTo>
                  <a:close/>
                </a:path>
              </a:pathLst>
            </a:custGeom>
            <a:blipFill>
              <a:blip r:embed="rId2"/>
              <a:stretch>
                <a:fillRect l="-107062" t="0" r="-107062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4200292" y="2707612"/>
            <a:ext cx="4198573" cy="6295987"/>
            <a:chOff x="0" y="0"/>
            <a:chExt cx="1071641" cy="160698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71641" cy="1606983"/>
            </a:xfrm>
            <a:custGeom>
              <a:avLst/>
              <a:gdLst/>
              <a:ahLst/>
              <a:cxnLst/>
              <a:rect r="r" b="b" t="t" l="l"/>
              <a:pathLst>
                <a:path h="1606983" w="1071641">
                  <a:moveTo>
                    <a:pt x="92197" y="0"/>
                  </a:moveTo>
                  <a:lnTo>
                    <a:pt x="979444" y="0"/>
                  </a:lnTo>
                  <a:cubicBezTo>
                    <a:pt x="1030363" y="0"/>
                    <a:pt x="1071641" y="41278"/>
                    <a:pt x="1071641" y="92197"/>
                  </a:cubicBezTo>
                  <a:lnTo>
                    <a:pt x="1071641" y="1514786"/>
                  </a:lnTo>
                  <a:cubicBezTo>
                    <a:pt x="1071641" y="1565705"/>
                    <a:pt x="1030363" y="1606983"/>
                    <a:pt x="979444" y="1606983"/>
                  </a:cubicBezTo>
                  <a:lnTo>
                    <a:pt x="92197" y="1606983"/>
                  </a:lnTo>
                  <a:cubicBezTo>
                    <a:pt x="41278" y="1606983"/>
                    <a:pt x="0" y="1565705"/>
                    <a:pt x="0" y="1514786"/>
                  </a:cubicBezTo>
                  <a:lnTo>
                    <a:pt x="0" y="92197"/>
                  </a:lnTo>
                  <a:cubicBezTo>
                    <a:pt x="0" y="41278"/>
                    <a:pt x="41278" y="0"/>
                    <a:pt x="92197" y="0"/>
                  </a:cubicBezTo>
                  <a:close/>
                </a:path>
              </a:pathLst>
            </a:custGeom>
            <a:blipFill>
              <a:blip r:embed="rId3"/>
              <a:stretch>
                <a:fillRect l="-4546" t="0" r="-4546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6198993" y="8676608"/>
            <a:ext cx="3220784" cy="322078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78D00"/>
              </a:solidFill>
              <a:prstDash val="lgDash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6418778" y="8896393"/>
            <a:ext cx="2781213" cy="2781213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4A57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8966438" y="1745455"/>
            <a:ext cx="7452341" cy="19338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60"/>
              </a:lnSpc>
            </a:pPr>
            <a:r>
              <a:rPr lang="en-US" b="true" sz="6722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Luxury for All Occasions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966438" y="4294273"/>
            <a:ext cx="7218051" cy="2835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Our pr</a:t>
            </a:r>
            <a:r>
              <a:rPr lang="en-US" sz="2000" strike="noStrike" u="none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operty is often ranked among the 5 star resorts in North Goa not just because of our accommodations, but because of the complete lifestyle experience we offer. Planning a romantic proposal? Hosting a family reunion? Or perhaps a corporate retreat? Our range of event spaces and amenities make it all possible.m vitae lacus lobortis lacinia. Donec tristique arcu massa, at pharetra tortor feugiat non.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406721" y="1082919"/>
            <a:ext cx="1506587" cy="35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Search...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966438" y="7748672"/>
            <a:ext cx="7232555" cy="1778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From intimate gatherings to large celebrations, our team handles every detail so you can simply enjoy the moment. And yes — that includes arranging beachside dinners, cultural performances, and even themed parties inspired by Goa’s vibrant traditions.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451726" y="330255"/>
            <a:ext cx="1790378" cy="1619629"/>
          </a:xfrm>
          <a:custGeom>
            <a:avLst/>
            <a:gdLst/>
            <a:ahLst/>
            <a:cxnLst/>
            <a:rect r="r" b="b" t="t" l="l"/>
            <a:pathLst>
              <a:path h="1619629" w="1790378">
                <a:moveTo>
                  <a:pt x="0" y="0"/>
                </a:moveTo>
                <a:lnTo>
                  <a:pt x="1790379" y="0"/>
                </a:lnTo>
                <a:lnTo>
                  <a:pt x="1790379" y="1619629"/>
                </a:lnTo>
                <a:lnTo>
                  <a:pt x="0" y="16196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12001" y="5477303"/>
            <a:ext cx="8047299" cy="3780997"/>
            <a:chOff x="0" y="0"/>
            <a:chExt cx="2053987" cy="96505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53987" cy="965059"/>
            </a:xfrm>
            <a:custGeom>
              <a:avLst/>
              <a:gdLst/>
              <a:ahLst/>
              <a:cxnLst/>
              <a:rect r="r" b="b" t="t" l="l"/>
              <a:pathLst>
                <a:path h="965059" w="2053987">
                  <a:moveTo>
                    <a:pt x="31748" y="0"/>
                  </a:moveTo>
                  <a:lnTo>
                    <a:pt x="2022239" y="0"/>
                  </a:lnTo>
                  <a:cubicBezTo>
                    <a:pt x="2030659" y="0"/>
                    <a:pt x="2038734" y="3345"/>
                    <a:pt x="2044688" y="9299"/>
                  </a:cubicBezTo>
                  <a:cubicBezTo>
                    <a:pt x="2050642" y="15253"/>
                    <a:pt x="2053987" y="23328"/>
                    <a:pt x="2053987" y="31748"/>
                  </a:cubicBezTo>
                  <a:lnTo>
                    <a:pt x="2053987" y="933311"/>
                  </a:lnTo>
                  <a:cubicBezTo>
                    <a:pt x="2053987" y="941731"/>
                    <a:pt x="2050642" y="949806"/>
                    <a:pt x="2044688" y="955760"/>
                  </a:cubicBezTo>
                  <a:cubicBezTo>
                    <a:pt x="2038734" y="961714"/>
                    <a:pt x="2030659" y="965059"/>
                    <a:pt x="2022239" y="965059"/>
                  </a:cubicBezTo>
                  <a:lnTo>
                    <a:pt x="31748" y="965059"/>
                  </a:lnTo>
                  <a:cubicBezTo>
                    <a:pt x="23328" y="965059"/>
                    <a:pt x="15253" y="961714"/>
                    <a:pt x="9299" y="955760"/>
                  </a:cubicBezTo>
                  <a:cubicBezTo>
                    <a:pt x="3345" y="949806"/>
                    <a:pt x="0" y="941731"/>
                    <a:pt x="0" y="933311"/>
                  </a:cubicBezTo>
                  <a:lnTo>
                    <a:pt x="0" y="31748"/>
                  </a:lnTo>
                  <a:cubicBezTo>
                    <a:pt x="0" y="23328"/>
                    <a:pt x="3345" y="15253"/>
                    <a:pt x="9299" y="9299"/>
                  </a:cubicBezTo>
                  <a:cubicBezTo>
                    <a:pt x="15253" y="3345"/>
                    <a:pt x="23328" y="0"/>
                    <a:pt x="31748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1698" r="0" b="-21698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28700" y="5477303"/>
            <a:ext cx="8047299" cy="3780997"/>
            <a:chOff x="0" y="0"/>
            <a:chExt cx="2053987" cy="96505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053987" cy="965059"/>
            </a:xfrm>
            <a:custGeom>
              <a:avLst/>
              <a:gdLst/>
              <a:ahLst/>
              <a:cxnLst/>
              <a:rect r="r" b="b" t="t" l="l"/>
              <a:pathLst>
                <a:path h="965059" w="2053987">
                  <a:moveTo>
                    <a:pt x="31748" y="0"/>
                  </a:moveTo>
                  <a:lnTo>
                    <a:pt x="2022239" y="0"/>
                  </a:lnTo>
                  <a:cubicBezTo>
                    <a:pt x="2030659" y="0"/>
                    <a:pt x="2038734" y="3345"/>
                    <a:pt x="2044688" y="9299"/>
                  </a:cubicBezTo>
                  <a:cubicBezTo>
                    <a:pt x="2050642" y="15253"/>
                    <a:pt x="2053987" y="23328"/>
                    <a:pt x="2053987" y="31748"/>
                  </a:cubicBezTo>
                  <a:lnTo>
                    <a:pt x="2053987" y="933311"/>
                  </a:lnTo>
                  <a:cubicBezTo>
                    <a:pt x="2053987" y="941731"/>
                    <a:pt x="2050642" y="949806"/>
                    <a:pt x="2044688" y="955760"/>
                  </a:cubicBezTo>
                  <a:cubicBezTo>
                    <a:pt x="2038734" y="961714"/>
                    <a:pt x="2030659" y="965059"/>
                    <a:pt x="2022239" y="965059"/>
                  </a:cubicBezTo>
                  <a:lnTo>
                    <a:pt x="31748" y="965059"/>
                  </a:lnTo>
                  <a:cubicBezTo>
                    <a:pt x="23328" y="965059"/>
                    <a:pt x="15253" y="961714"/>
                    <a:pt x="9299" y="955760"/>
                  </a:cubicBezTo>
                  <a:cubicBezTo>
                    <a:pt x="3345" y="949806"/>
                    <a:pt x="0" y="941731"/>
                    <a:pt x="0" y="933311"/>
                  </a:cubicBezTo>
                  <a:lnTo>
                    <a:pt x="0" y="31748"/>
                  </a:lnTo>
                  <a:cubicBezTo>
                    <a:pt x="0" y="23328"/>
                    <a:pt x="3345" y="15253"/>
                    <a:pt x="9299" y="9299"/>
                  </a:cubicBezTo>
                  <a:cubicBezTo>
                    <a:pt x="15253" y="3345"/>
                    <a:pt x="23328" y="0"/>
                    <a:pt x="31748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41801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6993741" y="2335649"/>
            <a:ext cx="2425214" cy="242521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78D00"/>
              </a:solidFill>
              <a:prstDash val="lgDash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7159237" y="2501145"/>
            <a:ext cx="2094222" cy="2094222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4A57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78800" y="2923787"/>
            <a:ext cx="1110298" cy="1110298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78D00"/>
              </a:solidFill>
              <a:prstDash val="lgDash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54566" y="2999554"/>
            <a:ext cx="958765" cy="958765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4A57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3801403" y="2576606"/>
            <a:ext cx="11280032" cy="883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36"/>
              </a:lnSpc>
            </a:pPr>
            <a:r>
              <a:rPr lang="en-US" b="true" sz="5867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Wellness Meets Indulgence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950265" y="3838526"/>
            <a:ext cx="12523473" cy="1778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r>
              <a:rPr lang="en-US" sz="2000" strike="noStrike" u="none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olidays are about recharging your soul, and our </a:t>
            </a:r>
            <a:r>
              <a:rPr lang="en-US" sz="2000" strike="noStrike" u="sng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  <a:hlinkClick r:id="rId4" tooltip="https://www.resortrio.com/rio-luxury-spa-wellness/"/>
              </a:rPr>
              <a:t>luxury spa in goa</a:t>
            </a:r>
            <a:r>
              <a:rPr lang="en-US" sz="2000" strike="noStrike" u="none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 is the perfect sanctuary for that. Indulge in holistic therapies, rejuvenating massages, and wellness rituals that help you reconnect with yourself. After all, Goa isn’t just about beaches and nightlife — it’s also about slowing down and embracing peace.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451726" y="330255"/>
            <a:ext cx="1790378" cy="1619629"/>
          </a:xfrm>
          <a:custGeom>
            <a:avLst/>
            <a:gdLst/>
            <a:ahLst/>
            <a:cxnLst/>
            <a:rect r="r" b="b" t="t" l="l"/>
            <a:pathLst>
              <a:path h="1619629" w="1790378">
                <a:moveTo>
                  <a:pt x="0" y="0"/>
                </a:moveTo>
                <a:lnTo>
                  <a:pt x="1790379" y="0"/>
                </a:lnTo>
                <a:lnTo>
                  <a:pt x="1790379" y="1619629"/>
                </a:lnTo>
                <a:lnTo>
                  <a:pt x="0" y="16196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694073"/>
            <a:ext cx="9362470" cy="2303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640"/>
              </a:lnSpc>
            </a:pPr>
            <a:r>
              <a:rPr lang="en-US" b="true" sz="8000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Your Gateway to Authentic Goa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267205" y="2684548"/>
            <a:ext cx="8325994" cy="6482043"/>
            <a:chOff x="0" y="0"/>
            <a:chExt cx="2125121" cy="165447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25121" cy="1654472"/>
            </a:xfrm>
            <a:custGeom>
              <a:avLst/>
              <a:gdLst/>
              <a:ahLst/>
              <a:cxnLst/>
              <a:rect r="r" b="b" t="t" l="l"/>
              <a:pathLst>
                <a:path h="1654472" w="2125121">
                  <a:moveTo>
                    <a:pt x="30685" y="0"/>
                  </a:moveTo>
                  <a:lnTo>
                    <a:pt x="2094436" y="0"/>
                  </a:lnTo>
                  <a:cubicBezTo>
                    <a:pt x="2102574" y="0"/>
                    <a:pt x="2110379" y="3233"/>
                    <a:pt x="2116133" y="8987"/>
                  </a:cubicBezTo>
                  <a:cubicBezTo>
                    <a:pt x="2121888" y="14742"/>
                    <a:pt x="2125121" y="22547"/>
                    <a:pt x="2125121" y="30685"/>
                  </a:cubicBezTo>
                  <a:lnTo>
                    <a:pt x="2125121" y="1623787"/>
                  </a:lnTo>
                  <a:cubicBezTo>
                    <a:pt x="2125121" y="1631925"/>
                    <a:pt x="2121888" y="1639730"/>
                    <a:pt x="2116133" y="1645484"/>
                  </a:cubicBezTo>
                  <a:cubicBezTo>
                    <a:pt x="2110379" y="1651239"/>
                    <a:pt x="2102574" y="1654472"/>
                    <a:pt x="2094436" y="1654472"/>
                  </a:cubicBezTo>
                  <a:lnTo>
                    <a:pt x="30685" y="1654472"/>
                  </a:lnTo>
                  <a:cubicBezTo>
                    <a:pt x="22547" y="1654472"/>
                    <a:pt x="14742" y="1651239"/>
                    <a:pt x="8987" y="1645484"/>
                  </a:cubicBezTo>
                  <a:cubicBezTo>
                    <a:pt x="3233" y="1639730"/>
                    <a:pt x="0" y="1631925"/>
                    <a:pt x="0" y="1623787"/>
                  </a:cubicBezTo>
                  <a:lnTo>
                    <a:pt x="0" y="30685"/>
                  </a:lnTo>
                  <a:cubicBezTo>
                    <a:pt x="0" y="22547"/>
                    <a:pt x="3233" y="14742"/>
                    <a:pt x="8987" y="8987"/>
                  </a:cubicBezTo>
                  <a:cubicBezTo>
                    <a:pt x="14742" y="3233"/>
                    <a:pt x="22547" y="0"/>
                    <a:pt x="30685" y="0"/>
                  </a:cubicBezTo>
                  <a:close/>
                </a:path>
              </a:pathLst>
            </a:custGeom>
            <a:blipFill>
              <a:blip r:embed="rId2"/>
              <a:stretch>
                <a:fillRect l="-19202" t="0" r="-19202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-1468490" y="9045718"/>
            <a:ext cx="3220784" cy="322078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78D00"/>
              </a:solidFill>
              <a:prstDash val="lgDash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-1248704" y="9265504"/>
            <a:ext cx="2781213" cy="2781213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4A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451726" y="330255"/>
            <a:ext cx="1790378" cy="1619629"/>
          </a:xfrm>
          <a:custGeom>
            <a:avLst/>
            <a:gdLst/>
            <a:ahLst/>
            <a:cxnLst/>
            <a:rect r="r" b="b" t="t" l="l"/>
            <a:pathLst>
              <a:path h="1619629" w="1790378">
                <a:moveTo>
                  <a:pt x="0" y="0"/>
                </a:moveTo>
                <a:lnTo>
                  <a:pt x="1790379" y="0"/>
                </a:lnTo>
                <a:lnTo>
                  <a:pt x="1790379" y="1619629"/>
                </a:lnTo>
                <a:lnTo>
                  <a:pt x="0" y="16196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28700" y="5539365"/>
            <a:ext cx="7218051" cy="1778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Staying</a:t>
            </a:r>
            <a:r>
              <a:rPr lang="en-US" sz="2000" strike="noStrike" u="none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 with us means you’re not just booking a hotel room — you’re opening the door to the best of Goa. Explore bustling flea markets, take part in watersports, discover heritage churches, or simply lounge by the pool with a refreshing drink in hand.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407745" y="7687586"/>
            <a:ext cx="6736255" cy="1425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W</a:t>
            </a:r>
            <a:r>
              <a:rPr lang="en-US" sz="2000" strike="noStrike" u="none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e are consistently rated among the luxury resorts in Goa for our commitment to guest satisfaction, thoughtful service, and ability to make every holiday feel tailor-made.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861062" y="-1779090"/>
            <a:ext cx="3220784" cy="3220784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78D00"/>
              </a:solidFill>
              <a:prstDash val="lgDash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96701" y="5522924"/>
            <a:ext cx="9116641" cy="5240562"/>
            <a:chOff x="0" y="0"/>
            <a:chExt cx="2190059" cy="125892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90059" cy="1258922"/>
            </a:xfrm>
            <a:custGeom>
              <a:avLst/>
              <a:gdLst/>
              <a:ahLst/>
              <a:cxnLst/>
              <a:rect r="r" b="b" t="t" l="l"/>
              <a:pathLst>
                <a:path h="1258922" w="2190059">
                  <a:moveTo>
                    <a:pt x="28024" y="0"/>
                  </a:moveTo>
                  <a:lnTo>
                    <a:pt x="2162035" y="0"/>
                  </a:lnTo>
                  <a:cubicBezTo>
                    <a:pt x="2177512" y="0"/>
                    <a:pt x="2190059" y="12547"/>
                    <a:pt x="2190059" y="28024"/>
                  </a:cubicBezTo>
                  <a:lnTo>
                    <a:pt x="2190059" y="1230898"/>
                  </a:lnTo>
                  <a:cubicBezTo>
                    <a:pt x="2190059" y="1238330"/>
                    <a:pt x="2187106" y="1245458"/>
                    <a:pt x="2181851" y="1250714"/>
                  </a:cubicBezTo>
                  <a:cubicBezTo>
                    <a:pt x="2176595" y="1255969"/>
                    <a:pt x="2169467" y="1258922"/>
                    <a:pt x="2162035" y="1258922"/>
                  </a:cubicBezTo>
                  <a:lnTo>
                    <a:pt x="28024" y="1258922"/>
                  </a:lnTo>
                  <a:cubicBezTo>
                    <a:pt x="12547" y="1258922"/>
                    <a:pt x="0" y="1246375"/>
                    <a:pt x="0" y="1230898"/>
                  </a:cubicBezTo>
                  <a:lnTo>
                    <a:pt x="0" y="28024"/>
                  </a:lnTo>
                  <a:cubicBezTo>
                    <a:pt x="0" y="12547"/>
                    <a:pt x="12547" y="0"/>
                    <a:pt x="28024" y="0"/>
                  </a:cubicBezTo>
                  <a:close/>
                </a:path>
              </a:pathLst>
            </a:custGeom>
            <a:blipFill>
              <a:blip r:embed="rId2"/>
              <a:stretch>
                <a:fillRect l="-1670" t="0" r="-1670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-1641277" y="-1559304"/>
            <a:ext cx="2781213" cy="2781213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4A57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028700" y="2814437"/>
            <a:ext cx="9144000" cy="2606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00"/>
              </a:lnSpc>
            </a:pPr>
            <a:r>
              <a:rPr lang="en-US" b="true" sz="8000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Why Choose Resort Rio?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745922" y="2871587"/>
            <a:ext cx="6783594" cy="720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N</a:t>
            </a:r>
            <a:r>
              <a:rPr lang="en-US" sz="2000" strike="noStrike" u="none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ear Baga Beach and North Goa’s most loved attractions.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745922" y="2251616"/>
            <a:ext cx="3962039" cy="341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14"/>
              </a:lnSpc>
              <a:spcBef>
                <a:spcPct val="0"/>
              </a:spcBef>
            </a:pPr>
            <a:r>
              <a:rPr lang="en-US" b="true" sz="2543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Prime Location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738229" y="4511580"/>
            <a:ext cx="6783594" cy="36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R</a:t>
            </a:r>
            <a:r>
              <a:rPr lang="en-US" sz="2000" strike="noStrike" u="none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ooms and villas that redefine comfort.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738229" y="3973312"/>
            <a:ext cx="5888038" cy="341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14"/>
              </a:lnSpc>
              <a:spcBef>
                <a:spcPct val="0"/>
              </a:spcBef>
            </a:pPr>
            <a:r>
              <a:rPr lang="en-US" b="true" sz="2543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Spacious Accommodations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745922" y="5149803"/>
            <a:ext cx="5888038" cy="341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14"/>
              </a:lnSpc>
              <a:spcBef>
                <a:spcPct val="0"/>
              </a:spcBef>
            </a:pPr>
            <a:r>
              <a:rPr lang="en-US" b="true" sz="2543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Culinary Excellence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745922" y="5653052"/>
            <a:ext cx="6783594" cy="720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Multiple dining </a:t>
            </a:r>
            <a:r>
              <a:rPr lang="en-US" sz="2000" strike="noStrike" u="none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options, including vegetarian specialities.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745922" y="6548449"/>
            <a:ext cx="5888038" cy="341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14"/>
              </a:lnSpc>
              <a:spcBef>
                <a:spcPct val="0"/>
              </a:spcBef>
            </a:pPr>
            <a:r>
              <a:rPr lang="en-US" b="true" sz="2543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Luxury Amenities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745922" y="7023123"/>
            <a:ext cx="6783594" cy="720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Pool, s</a:t>
            </a:r>
            <a:r>
              <a:rPr lang="en-US" sz="2000" strike="noStrike" u="none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pa, wellness centre, banquet facilities, and more.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745922" y="7981973"/>
            <a:ext cx="5888038" cy="341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14"/>
              </a:lnSpc>
              <a:spcBef>
                <a:spcPct val="0"/>
              </a:spcBef>
            </a:pPr>
            <a:r>
              <a:rPr lang="en-US" b="true" sz="2543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Personalized Service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745922" y="8456648"/>
            <a:ext cx="6783594" cy="36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Every</a:t>
            </a:r>
            <a:r>
              <a:rPr lang="en-US" sz="2000" strike="noStrike" u="none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 detail catered to with care.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738229" y="8967823"/>
            <a:ext cx="7094997" cy="1063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Our goal is simple — to ensure that when you think of the best 5 star hotels in Goa, Resort Rio is the first name that comes to mind.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0">
            <a:off x="1488118" y="631880"/>
            <a:ext cx="1790378" cy="1619629"/>
          </a:xfrm>
          <a:custGeom>
            <a:avLst/>
            <a:gdLst/>
            <a:ahLst/>
            <a:cxnLst/>
            <a:rect r="r" b="b" t="t" l="l"/>
            <a:pathLst>
              <a:path h="1619629" w="1790378">
                <a:moveTo>
                  <a:pt x="0" y="0"/>
                </a:moveTo>
                <a:lnTo>
                  <a:pt x="1790379" y="0"/>
                </a:lnTo>
                <a:lnTo>
                  <a:pt x="1790379" y="1619629"/>
                </a:lnTo>
                <a:lnTo>
                  <a:pt x="0" y="16196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040" r="0" b="-904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842803" y="8536411"/>
            <a:ext cx="4146647" cy="4146647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78D00"/>
              </a:solidFill>
              <a:prstDash val="lgDash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350172" y="4397979"/>
            <a:ext cx="680410" cy="680410"/>
          </a:xfrm>
          <a:custGeom>
            <a:avLst/>
            <a:gdLst/>
            <a:ahLst/>
            <a:cxnLst/>
            <a:rect r="r" b="b" t="t" l="l"/>
            <a:pathLst>
              <a:path h="680410" w="680410">
                <a:moveTo>
                  <a:pt x="0" y="0"/>
                </a:moveTo>
                <a:lnTo>
                  <a:pt x="680411" y="0"/>
                </a:lnTo>
                <a:lnTo>
                  <a:pt x="680411" y="680410"/>
                </a:lnTo>
                <a:lnTo>
                  <a:pt x="0" y="6804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50172" y="5469379"/>
            <a:ext cx="680410" cy="486184"/>
          </a:xfrm>
          <a:custGeom>
            <a:avLst/>
            <a:gdLst/>
            <a:ahLst/>
            <a:cxnLst/>
            <a:rect r="r" b="b" t="t" l="l"/>
            <a:pathLst>
              <a:path h="486184" w="680410">
                <a:moveTo>
                  <a:pt x="0" y="0"/>
                </a:moveTo>
                <a:lnTo>
                  <a:pt x="680411" y="0"/>
                </a:lnTo>
                <a:lnTo>
                  <a:pt x="680411" y="486184"/>
                </a:lnTo>
                <a:lnTo>
                  <a:pt x="0" y="486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50172" y="6415047"/>
            <a:ext cx="680410" cy="680410"/>
          </a:xfrm>
          <a:custGeom>
            <a:avLst/>
            <a:gdLst/>
            <a:ahLst/>
            <a:cxnLst/>
            <a:rect r="r" b="b" t="t" l="l"/>
            <a:pathLst>
              <a:path h="680410" w="680410">
                <a:moveTo>
                  <a:pt x="0" y="0"/>
                </a:moveTo>
                <a:lnTo>
                  <a:pt x="680411" y="0"/>
                </a:lnTo>
                <a:lnTo>
                  <a:pt x="680411" y="680411"/>
                </a:lnTo>
                <a:lnTo>
                  <a:pt x="0" y="6804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7038508" y="7462213"/>
            <a:ext cx="2622678" cy="567298"/>
            <a:chOff x="0" y="0"/>
            <a:chExt cx="1109771" cy="24004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109771" cy="240049"/>
            </a:xfrm>
            <a:custGeom>
              <a:avLst/>
              <a:gdLst/>
              <a:ahLst/>
              <a:cxnLst/>
              <a:rect r="r" b="b" t="t" l="l"/>
              <a:pathLst>
                <a:path h="240049" w="1109771">
                  <a:moveTo>
                    <a:pt x="44279" y="0"/>
                  </a:moveTo>
                  <a:lnTo>
                    <a:pt x="1065492" y="0"/>
                  </a:lnTo>
                  <a:cubicBezTo>
                    <a:pt x="1089947" y="0"/>
                    <a:pt x="1109771" y="19824"/>
                    <a:pt x="1109771" y="44279"/>
                  </a:cubicBezTo>
                  <a:lnTo>
                    <a:pt x="1109771" y="195770"/>
                  </a:lnTo>
                  <a:cubicBezTo>
                    <a:pt x="1109771" y="220225"/>
                    <a:pt x="1089947" y="240049"/>
                    <a:pt x="1065492" y="240049"/>
                  </a:cubicBezTo>
                  <a:lnTo>
                    <a:pt x="44279" y="240049"/>
                  </a:lnTo>
                  <a:cubicBezTo>
                    <a:pt x="19824" y="240049"/>
                    <a:pt x="0" y="220225"/>
                    <a:pt x="0" y="195770"/>
                  </a:cubicBezTo>
                  <a:lnTo>
                    <a:pt x="0" y="44279"/>
                  </a:lnTo>
                  <a:cubicBezTo>
                    <a:pt x="0" y="19824"/>
                    <a:pt x="19824" y="0"/>
                    <a:pt x="44279" y="0"/>
                  </a:cubicBezTo>
                  <a:close/>
                </a:path>
              </a:pathLst>
            </a:custGeom>
            <a:solidFill>
              <a:srgbClr val="E5E0D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1109771" cy="297199"/>
            </a:xfrm>
            <a:prstGeom prst="rect">
              <a:avLst/>
            </a:prstGeom>
          </p:spPr>
          <p:txBody>
            <a:bodyPr anchor="ctr" rtlCol="false" tIns="31619" lIns="31619" bIns="31619" rIns="31619"/>
            <a:lstStyle/>
            <a:p>
              <a:pPr algn="ctr">
                <a:lnSpc>
                  <a:spcPts val="363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378747" y="2743600"/>
            <a:ext cx="9241496" cy="1156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69"/>
              </a:lnSpc>
            </a:pPr>
            <a:r>
              <a:rPr lang="en-US" b="true" sz="7352" spc="-22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Contact Us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038508" y="7501627"/>
            <a:ext cx="2622678" cy="5229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52"/>
              </a:lnSpc>
            </a:pPr>
            <a:r>
              <a:rPr lang="en-US" b="true" sz="3329" spc="-100">
                <a:solidFill>
                  <a:srgbClr val="184A57"/>
                </a:solidFill>
                <a:latin typeface="Inter Bold"/>
                <a:ea typeface="Inter Bold"/>
                <a:cs typeface="Inter Bold"/>
                <a:sym typeface="Inter Bold"/>
                <a:hlinkClick r:id="rId9" tooltip="https://www.resortrio.com/offer/royale-vip-package/"/>
              </a:rPr>
              <a:t>Book now!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325643" y="4433314"/>
            <a:ext cx="6516183" cy="721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64"/>
              </a:lnSpc>
            </a:pPr>
            <a:r>
              <a:rPr lang="en-US" sz="3723" spc="-76" u="sng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  <a:hlinkClick r:id="rId10" tooltip="https://www.resortrio.com"/>
              </a:rPr>
              <a:t>www.</a:t>
            </a:r>
            <a:r>
              <a:rPr lang="en-US" sz="3723" spc="-76" u="sng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  <a:hlinkClick r:id="rId11" tooltip="https://www.resortrio.com"/>
              </a:rPr>
              <a:t>resortrio.com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454996" y="5278379"/>
            <a:ext cx="6516183" cy="721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64"/>
              </a:lnSpc>
            </a:pPr>
            <a:r>
              <a:rPr lang="en-US" sz="3723" spc="-76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reservations@resortrio.com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454996" y="6253122"/>
            <a:ext cx="6516183" cy="721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64"/>
              </a:lnSpc>
            </a:pPr>
            <a:r>
              <a:rPr lang="en-US" sz="3723" spc="-76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+91-83222 67301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5652142" y="670265"/>
            <a:ext cx="1790378" cy="1619629"/>
          </a:xfrm>
          <a:custGeom>
            <a:avLst/>
            <a:gdLst/>
            <a:ahLst/>
            <a:cxnLst/>
            <a:rect r="r" b="b" t="t" l="l"/>
            <a:pathLst>
              <a:path h="1619629" w="1790378">
                <a:moveTo>
                  <a:pt x="0" y="0"/>
                </a:moveTo>
                <a:lnTo>
                  <a:pt x="1790378" y="0"/>
                </a:lnTo>
                <a:lnTo>
                  <a:pt x="1790378" y="1619629"/>
                </a:lnTo>
                <a:lnTo>
                  <a:pt x="0" y="161962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DAGv1VY7Qq0</dc:identifier>
  <dcterms:modified xsi:type="dcterms:W3CDTF">2011-08-01T06:04:30Z</dcterms:modified>
  <cp:revision>1</cp:revision>
  <dc:title>It’s Time to Discover Goa Like Never Before</dc:title>
</cp:coreProperties>
</file>