
<file path=[Content_Types].xml><?xml version="1.0" encoding="utf-8"?>
<Types xmlns="http://schemas.openxmlformats.org/package/2006/content-types">
  <Default ContentType="application/x-fontdata" Extension="fntdata"/>
  <Default ContentType="image/jpeg" Extension="jpeg"/>
  <Default ContentType="image/png" Extension="png"/>
  <Default ContentType="application/vnd.openxmlformats-package.relationships+xml" Extension="rels"/>
  <Default ContentType="application/xml" Extension="xml"/>
  <Override ContentType="application/vnd.openxmlformats-officedocument.extended-properties+xml" PartName="/docProps/app.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4.xml"/>
  <Override ContentType="application/vnd.openxmlformats-officedocument.presentationml.slide+xml" PartName="/ppt/slides/slide5.xml"/>
  <Override ContentType="application/vnd.openxmlformats-officedocument.presentationml.slide+xml" PartName="/ppt/slides/slide6.xml"/>
  <Override ContentType="application/vnd.openxmlformats-officedocument.presentationml.slide+xml" PartName="/ppt/slides/slide7.xml"/>
  <Override ContentType="application/vnd.openxmlformats-officedocument.presentationml.slide+xml" PartName="/ppt/slides/slide8.xml"/>
  <Override ContentType="application/vnd.openxmlformats-officedocument.presentationml.slide+xml" PartName="/ppt/slides/slide9.xml"/>
  <Override ContentType="application/vnd.openxmlformats-officedocument.presentationml.slide+xml" PartName="/ppt/slides/slide10.xml"/>
  <Override ContentType="application/vnd.openxmlformats-officedocument.presentationml.slide+xml" PartName="/ppt/slides/slide11.xml"/>
  <Override ContentType="application/vnd.openxmlformats-officedocument.presentationml.slide+xml" PartName="/ppt/slides/slide12.xml"/>
  <Override ContentType="application/vnd.openxmlformats-officedocument.presentationml.slide+xml" PartName="/ppt/slides/slide13.xml"/>
  <Override ContentType="application/vnd.openxmlformats-officedocument.presentationml.slide+xml" PartName="/ppt/slides/slide14.xml"/>
  <Override ContentType="application/vnd.openxmlformats-officedocument.presentationml.slide+xml" PartName="/ppt/slides/slide15.xml"/>
  <Override ContentType="application/vnd.openxmlformats-officedocument.presentationml.slide+xml" PartName="/ppt/slides/slide16.xml"/>
  <Override ContentType="application/vnd.openxmlformats-officedocument.presentationml.slide+xml" PartName="/ppt/slides/slide17.xml"/>
  <Override ContentType="application/vnd.openxmlformats-officedocument.presentationml.slide+xml" PartName="/ppt/slides/slide18.xml"/>
  <Override ContentType="application/vnd.openxmlformats-officedocument.presentationml.slide+xml" PartName="/ppt/slides/slide19.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thumbnail.jpeg" Type="http://schemas.openxmlformats.org/package/2006/relationships/metadata/thumbnail"/><Relationship Id="rId3" Target="docProps/core.xml" Type="http://schemas.openxmlformats.org/package/2006/relationships/metadata/core-properties"/><Relationship Id="rId4" Target="docProps/app.xml" Type="http://schemas.openxmlformats.org/officeDocument/2006/relationships/extended-properties"/></Relationships>
</file>

<file path=ppt/presentation.xml><?xml version="1.0" encoding="utf-8"?>
<p:presentation xmlns:a="http://schemas.openxmlformats.org/drawingml/2006/main" xmlns:r="http://schemas.openxmlformats.org/officeDocument/2006/relationships" xmlns:p="http://schemas.openxmlformats.org/presentationml/2006/main" saveSubsetFonts="1" embedTrueTypeFonts="true">
  <p:sldMasterIdLst>
    <p:sldMasterId id="2147483648" r:id="rId1"/>
  </p:sld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 id="270" r:id="rId20"/>
    <p:sldId id="271" r:id="rId21"/>
    <p:sldId id="272" r:id="rId22"/>
    <p:sldId id="273" r:id="rId23"/>
    <p:sldId id="274" r:id="rId24"/>
    <p:sldId id="275" r:id="rId25"/>
    <p:sldId id="276" r:id="rId26"/>
  </p:sldIdLst>
  <p:sldSz cx="18288000" cy="10287000"/>
  <p:notesSz cx="6858000" cy="9144000"/>
  <p:embeddedFontLst>
    <p:embeddedFont>
      <p:font typeface="Canva Sans Bold" charset="1" panose="020B0803030501040103"/>
      <p:regular r:id="rId27"/>
    </p:embeddedFont>
    <p:embeddedFont>
      <p:font typeface="Canva Sans" charset="1" panose="020B0503030501040103"/>
      <p:regular r:id="rId28"/>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autoAdjust="0"/>
    <p:restoredTop sz="94622" autoAdjust="0"/>
  </p:normalViewPr>
  <p:slideViewPr>
    <p:cSldViewPr>
      <p:cViewPr varScale="1">
        <p:scale>
          <a:sx n="74" d="100"/>
          <a:sy n="74" d="100"/>
        </p:scale>
        <p:origin x="-1092" y="-9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Relationships xmlns="http://schemas.openxmlformats.org/package/2006/relationships"><Relationship Id="rId1" Target="slideMasters/slideMaster1.xml" Type="http://schemas.openxmlformats.org/officeDocument/2006/relationships/slideMaster"/><Relationship Id="rId10" Target="slides/slide5.xml" Type="http://schemas.openxmlformats.org/officeDocument/2006/relationships/slide"/><Relationship Id="rId11" Target="slides/slide6.xml" Type="http://schemas.openxmlformats.org/officeDocument/2006/relationships/slide"/><Relationship Id="rId12" Target="slides/slide7.xml" Type="http://schemas.openxmlformats.org/officeDocument/2006/relationships/slide"/><Relationship Id="rId13" Target="slides/slide8.xml" Type="http://schemas.openxmlformats.org/officeDocument/2006/relationships/slide"/><Relationship Id="rId14" Target="slides/slide9.xml" Type="http://schemas.openxmlformats.org/officeDocument/2006/relationships/slide"/><Relationship Id="rId15" Target="slides/slide10.xml" Type="http://schemas.openxmlformats.org/officeDocument/2006/relationships/slide"/><Relationship Id="rId16" Target="slides/slide11.xml" Type="http://schemas.openxmlformats.org/officeDocument/2006/relationships/slide"/><Relationship Id="rId17" Target="slides/slide12.xml" Type="http://schemas.openxmlformats.org/officeDocument/2006/relationships/slide"/><Relationship Id="rId18" Target="slides/slide13.xml" Type="http://schemas.openxmlformats.org/officeDocument/2006/relationships/slide"/><Relationship Id="rId19" Target="slides/slide14.xml" Type="http://schemas.openxmlformats.org/officeDocument/2006/relationships/slide"/><Relationship Id="rId2" Target="presProps.xml" Type="http://schemas.openxmlformats.org/officeDocument/2006/relationships/presProps"/><Relationship Id="rId20" Target="slides/slide15.xml" Type="http://schemas.openxmlformats.org/officeDocument/2006/relationships/slide"/><Relationship Id="rId21" Target="slides/slide16.xml" Type="http://schemas.openxmlformats.org/officeDocument/2006/relationships/slide"/><Relationship Id="rId22" Target="slides/slide17.xml" Type="http://schemas.openxmlformats.org/officeDocument/2006/relationships/slide"/><Relationship Id="rId23" Target="slides/slide18.xml" Type="http://schemas.openxmlformats.org/officeDocument/2006/relationships/slide"/><Relationship Id="rId24" Target="slides/slide19.xml" Type="http://schemas.openxmlformats.org/officeDocument/2006/relationships/slide"/><Relationship Id="rId25" Target="slides/slide20.xml" Type="http://schemas.openxmlformats.org/officeDocument/2006/relationships/slide"/><Relationship Id="rId26" Target="slides/slide21.xml" Type="http://schemas.openxmlformats.org/officeDocument/2006/relationships/slide"/><Relationship Id="rId27" Target="fonts/font27.fntdata" Type="http://schemas.openxmlformats.org/officeDocument/2006/relationships/font"/><Relationship Id="rId28" Target="fonts/font28.fntdata" Type="http://schemas.openxmlformats.org/officeDocument/2006/relationships/font"/><Relationship Id="rId3" Target="viewProps.xml" Type="http://schemas.openxmlformats.org/officeDocument/2006/relationships/viewProps"/><Relationship Id="rId4" Target="theme/theme1.xml" Type="http://schemas.openxmlformats.org/officeDocument/2006/relationships/theme"/><Relationship Id="rId5" Target="tableStyles.xml" Type="http://schemas.openxmlformats.org/officeDocument/2006/relationships/tableStyles"/><Relationship Id="rId6" Target="slides/slide1.xml" Type="http://schemas.openxmlformats.org/officeDocument/2006/relationships/slide"/><Relationship Id="rId7" Target="slides/slide2.xml" Type="http://schemas.openxmlformats.org/officeDocument/2006/relationships/slide"/><Relationship Id="rId8" Target="slides/slide3.xml" Type="http://schemas.openxmlformats.org/officeDocument/2006/relationships/slide"/><Relationship Id="rId9" Target="slides/slide4.xml" Type="http://schemas.openxmlformats.org/officeDocument/2006/relationships/slide"/></Relationships>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8/1/2011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8/1/2011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8/1/2011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8/1/2011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8/1/2011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8/1/2011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theme/theme1.xml" Type="http://schemas.openxmlformats.org/officeDocument/2006/relationships/them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8/1/2011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1.png" Type="http://schemas.openxmlformats.org/officeDocument/2006/relationships/image"/><Relationship Id="rId3" Target="../media/image2.png" Type="http://schemas.openxmlformats.org/officeDocument/2006/relationships/image"/></Relationships>
</file>

<file path=ppt/slides/_rels/slide10.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11.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12.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13.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14.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15.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16.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17.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18.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19.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2.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3.jpeg" Type="http://schemas.openxmlformats.org/officeDocument/2006/relationships/image"/></Relationships>
</file>

<file path=ppt/slides/_rels/slide20.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21.xml.rels><?xml version="1.0" encoding="UTF-8" standalone="yes"?><Relationships xmlns="http://schemas.openxmlformats.org/package/2006/relationships"><Relationship Id="rId1" Target="../slideLayouts/slideLayout7.xml" Type="http://schemas.openxmlformats.org/officeDocument/2006/relationships/slideLayout"/><Relationship Id="rId10" Target="https://www.quorawebsolution.com/magento-website-development-company-in-bangalore" TargetMode="External" Type="http://schemas.openxmlformats.org/officeDocument/2006/relationships/hyperlink"/><Relationship Id="rId11" Target="https://www.quorawebsolution.com/website-development-company-in-bangalore" TargetMode="External" Type="http://schemas.openxmlformats.org/officeDocument/2006/relationships/hyperlink"/><Relationship Id="rId12" Target="https://www.quorawebsolution.com/joomla-development-company-in-bangalore" TargetMode="External" Type="http://schemas.openxmlformats.org/officeDocument/2006/relationships/hyperlink"/><Relationship Id="rId13" Target="https://www.quorawebsolution.com/small-business-web-design-and-development-company-in-bangalore" TargetMode="External" Type="http://schemas.openxmlformats.org/officeDocument/2006/relationships/hyperlink"/><Relationship Id="rId14" Target="https://www.quorawebsolution.com/cheap-website-development-company-in-bangalore" TargetMode="External" Type="http://schemas.openxmlformats.org/officeDocument/2006/relationships/hyperlink"/><Relationship Id="rId15" Target="https://www.quorawebsolution.com/static-website-development-company-in-bangalore" TargetMode="External" Type="http://schemas.openxmlformats.org/officeDocument/2006/relationships/hyperlink"/><Relationship Id="rId16" Target="https://www.quorawebsolution.com/dynamic-website-development-company-in-bangalore" TargetMode="External" Type="http://schemas.openxmlformats.org/officeDocument/2006/relationships/hyperlink"/><Relationship Id="rId17" Target="https://www.quorawebsolution.com/website-design-company-in-bangalore" TargetMode="External" Type="http://schemas.openxmlformats.org/officeDocument/2006/relationships/hyperlink"/><Relationship Id="rId18" Target="https://www.quorawebsolution.com/tour-and-travel-website-development-company-in-bangalore" TargetMode="External" Type="http://schemas.openxmlformats.org/officeDocument/2006/relationships/hyperlink"/><Relationship Id="rId2" Target="../media/image7.jpeg" Type="http://schemas.openxmlformats.org/officeDocument/2006/relationships/image"/><Relationship Id="rId3" Target="https://www.quorawebsolution.com/wordpress-website-development-company-in-bangalore" TargetMode="External" Type="http://schemas.openxmlformats.org/officeDocument/2006/relationships/hyperlink"/><Relationship Id="rId4" Target="https://www.quorawebsolution.com/ecommerce-website-development-company-in-bangalore" TargetMode="External" Type="http://schemas.openxmlformats.org/officeDocument/2006/relationships/hyperlink"/><Relationship Id="rId5" Target="https://www.quorawebsolution.com/php-website-development-company-in-bangalore" TargetMode="External" Type="http://schemas.openxmlformats.org/officeDocument/2006/relationships/hyperlink"/><Relationship Id="rId6" Target="https://www.quorawebsolution.com/cms-website-development-company-in-bangalore" TargetMode="External" Type="http://schemas.openxmlformats.org/officeDocument/2006/relationships/hyperlink"/><Relationship Id="rId7" Target="https://www.quorawebsolution.com/drupal-development-company-in-bangalore" TargetMode="External" Type="http://schemas.openxmlformats.org/officeDocument/2006/relationships/hyperlink"/><Relationship Id="rId8" Target="https://www.quorawebsolution.com/website-maintenance-services-in-bangalore" TargetMode="External" Type="http://schemas.openxmlformats.org/officeDocument/2006/relationships/hyperlink"/><Relationship Id="rId9" Target="https://www.quorawebsolution.com/web-portal-development-company-in-bangalore" TargetMode="External" Type="http://schemas.openxmlformats.org/officeDocument/2006/relationships/hyperlink"/></Relationships>
</file>

<file path=ppt/slides/_rels/slide3.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4.jpeg" Type="http://schemas.openxmlformats.org/officeDocument/2006/relationships/image"/></Relationships>
</file>

<file path=ppt/slides/_rels/slide4.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5.jpeg" Type="http://schemas.openxmlformats.org/officeDocument/2006/relationships/image"/></Relationships>
</file>

<file path=ppt/slides/_rels/slide5.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6.jpeg" Type="http://schemas.openxmlformats.org/officeDocument/2006/relationships/image"/></Relationships>
</file>

<file path=ppt/slides/_rels/slide6.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7.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8.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9.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slide1.xml><?xml version="1.0" encoding="utf-8"?>
<p:sld xmlns:p="http://schemas.openxmlformats.org/presentationml/2006/main" xmlns:a="http://schemas.openxmlformats.org/drawingml/2006/main" xmlns:r="http://schemas.openxmlformats.org/officeDocument/2006/relationships">
  <p:cSld>
    <p:bg>
      <p:bgPr>
        <a:solidFill>
          <a:srgbClr val="0097B2"/>
        </a:solidFill>
      </p:bgPr>
    </p:bg>
    <p:spTree>
      <p:nvGrpSpPr>
        <p:cNvPr id="1" name=""/>
        <p:cNvGrpSpPr/>
        <p:nvPr/>
      </p:nvGrpSpPr>
      <p:grpSpPr>
        <a:xfrm>
          <a:off x="0" y="0"/>
          <a:ext cx="0" cy="0"/>
          <a:chOff x="0" y="0"/>
          <a:chExt cx="0" cy="0"/>
        </a:xfrm>
      </p:grpSpPr>
      <p:sp>
        <p:nvSpPr>
          <p:cNvPr name="Freeform 2" id="2"/>
          <p:cNvSpPr/>
          <p:nvPr/>
        </p:nvSpPr>
        <p:spPr>
          <a:xfrm flipH="false" flipV="false" rot="0">
            <a:off x="0" y="2384415"/>
            <a:ext cx="8912245" cy="7902585"/>
          </a:xfrm>
          <a:custGeom>
            <a:avLst/>
            <a:gdLst/>
            <a:ahLst/>
            <a:cxnLst/>
            <a:rect r="r" b="b" t="t" l="l"/>
            <a:pathLst>
              <a:path h="7902585" w="8912245">
                <a:moveTo>
                  <a:pt x="0" y="0"/>
                </a:moveTo>
                <a:lnTo>
                  <a:pt x="8912245" y="0"/>
                </a:lnTo>
                <a:lnTo>
                  <a:pt x="8912245" y="7902585"/>
                </a:lnTo>
                <a:lnTo>
                  <a:pt x="0" y="7902585"/>
                </a:lnTo>
                <a:lnTo>
                  <a:pt x="0" y="0"/>
                </a:lnTo>
                <a:close/>
              </a:path>
            </a:pathLst>
          </a:custGeom>
          <a:blipFill>
            <a:blip r:embed="rId2"/>
            <a:stretch>
              <a:fillRect l="-24609" t="0" r="-24609" b="0"/>
            </a:stretch>
          </a:blipFill>
        </p:spPr>
      </p:sp>
      <p:grpSp>
        <p:nvGrpSpPr>
          <p:cNvPr name="Group 3" id="3"/>
          <p:cNvGrpSpPr/>
          <p:nvPr/>
        </p:nvGrpSpPr>
        <p:grpSpPr>
          <a:xfrm rot="0">
            <a:off x="784992" y="154163"/>
            <a:ext cx="5645056" cy="1975769"/>
            <a:chOff x="0" y="0"/>
            <a:chExt cx="5902100" cy="2065735"/>
          </a:xfrm>
        </p:grpSpPr>
        <p:sp>
          <p:nvSpPr>
            <p:cNvPr name="Freeform 4" id="4"/>
            <p:cNvSpPr/>
            <p:nvPr/>
          </p:nvSpPr>
          <p:spPr>
            <a:xfrm flipH="false" flipV="false" rot="0">
              <a:off x="0" y="0"/>
              <a:ext cx="5902071" cy="2065782"/>
            </a:xfrm>
            <a:custGeom>
              <a:avLst/>
              <a:gdLst/>
              <a:ahLst/>
              <a:cxnLst/>
              <a:rect r="r" b="b" t="t" l="l"/>
              <a:pathLst>
                <a:path h="2065782" w="5902071">
                  <a:moveTo>
                    <a:pt x="0" y="0"/>
                  </a:moveTo>
                  <a:lnTo>
                    <a:pt x="5902071" y="0"/>
                  </a:lnTo>
                  <a:lnTo>
                    <a:pt x="5902071" y="2065782"/>
                  </a:lnTo>
                  <a:lnTo>
                    <a:pt x="0" y="2065782"/>
                  </a:lnTo>
                  <a:lnTo>
                    <a:pt x="0" y="0"/>
                  </a:lnTo>
                  <a:close/>
                </a:path>
              </a:pathLst>
            </a:custGeom>
            <a:blipFill>
              <a:blip r:embed="rId3"/>
              <a:stretch>
                <a:fillRect l="0" t="0" r="0" b="2"/>
              </a:stretch>
            </a:blipFill>
          </p:spPr>
        </p:sp>
      </p:grpSp>
      <p:sp>
        <p:nvSpPr>
          <p:cNvPr name="TextBox 5" id="5"/>
          <p:cNvSpPr txBox="true"/>
          <p:nvPr/>
        </p:nvSpPr>
        <p:spPr>
          <a:xfrm rot="0">
            <a:off x="6591668" y="-30521"/>
            <a:ext cx="11696332" cy="1554882"/>
          </a:xfrm>
          <a:prstGeom prst="rect">
            <a:avLst/>
          </a:prstGeom>
        </p:spPr>
        <p:txBody>
          <a:bodyPr anchor="t" rtlCol="false" tIns="0" lIns="0" bIns="0" rIns="0">
            <a:spAutoFit/>
          </a:bodyPr>
          <a:lstStyle/>
          <a:p>
            <a:pPr algn="ctr">
              <a:lnSpc>
                <a:spcPts val="13077"/>
              </a:lnSpc>
              <a:spcBef>
                <a:spcPct val="0"/>
              </a:spcBef>
            </a:pPr>
            <a:r>
              <a:rPr lang="en-US" b="true" sz="8173">
                <a:solidFill>
                  <a:srgbClr val="FF5757"/>
                </a:solidFill>
                <a:latin typeface="Canva Sans Bold"/>
                <a:ea typeface="Canva Sans Bold"/>
                <a:cs typeface="Canva Sans Bold"/>
                <a:sym typeface="Canva Sans Bold"/>
              </a:rPr>
              <a:t>Quora Web Solution</a:t>
            </a:r>
          </a:p>
        </p:txBody>
      </p:sp>
      <p:sp>
        <p:nvSpPr>
          <p:cNvPr name="TextBox 6" id="6"/>
          <p:cNvSpPr txBox="true"/>
          <p:nvPr/>
        </p:nvSpPr>
        <p:spPr>
          <a:xfrm rot="0">
            <a:off x="8912245" y="1792013"/>
            <a:ext cx="9375755" cy="2583832"/>
          </a:xfrm>
          <a:prstGeom prst="rect">
            <a:avLst/>
          </a:prstGeom>
        </p:spPr>
        <p:txBody>
          <a:bodyPr anchor="t" rtlCol="false" tIns="0" lIns="0" bIns="0" rIns="0">
            <a:spAutoFit/>
          </a:bodyPr>
          <a:lstStyle/>
          <a:p>
            <a:pPr algn="ctr">
              <a:lnSpc>
                <a:spcPts val="6971"/>
              </a:lnSpc>
            </a:pPr>
            <a:r>
              <a:rPr lang="en-US" sz="4357">
                <a:solidFill>
                  <a:srgbClr val="000000"/>
                </a:solidFill>
                <a:latin typeface="Canva Sans"/>
                <a:ea typeface="Canva Sans"/>
                <a:cs typeface="Canva Sans"/>
                <a:sym typeface="Canva Sans"/>
              </a:rPr>
              <a:t>Website Design and</a:t>
            </a:r>
            <a:r>
              <a:rPr lang="en-US" sz="4357">
                <a:solidFill>
                  <a:srgbClr val="000000"/>
                </a:solidFill>
                <a:latin typeface="Canva Sans"/>
                <a:ea typeface="Canva Sans"/>
                <a:cs typeface="Canva Sans"/>
                <a:sym typeface="Canva Sans"/>
              </a:rPr>
              <a:t> </a:t>
            </a:r>
          </a:p>
          <a:p>
            <a:pPr algn="ctr">
              <a:lnSpc>
                <a:spcPts val="6971"/>
              </a:lnSpc>
            </a:pPr>
            <a:r>
              <a:rPr lang="en-US" sz="4357">
                <a:solidFill>
                  <a:srgbClr val="000000"/>
                </a:solidFill>
                <a:latin typeface="Canva Sans"/>
                <a:ea typeface="Canva Sans"/>
                <a:cs typeface="Canva Sans"/>
                <a:sym typeface="Canva Sans"/>
              </a:rPr>
              <a:t>Development </a:t>
            </a:r>
          </a:p>
          <a:p>
            <a:pPr algn="ctr">
              <a:lnSpc>
                <a:spcPts val="6971"/>
              </a:lnSpc>
              <a:spcBef>
                <a:spcPct val="0"/>
              </a:spcBef>
            </a:pPr>
            <a:r>
              <a:rPr lang="en-US" sz="4357">
                <a:solidFill>
                  <a:srgbClr val="000000"/>
                </a:solidFill>
                <a:latin typeface="Canva Sans"/>
                <a:ea typeface="Canva Sans"/>
                <a:cs typeface="Canva Sans"/>
                <a:sym typeface="Canva Sans"/>
              </a:rPr>
              <a:t>Company</a:t>
            </a:r>
          </a:p>
        </p:txBody>
      </p:sp>
      <p:sp>
        <p:nvSpPr>
          <p:cNvPr name="TextBox 7" id="7"/>
          <p:cNvSpPr txBox="true"/>
          <p:nvPr/>
        </p:nvSpPr>
        <p:spPr>
          <a:xfrm rot="0">
            <a:off x="8912245" y="4709220"/>
            <a:ext cx="9375755" cy="1088127"/>
          </a:xfrm>
          <a:prstGeom prst="rect">
            <a:avLst/>
          </a:prstGeom>
        </p:spPr>
        <p:txBody>
          <a:bodyPr anchor="t" rtlCol="false" tIns="0" lIns="0" bIns="0" rIns="0">
            <a:spAutoFit/>
          </a:bodyPr>
          <a:lstStyle/>
          <a:p>
            <a:pPr algn="ctr">
              <a:lnSpc>
                <a:spcPts val="4428"/>
              </a:lnSpc>
            </a:pPr>
            <a:r>
              <a:rPr lang="en-US" sz="2767">
                <a:solidFill>
                  <a:srgbClr val="000000"/>
                </a:solidFill>
                <a:latin typeface="Canva Sans"/>
                <a:ea typeface="Canva Sans"/>
                <a:cs typeface="Canva Sans"/>
                <a:sym typeface="Canva Sans"/>
              </a:rPr>
              <a:t> </a:t>
            </a:r>
            <a:r>
              <a:rPr lang="en-US" sz="2767">
                <a:solidFill>
                  <a:srgbClr val="000000"/>
                </a:solidFill>
                <a:latin typeface="Canva Sans"/>
                <a:ea typeface="Canva Sans"/>
                <a:cs typeface="Canva Sans"/>
                <a:sym typeface="Canva Sans"/>
              </a:rPr>
              <a:t>Web Design &amp; Web Development </a:t>
            </a:r>
          </a:p>
          <a:p>
            <a:pPr algn="ctr">
              <a:lnSpc>
                <a:spcPts val="4428"/>
              </a:lnSpc>
              <a:spcBef>
                <a:spcPct val="0"/>
              </a:spcBef>
            </a:pPr>
            <a:r>
              <a:rPr lang="en-US" sz="2767">
                <a:solidFill>
                  <a:srgbClr val="000000"/>
                </a:solidFill>
                <a:latin typeface="Canva Sans"/>
                <a:ea typeface="Canva Sans"/>
                <a:cs typeface="Canva Sans"/>
                <a:sym typeface="Canva Sans"/>
              </a:rPr>
              <a:t>Company in Bangalore, India</a:t>
            </a:r>
          </a:p>
        </p:txBody>
      </p:sp>
      <p:sp>
        <p:nvSpPr>
          <p:cNvPr name="TextBox 8" id="8"/>
          <p:cNvSpPr txBox="true"/>
          <p:nvPr/>
        </p:nvSpPr>
        <p:spPr>
          <a:xfrm rot="0">
            <a:off x="8912245" y="5851323"/>
            <a:ext cx="9375755" cy="1613727"/>
          </a:xfrm>
          <a:prstGeom prst="rect">
            <a:avLst/>
          </a:prstGeom>
        </p:spPr>
        <p:txBody>
          <a:bodyPr anchor="t" rtlCol="false" tIns="0" lIns="0" bIns="0" rIns="0">
            <a:spAutoFit/>
          </a:bodyPr>
          <a:lstStyle/>
          <a:p>
            <a:pPr algn="ctr">
              <a:lnSpc>
                <a:spcPts val="4373"/>
              </a:lnSpc>
            </a:pPr>
            <a:r>
              <a:rPr lang="en-US" sz="2733">
                <a:solidFill>
                  <a:srgbClr val="000000"/>
                </a:solidFill>
                <a:latin typeface="Canva Sans"/>
                <a:ea typeface="Canva Sans"/>
                <a:cs typeface="Canva Sans"/>
                <a:sym typeface="Canva Sans"/>
              </a:rPr>
              <a:t>www.quorawebsolution.com</a:t>
            </a:r>
          </a:p>
          <a:p>
            <a:pPr algn="ctr">
              <a:lnSpc>
                <a:spcPts val="4373"/>
              </a:lnSpc>
            </a:pPr>
            <a:r>
              <a:rPr lang="en-US" sz="2733">
                <a:solidFill>
                  <a:srgbClr val="000000"/>
                </a:solidFill>
                <a:latin typeface="Canva Sans"/>
                <a:ea typeface="Canva Sans"/>
                <a:cs typeface="Canva Sans"/>
                <a:sym typeface="Canva Sans"/>
              </a:rPr>
              <a:t>+91 9986 056 909</a:t>
            </a:r>
          </a:p>
          <a:p>
            <a:pPr algn="ctr">
              <a:lnSpc>
                <a:spcPts val="4373"/>
              </a:lnSpc>
              <a:spcBef>
                <a:spcPct val="0"/>
              </a:spcBef>
            </a:pPr>
            <a:r>
              <a:rPr lang="en-US" sz="2733">
                <a:solidFill>
                  <a:srgbClr val="000000"/>
                </a:solidFill>
                <a:latin typeface="Canva Sans"/>
                <a:ea typeface="Canva Sans"/>
                <a:cs typeface="Canva Sans"/>
                <a:sym typeface="Canva Sans"/>
              </a:rPr>
              <a:t>info@quorawebsolutions.com</a:t>
            </a:r>
          </a:p>
        </p:txBody>
      </p:sp>
      <p:sp>
        <p:nvSpPr>
          <p:cNvPr name="TextBox 9" id="9"/>
          <p:cNvSpPr txBox="true"/>
          <p:nvPr/>
        </p:nvSpPr>
        <p:spPr>
          <a:xfrm rot="0">
            <a:off x="10713595" y="7860093"/>
            <a:ext cx="5813822" cy="2246524"/>
          </a:xfrm>
          <a:prstGeom prst="rect">
            <a:avLst/>
          </a:prstGeom>
        </p:spPr>
        <p:txBody>
          <a:bodyPr anchor="t" rtlCol="false" tIns="0" lIns="0" bIns="0" rIns="0">
            <a:spAutoFit/>
          </a:bodyPr>
          <a:lstStyle/>
          <a:p>
            <a:pPr algn="ctr">
              <a:lnSpc>
                <a:spcPts val="4543"/>
              </a:lnSpc>
            </a:pPr>
            <a:r>
              <a:rPr lang="en-US" sz="2839">
                <a:solidFill>
                  <a:srgbClr val="000000"/>
                </a:solidFill>
                <a:latin typeface="Canva Sans"/>
                <a:ea typeface="Canva Sans"/>
                <a:cs typeface="Canva Sans"/>
                <a:sym typeface="Canva Sans"/>
              </a:rPr>
              <a:t>24A, 1st Main Rd, Chandra Reddy</a:t>
            </a:r>
            <a:r>
              <a:rPr lang="en-US" sz="2839">
                <a:solidFill>
                  <a:srgbClr val="000000"/>
                </a:solidFill>
                <a:latin typeface="Canva Sans"/>
                <a:ea typeface="Canva Sans"/>
                <a:cs typeface="Canva Sans"/>
                <a:sym typeface="Canva Sans"/>
              </a:rPr>
              <a:t> </a:t>
            </a:r>
          </a:p>
          <a:p>
            <a:pPr algn="ctr">
              <a:lnSpc>
                <a:spcPts val="4543"/>
              </a:lnSpc>
            </a:pPr>
            <a:r>
              <a:rPr lang="en-US" sz="2839">
                <a:solidFill>
                  <a:srgbClr val="000000"/>
                </a:solidFill>
                <a:latin typeface="Canva Sans"/>
                <a:ea typeface="Canva Sans"/>
                <a:cs typeface="Canva Sans"/>
                <a:sym typeface="Canva Sans"/>
              </a:rPr>
              <a:t>Layout, Koramangala 4th Block, </a:t>
            </a:r>
          </a:p>
          <a:p>
            <a:pPr algn="ctr">
              <a:lnSpc>
                <a:spcPts val="4543"/>
              </a:lnSpc>
            </a:pPr>
            <a:r>
              <a:rPr lang="en-US" sz="2839">
                <a:solidFill>
                  <a:srgbClr val="000000"/>
                </a:solidFill>
                <a:latin typeface="Canva Sans"/>
                <a:ea typeface="Canva Sans"/>
                <a:cs typeface="Canva Sans"/>
                <a:sym typeface="Canva Sans"/>
              </a:rPr>
              <a:t>Koramangala, Bengaluru, </a:t>
            </a:r>
          </a:p>
          <a:p>
            <a:pPr algn="ctr">
              <a:lnSpc>
                <a:spcPts val="4543"/>
              </a:lnSpc>
              <a:spcBef>
                <a:spcPct val="0"/>
              </a:spcBef>
            </a:pPr>
            <a:r>
              <a:rPr lang="en-US" sz="2839">
                <a:solidFill>
                  <a:srgbClr val="000000"/>
                </a:solidFill>
                <a:latin typeface="Canva Sans"/>
                <a:ea typeface="Canva Sans"/>
                <a:cs typeface="Canva Sans"/>
                <a:sym typeface="Canva Sans"/>
              </a:rPr>
              <a:t>Karnataka 560034</a:t>
            </a:r>
          </a:p>
        </p:txBody>
      </p:sp>
    </p:spTree>
  </p:cSld>
  <p:clrMapOvr>
    <a:masterClrMapping/>
  </p:clrMapOvr>
</p:sld>
</file>

<file path=ppt/slides/slide10.xml><?xml version="1.0" encoding="utf-8"?>
<p:sld xmlns:p="http://schemas.openxmlformats.org/presentationml/2006/main" xmlns:a="http://schemas.openxmlformats.org/drawingml/2006/main">
  <p:cSld>
    <p:bg>
      <p:bgPr>
        <a:solidFill>
          <a:srgbClr val="0097B2"/>
        </a:solidFill>
      </p:bgPr>
    </p:bg>
    <p:spTree>
      <p:nvGrpSpPr>
        <p:cNvPr id="1" name=""/>
        <p:cNvGrpSpPr/>
        <p:nvPr/>
      </p:nvGrpSpPr>
      <p:grpSpPr>
        <a:xfrm>
          <a:off x="0" y="0"/>
          <a:ext cx="0" cy="0"/>
          <a:chOff x="0" y="0"/>
          <a:chExt cx="0" cy="0"/>
        </a:xfrm>
      </p:grpSpPr>
      <p:sp>
        <p:nvSpPr>
          <p:cNvPr name="TextBox 2" id="2"/>
          <p:cNvSpPr txBox="true"/>
          <p:nvPr/>
        </p:nvSpPr>
        <p:spPr>
          <a:xfrm rot="0">
            <a:off x="0" y="4486408"/>
            <a:ext cx="18288000" cy="3271077"/>
          </a:xfrm>
          <a:prstGeom prst="rect">
            <a:avLst/>
          </a:prstGeom>
        </p:spPr>
        <p:txBody>
          <a:bodyPr anchor="t" rtlCol="false" tIns="0" lIns="0" bIns="0" rIns="0">
            <a:spAutoFit/>
          </a:bodyPr>
          <a:lstStyle/>
          <a:p>
            <a:pPr algn="ctr">
              <a:lnSpc>
                <a:spcPts val="4373"/>
              </a:lnSpc>
              <a:spcBef>
                <a:spcPct val="0"/>
              </a:spcBef>
            </a:pPr>
            <a:r>
              <a:rPr lang="en-US" sz="2733">
                <a:solidFill>
                  <a:srgbClr val="000000"/>
                </a:solidFill>
                <a:latin typeface="Canva Sans"/>
                <a:ea typeface="Canva Sans"/>
                <a:cs typeface="Canva Sans"/>
                <a:sym typeface="Canva Sans"/>
              </a:rPr>
              <a:t>Conclusion</a:t>
            </a:r>
          </a:p>
          <a:p>
            <a:pPr algn="ctr">
              <a:lnSpc>
                <a:spcPts val="4373"/>
              </a:lnSpc>
              <a:spcBef>
                <a:spcPct val="0"/>
              </a:spcBef>
            </a:pPr>
            <a:r>
              <a:rPr lang="en-US" sz="2733">
                <a:solidFill>
                  <a:srgbClr val="000000"/>
                </a:solidFill>
                <a:latin typeface="Canva Sans"/>
                <a:ea typeface="Canva Sans"/>
                <a:cs typeface="Canva Sans"/>
                <a:sym typeface="Canva Sans"/>
              </a:rPr>
              <a:t>Navigating the complexities of e-commerce requires more than just basic web design—it demands a comprehensive, strategic approach. By partnering with a skilled website design and development company, you gain access to expertise that can turn your e-commerce site into a powerful business tool. With professional guidance, you can create a site that not only looks great but functions smoothly, remains secure, and scales with your business needs.</a:t>
            </a:r>
          </a:p>
        </p:txBody>
      </p:sp>
      <p:sp>
        <p:nvSpPr>
          <p:cNvPr name="TextBox 3" id="3"/>
          <p:cNvSpPr txBox="true"/>
          <p:nvPr/>
        </p:nvSpPr>
        <p:spPr>
          <a:xfrm rot="0">
            <a:off x="0" y="8354880"/>
            <a:ext cx="18288000" cy="1061277"/>
          </a:xfrm>
          <a:prstGeom prst="rect">
            <a:avLst/>
          </a:prstGeom>
        </p:spPr>
        <p:txBody>
          <a:bodyPr anchor="t" rtlCol="false" tIns="0" lIns="0" bIns="0" rIns="0">
            <a:spAutoFit/>
          </a:bodyPr>
          <a:lstStyle/>
          <a:p>
            <a:pPr algn="ctr">
              <a:lnSpc>
                <a:spcPts val="4373"/>
              </a:lnSpc>
              <a:spcBef>
                <a:spcPct val="0"/>
              </a:spcBef>
            </a:pPr>
            <a:r>
              <a:rPr lang="en-US" sz="2733">
                <a:solidFill>
                  <a:srgbClr val="000000"/>
                </a:solidFill>
                <a:latin typeface="Canva Sans"/>
                <a:ea typeface="Canva Sans"/>
                <a:cs typeface="Canva Sans"/>
                <a:sym typeface="Canva Sans"/>
              </a:rPr>
              <a:t>The Ultimate Guide to Choosing the Right Website Design and Development Company for Your Business Needs</a:t>
            </a:r>
          </a:p>
        </p:txBody>
      </p:sp>
      <p:sp>
        <p:nvSpPr>
          <p:cNvPr name="TextBox 4" id="4"/>
          <p:cNvSpPr txBox="true"/>
          <p:nvPr/>
        </p:nvSpPr>
        <p:spPr>
          <a:xfrm rot="0">
            <a:off x="9729327" y="9320907"/>
            <a:ext cx="5038395" cy="508827"/>
          </a:xfrm>
          <a:prstGeom prst="rect">
            <a:avLst/>
          </a:prstGeom>
        </p:spPr>
        <p:txBody>
          <a:bodyPr anchor="t" rtlCol="false" tIns="0" lIns="0" bIns="0" rIns="0">
            <a:spAutoFit/>
          </a:bodyPr>
          <a:lstStyle/>
          <a:p>
            <a:pPr algn="ctr">
              <a:lnSpc>
                <a:spcPts val="4373"/>
              </a:lnSpc>
              <a:spcBef>
                <a:spcPct val="0"/>
              </a:spcBef>
            </a:pPr>
            <a:r>
              <a:rPr lang="en-US" sz="2733">
                <a:solidFill>
                  <a:srgbClr val="000000"/>
                </a:solidFill>
                <a:latin typeface="Canva Sans"/>
                <a:ea typeface="Canva Sans"/>
                <a:cs typeface="Canva Sans"/>
                <a:sym typeface="Canva Sans"/>
              </a:rPr>
              <a:t>www.quorawebsolution.com</a:t>
            </a:r>
          </a:p>
        </p:txBody>
      </p:sp>
    </p:spTree>
  </p:cSld>
  <p:clrMapOvr>
    <a:masterClrMapping/>
  </p:clrMapOvr>
</p:sld>
</file>

<file path=ppt/slides/slide11.xml><?xml version="1.0" encoding="utf-8"?>
<p:sld xmlns:p="http://schemas.openxmlformats.org/presentationml/2006/main" xmlns:a="http://schemas.openxmlformats.org/drawingml/2006/main">
  <p:cSld>
    <p:bg>
      <p:bgPr>
        <a:solidFill>
          <a:srgbClr val="0097B2"/>
        </a:solidFill>
      </p:bgPr>
    </p:bg>
    <p:spTree>
      <p:nvGrpSpPr>
        <p:cNvPr id="1" name=""/>
        <p:cNvGrpSpPr/>
        <p:nvPr/>
      </p:nvGrpSpPr>
      <p:grpSpPr>
        <a:xfrm>
          <a:off x="0" y="0"/>
          <a:ext cx="0" cy="0"/>
          <a:chOff x="0" y="0"/>
          <a:chExt cx="0" cy="0"/>
        </a:xfrm>
      </p:grpSpPr>
      <p:sp>
        <p:nvSpPr>
          <p:cNvPr name="TextBox 2" id="2"/>
          <p:cNvSpPr txBox="true"/>
          <p:nvPr/>
        </p:nvSpPr>
        <p:spPr>
          <a:xfrm rot="0">
            <a:off x="0" y="3786670"/>
            <a:ext cx="18288000" cy="4750308"/>
          </a:xfrm>
          <a:prstGeom prst="rect">
            <a:avLst/>
          </a:prstGeom>
        </p:spPr>
        <p:txBody>
          <a:bodyPr anchor="t" rtlCol="false" tIns="0" lIns="0" bIns="0" rIns="0">
            <a:spAutoFit/>
          </a:bodyPr>
          <a:lstStyle/>
          <a:p>
            <a:pPr algn="ctr">
              <a:lnSpc>
                <a:spcPts val="3821"/>
              </a:lnSpc>
              <a:spcBef>
                <a:spcPct val="0"/>
              </a:spcBef>
            </a:pPr>
            <a:r>
              <a:rPr lang="en-US" sz="2729">
                <a:solidFill>
                  <a:srgbClr val="000000"/>
                </a:solidFill>
                <a:latin typeface="Canva Sans"/>
                <a:ea typeface="Canva Sans"/>
                <a:cs typeface="Canva Sans"/>
                <a:sym typeface="Canva Sans"/>
              </a:rPr>
              <a:t>In today’s digital-first world, your website is often the first interaction potential customers have with your business. Choosing the right website design and development company is crucial to ensuring that your online presence is professional, user-friendly, and aligned with your business goals. With so many options available, how do you find the right fit for your needs? This guide will help you navigate the process and make an informed decision.</a:t>
            </a:r>
          </a:p>
          <a:p>
            <a:pPr algn="ctr">
              <a:lnSpc>
                <a:spcPts val="3821"/>
              </a:lnSpc>
              <a:spcBef>
                <a:spcPct val="0"/>
              </a:spcBef>
            </a:pPr>
            <a:r>
              <a:rPr lang="en-US" sz="2729">
                <a:solidFill>
                  <a:srgbClr val="000000"/>
                </a:solidFill>
                <a:latin typeface="Canva Sans"/>
                <a:ea typeface="Canva Sans"/>
                <a:cs typeface="Canva Sans"/>
                <a:sym typeface="Canva Sans"/>
              </a:rPr>
              <a:t>1. Define Your Goals and Budget</a:t>
            </a:r>
          </a:p>
          <a:p>
            <a:pPr algn="ctr">
              <a:lnSpc>
                <a:spcPts val="3821"/>
              </a:lnSpc>
              <a:spcBef>
                <a:spcPct val="0"/>
              </a:spcBef>
            </a:pPr>
            <a:r>
              <a:rPr lang="en-US" sz="2729">
                <a:solidFill>
                  <a:srgbClr val="000000"/>
                </a:solidFill>
                <a:latin typeface="Canva Sans"/>
                <a:ea typeface="Canva Sans"/>
                <a:cs typeface="Canva Sans"/>
                <a:sym typeface="Canva Sans"/>
              </a:rPr>
              <a:t>Before you start looking for a website design and development company, it’s important to clarify your goals. Are you creating a simple informational site, an e-commerce platform, or something more complex with custom functionalities? Knowing your objectives will help you find a company with the right expertise.</a:t>
            </a:r>
          </a:p>
          <a:p>
            <a:pPr algn="ctr">
              <a:lnSpc>
                <a:spcPts val="3821"/>
              </a:lnSpc>
              <a:spcBef>
                <a:spcPct val="0"/>
              </a:spcBef>
            </a:pPr>
            <a:r>
              <a:rPr lang="en-US" sz="2729">
                <a:solidFill>
                  <a:srgbClr val="000000"/>
                </a:solidFill>
                <a:latin typeface="Canva Sans"/>
                <a:ea typeface="Canva Sans"/>
                <a:cs typeface="Canva Sans"/>
                <a:sym typeface="Canva Sans"/>
              </a:rPr>
              <a:t>Equally important is setting a budget. </a:t>
            </a:r>
          </a:p>
        </p:txBody>
      </p:sp>
      <p:sp>
        <p:nvSpPr>
          <p:cNvPr name="TextBox 3" id="3"/>
          <p:cNvSpPr txBox="true"/>
          <p:nvPr/>
        </p:nvSpPr>
        <p:spPr>
          <a:xfrm rot="0">
            <a:off x="9729327" y="9320907"/>
            <a:ext cx="5038395" cy="508827"/>
          </a:xfrm>
          <a:prstGeom prst="rect">
            <a:avLst/>
          </a:prstGeom>
        </p:spPr>
        <p:txBody>
          <a:bodyPr anchor="t" rtlCol="false" tIns="0" lIns="0" bIns="0" rIns="0">
            <a:spAutoFit/>
          </a:bodyPr>
          <a:lstStyle/>
          <a:p>
            <a:pPr algn="ctr">
              <a:lnSpc>
                <a:spcPts val="4373"/>
              </a:lnSpc>
              <a:spcBef>
                <a:spcPct val="0"/>
              </a:spcBef>
            </a:pPr>
            <a:r>
              <a:rPr lang="en-US" sz="2733">
                <a:solidFill>
                  <a:srgbClr val="000000"/>
                </a:solidFill>
                <a:latin typeface="Canva Sans"/>
                <a:ea typeface="Canva Sans"/>
                <a:cs typeface="Canva Sans"/>
                <a:sym typeface="Canva Sans"/>
              </a:rPr>
              <a:t>www.quorawebsolution.com</a:t>
            </a:r>
          </a:p>
        </p:txBody>
      </p:sp>
    </p:spTree>
  </p:cSld>
  <p:clrMapOvr>
    <a:masterClrMapping/>
  </p:clrMapOvr>
</p:sld>
</file>

<file path=ppt/slides/slide12.xml><?xml version="1.0" encoding="utf-8"?>
<p:sld xmlns:p="http://schemas.openxmlformats.org/presentationml/2006/main" xmlns:a="http://schemas.openxmlformats.org/drawingml/2006/main">
  <p:cSld>
    <p:bg>
      <p:bgPr>
        <a:solidFill>
          <a:srgbClr val="0097B2"/>
        </a:solidFill>
      </p:bgPr>
    </p:bg>
    <p:spTree>
      <p:nvGrpSpPr>
        <p:cNvPr id="1" name=""/>
        <p:cNvGrpSpPr/>
        <p:nvPr/>
      </p:nvGrpSpPr>
      <p:grpSpPr>
        <a:xfrm>
          <a:off x="0" y="0"/>
          <a:ext cx="0" cy="0"/>
          <a:chOff x="0" y="0"/>
          <a:chExt cx="0" cy="0"/>
        </a:xfrm>
      </p:grpSpPr>
      <p:sp>
        <p:nvSpPr>
          <p:cNvPr name="TextBox 2" id="2"/>
          <p:cNvSpPr txBox="true"/>
          <p:nvPr/>
        </p:nvSpPr>
        <p:spPr>
          <a:xfrm rot="0">
            <a:off x="0" y="3839289"/>
            <a:ext cx="18288000" cy="4750308"/>
          </a:xfrm>
          <a:prstGeom prst="rect">
            <a:avLst/>
          </a:prstGeom>
        </p:spPr>
        <p:txBody>
          <a:bodyPr anchor="t" rtlCol="false" tIns="0" lIns="0" bIns="0" rIns="0">
            <a:spAutoFit/>
          </a:bodyPr>
          <a:lstStyle/>
          <a:p>
            <a:pPr algn="ctr">
              <a:lnSpc>
                <a:spcPts val="3821"/>
              </a:lnSpc>
              <a:spcBef>
                <a:spcPct val="0"/>
              </a:spcBef>
            </a:pPr>
            <a:r>
              <a:rPr lang="en-US" sz="2729">
                <a:solidFill>
                  <a:srgbClr val="000000"/>
                </a:solidFill>
                <a:latin typeface="Canva Sans"/>
                <a:ea typeface="Canva Sans"/>
                <a:cs typeface="Canva Sans"/>
                <a:sym typeface="Canva Sans"/>
              </a:rPr>
              <a:t>Having a clear idea of how much you’re willing to invest in your website helps you narrow down your options and ensures that you get the best value for your money.</a:t>
            </a:r>
          </a:p>
          <a:p>
            <a:pPr algn="ctr">
              <a:lnSpc>
                <a:spcPts val="3821"/>
              </a:lnSpc>
              <a:spcBef>
                <a:spcPct val="0"/>
              </a:spcBef>
            </a:pPr>
            <a:r>
              <a:rPr lang="en-US" sz="2729">
                <a:solidFill>
                  <a:srgbClr val="000000"/>
                </a:solidFill>
                <a:latin typeface="Canva Sans"/>
                <a:ea typeface="Canva Sans"/>
                <a:cs typeface="Canva Sans"/>
                <a:sym typeface="Canva Sans"/>
              </a:rPr>
              <a:t>2. Look for Relevant Experience</a:t>
            </a:r>
          </a:p>
          <a:p>
            <a:pPr algn="ctr">
              <a:lnSpc>
                <a:spcPts val="3821"/>
              </a:lnSpc>
              <a:spcBef>
                <a:spcPct val="0"/>
              </a:spcBef>
            </a:pPr>
            <a:r>
              <a:rPr lang="en-US" sz="2729">
                <a:solidFill>
                  <a:srgbClr val="000000"/>
                </a:solidFill>
                <a:latin typeface="Canva Sans"/>
                <a:ea typeface="Canva Sans"/>
                <a:cs typeface="Canva Sans"/>
                <a:sym typeface="Canva Sans"/>
              </a:rPr>
              <a:t>When evaluating potential companies, look for those with experience in your industry or the specific type of website you want to build. A company that has built websites for similar businesses will understand your target audience, branding, and functionality needs more deeply.</a:t>
            </a:r>
          </a:p>
          <a:p>
            <a:pPr algn="ctr">
              <a:lnSpc>
                <a:spcPts val="3821"/>
              </a:lnSpc>
              <a:spcBef>
                <a:spcPct val="0"/>
              </a:spcBef>
            </a:pPr>
            <a:r>
              <a:rPr lang="en-US" sz="2729">
                <a:solidFill>
                  <a:srgbClr val="000000"/>
                </a:solidFill>
                <a:latin typeface="Canva Sans"/>
                <a:ea typeface="Canva Sans"/>
                <a:cs typeface="Canva Sans"/>
                <a:sym typeface="Canva Sans"/>
              </a:rPr>
              <a:t>Review their portfolio to see the quality of their past work. A diverse portfolio that demonstrates their ability to create visually appealing and functional websites is a good sign.</a:t>
            </a:r>
          </a:p>
          <a:p>
            <a:pPr algn="ctr">
              <a:lnSpc>
                <a:spcPts val="3821"/>
              </a:lnSpc>
              <a:spcBef>
                <a:spcPct val="0"/>
              </a:spcBef>
            </a:pPr>
            <a:r>
              <a:rPr lang="en-US" sz="2729">
                <a:solidFill>
                  <a:srgbClr val="000000"/>
                </a:solidFill>
                <a:latin typeface="Canva Sans"/>
                <a:ea typeface="Canva Sans"/>
                <a:cs typeface="Canva Sans"/>
                <a:sym typeface="Canva Sans"/>
              </a:rPr>
              <a:t>3. Check Client Reviews and Testimonials</a:t>
            </a:r>
          </a:p>
          <a:p>
            <a:pPr algn="ctr">
              <a:lnSpc>
                <a:spcPts val="3821"/>
              </a:lnSpc>
              <a:spcBef>
                <a:spcPct val="0"/>
              </a:spcBef>
            </a:pPr>
            <a:r>
              <a:rPr lang="en-US" sz="2729">
                <a:solidFill>
                  <a:srgbClr val="000000"/>
                </a:solidFill>
                <a:latin typeface="Canva Sans"/>
                <a:ea typeface="Canva Sans"/>
                <a:cs typeface="Canva Sans"/>
                <a:sym typeface="Canva Sans"/>
              </a:rPr>
              <a:t>Client reviews and testimonials provide valuable insight into a company’s reputation and reliability. </a:t>
            </a:r>
          </a:p>
        </p:txBody>
      </p:sp>
      <p:sp>
        <p:nvSpPr>
          <p:cNvPr name="TextBox 3" id="3"/>
          <p:cNvSpPr txBox="true"/>
          <p:nvPr/>
        </p:nvSpPr>
        <p:spPr>
          <a:xfrm rot="0">
            <a:off x="9729327" y="9320907"/>
            <a:ext cx="5038395" cy="508827"/>
          </a:xfrm>
          <a:prstGeom prst="rect">
            <a:avLst/>
          </a:prstGeom>
        </p:spPr>
        <p:txBody>
          <a:bodyPr anchor="t" rtlCol="false" tIns="0" lIns="0" bIns="0" rIns="0">
            <a:spAutoFit/>
          </a:bodyPr>
          <a:lstStyle/>
          <a:p>
            <a:pPr algn="ctr">
              <a:lnSpc>
                <a:spcPts val="4373"/>
              </a:lnSpc>
              <a:spcBef>
                <a:spcPct val="0"/>
              </a:spcBef>
            </a:pPr>
            <a:r>
              <a:rPr lang="en-US" sz="2733">
                <a:solidFill>
                  <a:srgbClr val="000000"/>
                </a:solidFill>
                <a:latin typeface="Canva Sans"/>
                <a:ea typeface="Canva Sans"/>
                <a:cs typeface="Canva Sans"/>
                <a:sym typeface="Canva Sans"/>
              </a:rPr>
              <a:t>www.quorawebsolution.com</a:t>
            </a:r>
          </a:p>
        </p:txBody>
      </p:sp>
    </p:spTree>
  </p:cSld>
  <p:clrMapOvr>
    <a:masterClrMapping/>
  </p:clrMapOvr>
</p:sld>
</file>

<file path=ppt/slides/slide13.xml><?xml version="1.0" encoding="utf-8"?>
<p:sld xmlns:p="http://schemas.openxmlformats.org/presentationml/2006/main" xmlns:a="http://schemas.openxmlformats.org/drawingml/2006/main">
  <p:cSld>
    <p:bg>
      <p:bgPr>
        <a:solidFill>
          <a:srgbClr val="0097B2"/>
        </a:solidFill>
      </p:bgPr>
    </p:bg>
    <p:spTree>
      <p:nvGrpSpPr>
        <p:cNvPr id="1" name=""/>
        <p:cNvGrpSpPr/>
        <p:nvPr/>
      </p:nvGrpSpPr>
      <p:grpSpPr>
        <a:xfrm>
          <a:off x="0" y="0"/>
          <a:ext cx="0" cy="0"/>
          <a:chOff x="0" y="0"/>
          <a:chExt cx="0" cy="0"/>
        </a:xfrm>
      </p:grpSpPr>
      <p:sp>
        <p:nvSpPr>
          <p:cNvPr name="TextBox 2" id="2"/>
          <p:cNvSpPr txBox="true"/>
          <p:nvPr/>
        </p:nvSpPr>
        <p:spPr>
          <a:xfrm rot="0">
            <a:off x="0" y="3970836"/>
            <a:ext cx="18288000" cy="3797808"/>
          </a:xfrm>
          <a:prstGeom prst="rect">
            <a:avLst/>
          </a:prstGeom>
        </p:spPr>
        <p:txBody>
          <a:bodyPr anchor="t" rtlCol="false" tIns="0" lIns="0" bIns="0" rIns="0">
            <a:spAutoFit/>
          </a:bodyPr>
          <a:lstStyle/>
          <a:p>
            <a:pPr algn="ctr">
              <a:lnSpc>
                <a:spcPts val="3821"/>
              </a:lnSpc>
              <a:spcBef>
                <a:spcPct val="0"/>
              </a:spcBef>
            </a:pPr>
            <a:r>
              <a:rPr lang="en-US" sz="2729">
                <a:solidFill>
                  <a:srgbClr val="000000"/>
                </a:solidFill>
                <a:latin typeface="Canva Sans"/>
                <a:ea typeface="Canva Sans"/>
                <a:cs typeface="Canva Sans"/>
                <a:sym typeface="Canva Sans"/>
              </a:rPr>
              <a:t>Look for feedback on their design quality, customer service, and ability to meet deadlines. You can find reviews on the company’s website, third-party review sites, and social media platforms.</a:t>
            </a:r>
          </a:p>
          <a:p>
            <a:pPr algn="ctr">
              <a:lnSpc>
                <a:spcPts val="3821"/>
              </a:lnSpc>
              <a:spcBef>
                <a:spcPct val="0"/>
              </a:spcBef>
            </a:pPr>
            <a:r>
              <a:rPr lang="en-US" sz="2729">
                <a:solidFill>
                  <a:srgbClr val="000000"/>
                </a:solidFill>
                <a:latin typeface="Canva Sans"/>
                <a:ea typeface="Canva Sans"/>
                <a:cs typeface="Canva Sans"/>
                <a:sym typeface="Canva Sans"/>
              </a:rPr>
              <a:t>Don’t hesitate to ask for references, especially if you’re considering a large project. Speaking directly with past clients can give you a better understanding of their experience.</a:t>
            </a:r>
          </a:p>
          <a:p>
            <a:pPr algn="ctr">
              <a:lnSpc>
                <a:spcPts val="3821"/>
              </a:lnSpc>
              <a:spcBef>
                <a:spcPct val="0"/>
              </a:spcBef>
            </a:pPr>
            <a:r>
              <a:rPr lang="en-US" sz="2729">
                <a:solidFill>
                  <a:srgbClr val="000000"/>
                </a:solidFill>
                <a:latin typeface="Canva Sans"/>
                <a:ea typeface="Canva Sans"/>
                <a:cs typeface="Canva Sans"/>
                <a:sym typeface="Canva Sans"/>
              </a:rPr>
              <a:t>4. Assess Their Design Process</a:t>
            </a:r>
          </a:p>
          <a:p>
            <a:pPr algn="ctr">
              <a:lnSpc>
                <a:spcPts val="3821"/>
              </a:lnSpc>
              <a:spcBef>
                <a:spcPct val="0"/>
              </a:spcBef>
            </a:pPr>
            <a:r>
              <a:rPr lang="en-US" sz="2729">
                <a:solidFill>
                  <a:srgbClr val="000000"/>
                </a:solidFill>
                <a:latin typeface="Canva Sans"/>
                <a:ea typeface="Canva Sans"/>
                <a:cs typeface="Canva Sans"/>
                <a:sym typeface="Canva Sans"/>
              </a:rPr>
              <a:t>Every website design and development company has its own approach. Ask about their process and how they collaborate with clients. A well-defined, transparent process ensures that you’ll stay involved throughout the project, and your feedback will be incorporated.</a:t>
            </a:r>
          </a:p>
        </p:txBody>
      </p:sp>
      <p:sp>
        <p:nvSpPr>
          <p:cNvPr name="TextBox 3" id="3"/>
          <p:cNvSpPr txBox="true"/>
          <p:nvPr/>
        </p:nvSpPr>
        <p:spPr>
          <a:xfrm rot="0">
            <a:off x="9729327" y="9320907"/>
            <a:ext cx="5038395" cy="508827"/>
          </a:xfrm>
          <a:prstGeom prst="rect">
            <a:avLst/>
          </a:prstGeom>
        </p:spPr>
        <p:txBody>
          <a:bodyPr anchor="t" rtlCol="false" tIns="0" lIns="0" bIns="0" rIns="0">
            <a:spAutoFit/>
          </a:bodyPr>
          <a:lstStyle/>
          <a:p>
            <a:pPr algn="ctr">
              <a:lnSpc>
                <a:spcPts val="4373"/>
              </a:lnSpc>
              <a:spcBef>
                <a:spcPct val="0"/>
              </a:spcBef>
            </a:pPr>
            <a:r>
              <a:rPr lang="en-US" sz="2733">
                <a:solidFill>
                  <a:srgbClr val="000000"/>
                </a:solidFill>
                <a:latin typeface="Canva Sans"/>
                <a:ea typeface="Canva Sans"/>
                <a:cs typeface="Canva Sans"/>
                <a:sym typeface="Canva Sans"/>
              </a:rPr>
              <a:t>www.quorawebsolution.com</a:t>
            </a:r>
          </a:p>
        </p:txBody>
      </p:sp>
    </p:spTree>
  </p:cSld>
  <p:clrMapOvr>
    <a:masterClrMapping/>
  </p:clrMapOvr>
</p:sld>
</file>

<file path=ppt/slides/slide14.xml><?xml version="1.0" encoding="utf-8"?>
<p:sld xmlns:p="http://schemas.openxmlformats.org/presentationml/2006/main" xmlns:a="http://schemas.openxmlformats.org/drawingml/2006/main">
  <p:cSld>
    <p:bg>
      <p:bgPr>
        <a:solidFill>
          <a:srgbClr val="0097B2"/>
        </a:solidFill>
      </p:bgPr>
    </p:bg>
    <p:spTree>
      <p:nvGrpSpPr>
        <p:cNvPr id="1" name=""/>
        <p:cNvGrpSpPr/>
        <p:nvPr/>
      </p:nvGrpSpPr>
      <p:grpSpPr>
        <a:xfrm>
          <a:off x="0" y="0"/>
          <a:ext cx="0" cy="0"/>
          <a:chOff x="0" y="0"/>
          <a:chExt cx="0" cy="0"/>
        </a:xfrm>
      </p:grpSpPr>
      <p:sp>
        <p:nvSpPr>
          <p:cNvPr name="TextBox 2" id="2"/>
          <p:cNvSpPr txBox="true"/>
          <p:nvPr/>
        </p:nvSpPr>
        <p:spPr>
          <a:xfrm rot="0">
            <a:off x="0" y="5264828"/>
            <a:ext cx="18288000" cy="3321558"/>
          </a:xfrm>
          <a:prstGeom prst="rect">
            <a:avLst/>
          </a:prstGeom>
        </p:spPr>
        <p:txBody>
          <a:bodyPr anchor="t" rtlCol="false" tIns="0" lIns="0" bIns="0" rIns="0">
            <a:spAutoFit/>
          </a:bodyPr>
          <a:lstStyle/>
          <a:p>
            <a:pPr algn="ctr">
              <a:lnSpc>
                <a:spcPts val="3821"/>
              </a:lnSpc>
              <a:spcBef>
                <a:spcPct val="0"/>
              </a:spcBef>
            </a:pPr>
            <a:r>
              <a:rPr lang="en-US" sz="2729">
                <a:solidFill>
                  <a:srgbClr val="000000"/>
                </a:solidFill>
                <a:latin typeface="Canva Sans"/>
                <a:ea typeface="Canva Sans"/>
                <a:cs typeface="Canva Sans"/>
                <a:sym typeface="Canva Sans"/>
              </a:rPr>
              <a:t>The right company will work with you to define the scope, timeline, and deliverables before the project begins. They should also be willing to provide you with a clear project plan, including deadlines for design drafts, revisions, and final launch.</a:t>
            </a:r>
          </a:p>
          <a:p>
            <a:pPr algn="ctr">
              <a:lnSpc>
                <a:spcPts val="3821"/>
              </a:lnSpc>
              <a:spcBef>
                <a:spcPct val="0"/>
              </a:spcBef>
            </a:pPr>
            <a:r>
              <a:rPr lang="en-US" sz="2729">
                <a:solidFill>
                  <a:srgbClr val="000000"/>
                </a:solidFill>
                <a:latin typeface="Canva Sans"/>
                <a:ea typeface="Canva Sans"/>
                <a:cs typeface="Canva Sans"/>
                <a:sym typeface="Canva Sans"/>
              </a:rPr>
              <a:t>5. Check for Technical Expertise</a:t>
            </a:r>
          </a:p>
          <a:p>
            <a:pPr algn="ctr">
              <a:lnSpc>
                <a:spcPts val="3821"/>
              </a:lnSpc>
              <a:spcBef>
                <a:spcPct val="0"/>
              </a:spcBef>
            </a:pPr>
            <a:r>
              <a:rPr lang="en-US" sz="2729">
                <a:solidFill>
                  <a:srgbClr val="000000"/>
                </a:solidFill>
                <a:latin typeface="Canva Sans"/>
                <a:ea typeface="Canva Sans"/>
                <a:cs typeface="Canva Sans"/>
                <a:sym typeface="Canva Sans"/>
              </a:rPr>
              <a:t>A good website design company should have technical expertise in the latest web development technologies. Ask about their proficiency in responsive design, content management systems (CMS), search engine optimization (SEO), and website security.</a:t>
            </a:r>
          </a:p>
        </p:txBody>
      </p:sp>
      <p:sp>
        <p:nvSpPr>
          <p:cNvPr name="TextBox 3" id="3"/>
          <p:cNvSpPr txBox="true"/>
          <p:nvPr/>
        </p:nvSpPr>
        <p:spPr>
          <a:xfrm rot="0">
            <a:off x="9729327" y="9320907"/>
            <a:ext cx="5038395" cy="508827"/>
          </a:xfrm>
          <a:prstGeom prst="rect">
            <a:avLst/>
          </a:prstGeom>
        </p:spPr>
        <p:txBody>
          <a:bodyPr anchor="t" rtlCol="false" tIns="0" lIns="0" bIns="0" rIns="0">
            <a:spAutoFit/>
          </a:bodyPr>
          <a:lstStyle/>
          <a:p>
            <a:pPr algn="ctr">
              <a:lnSpc>
                <a:spcPts val="4373"/>
              </a:lnSpc>
              <a:spcBef>
                <a:spcPct val="0"/>
              </a:spcBef>
            </a:pPr>
            <a:r>
              <a:rPr lang="en-US" sz="2733">
                <a:solidFill>
                  <a:srgbClr val="000000"/>
                </a:solidFill>
                <a:latin typeface="Canva Sans"/>
                <a:ea typeface="Canva Sans"/>
                <a:cs typeface="Canva Sans"/>
                <a:sym typeface="Canva Sans"/>
              </a:rPr>
              <a:t>www.quorawebsolution.com</a:t>
            </a:r>
          </a:p>
        </p:txBody>
      </p:sp>
    </p:spTree>
  </p:cSld>
  <p:clrMapOvr>
    <a:masterClrMapping/>
  </p:clrMapOvr>
</p:sld>
</file>

<file path=ppt/slides/slide15.xml><?xml version="1.0" encoding="utf-8"?>
<p:sld xmlns:p="http://schemas.openxmlformats.org/presentationml/2006/main" xmlns:a="http://schemas.openxmlformats.org/drawingml/2006/main">
  <p:cSld>
    <p:bg>
      <p:bgPr>
        <a:solidFill>
          <a:srgbClr val="0097B2"/>
        </a:solidFill>
      </p:bgPr>
    </p:bg>
    <p:spTree>
      <p:nvGrpSpPr>
        <p:cNvPr id="1" name=""/>
        <p:cNvGrpSpPr/>
        <p:nvPr/>
      </p:nvGrpSpPr>
      <p:grpSpPr>
        <a:xfrm>
          <a:off x="0" y="0"/>
          <a:ext cx="0" cy="0"/>
          <a:chOff x="0" y="0"/>
          <a:chExt cx="0" cy="0"/>
        </a:xfrm>
      </p:grpSpPr>
      <p:sp>
        <p:nvSpPr>
          <p:cNvPr name="TextBox 2" id="2"/>
          <p:cNvSpPr txBox="true"/>
          <p:nvPr/>
        </p:nvSpPr>
        <p:spPr>
          <a:xfrm rot="0">
            <a:off x="0" y="5902771"/>
            <a:ext cx="18288000" cy="2845308"/>
          </a:xfrm>
          <a:prstGeom prst="rect">
            <a:avLst/>
          </a:prstGeom>
        </p:spPr>
        <p:txBody>
          <a:bodyPr anchor="t" rtlCol="false" tIns="0" lIns="0" bIns="0" rIns="0">
            <a:spAutoFit/>
          </a:bodyPr>
          <a:lstStyle/>
          <a:p>
            <a:pPr algn="ctr">
              <a:lnSpc>
                <a:spcPts val="3821"/>
              </a:lnSpc>
              <a:spcBef>
                <a:spcPct val="0"/>
              </a:spcBef>
            </a:pPr>
            <a:r>
              <a:rPr lang="en-US" sz="2729">
                <a:solidFill>
                  <a:srgbClr val="000000"/>
                </a:solidFill>
                <a:latin typeface="Canva Sans"/>
                <a:ea typeface="Canva Sans"/>
                <a:cs typeface="Canva Sans"/>
                <a:sym typeface="Canva Sans"/>
              </a:rPr>
              <a:t>If your website requires e-commerce functionality, ensure that they have experience in building secure, user-friendly online stores. Likewise, if you need custom features, such as integrations with third-party tools or APIs, ensure they have the technical know-how to execute those requirements.</a:t>
            </a:r>
          </a:p>
          <a:p>
            <a:pPr algn="ctr">
              <a:lnSpc>
                <a:spcPts val="3821"/>
              </a:lnSpc>
              <a:spcBef>
                <a:spcPct val="0"/>
              </a:spcBef>
            </a:pPr>
            <a:r>
              <a:rPr lang="en-US" sz="2729">
                <a:solidFill>
                  <a:srgbClr val="000000"/>
                </a:solidFill>
                <a:latin typeface="Canva Sans"/>
                <a:ea typeface="Canva Sans"/>
                <a:cs typeface="Canva Sans"/>
                <a:sym typeface="Canva Sans"/>
              </a:rPr>
              <a:t>6. Consider Ongoing Support and Maintenance</a:t>
            </a:r>
          </a:p>
          <a:p>
            <a:pPr algn="ctr">
              <a:lnSpc>
                <a:spcPts val="3821"/>
              </a:lnSpc>
              <a:spcBef>
                <a:spcPct val="0"/>
              </a:spcBef>
            </a:pPr>
            <a:r>
              <a:rPr lang="en-US" sz="2729">
                <a:solidFill>
                  <a:srgbClr val="000000"/>
                </a:solidFill>
                <a:latin typeface="Canva Sans"/>
                <a:ea typeface="Canva Sans"/>
                <a:cs typeface="Canva Sans"/>
                <a:sym typeface="Canva Sans"/>
              </a:rPr>
              <a:t>Websites require ongoing maintenance to remain functional, secure, and up-to-date. When choosing a company, inquire about their post-launch support services. </a:t>
            </a:r>
          </a:p>
        </p:txBody>
      </p:sp>
      <p:sp>
        <p:nvSpPr>
          <p:cNvPr name="TextBox 3" id="3"/>
          <p:cNvSpPr txBox="true"/>
          <p:nvPr/>
        </p:nvSpPr>
        <p:spPr>
          <a:xfrm rot="0">
            <a:off x="9729327" y="9320907"/>
            <a:ext cx="5038395" cy="508827"/>
          </a:xfrm>
          <a:prstGeom prst="rect">
            <a:avLst/>
          </a:prstGeom>
        </p:spPr>
        <p:txBody>
          <a:bodyPr anchor="t" rtlCol="false" tIns="0" lIns="0" bIns="0" rIns="0">
            <a:spAutoFit/>
          </a:bodyPr>
          <a:lstStyle/>
          <a:p>
            <a:pPr algn="ctr">
              <a:lnSpc>
                <a:spcPts val="4373"/>
              </a:lnSpc>
              <a:spcBef>
                <a:spcPct val="0"/>
              </a:spcBef>
            </a:pPr>
            <a:r>
              <a:rPr lang="en-US" sz="2733">
                <a:solidFill>
                  <a:srgbClr val="000000"/>
                </a:solidFill>
                <a:latin typeface="Canva Sans"/>
                <a:ea typeface="Canva Sans"/>
                <a:cs typeface="Canva Sans"/>
                <a:sym typeface="Canva Sans"/>
              </a:rPr>
              <a:t>www.quorawebsolution.com</a:t>
            </a:r>
          </a:p>
        </p:txBody>
      </p:sp>
    </p:spTree>
  </p:cSld>
  <p:clrMapOvr>
    <a:masterClrMapping/>
  </p:clrMapOvr>
</p:sld>
</file>

<file path=ppt/slides/slide16.xml><?xml version="1.0" encoding="utf-8"?>
<p:sld xmlns:p="http://schemas.openxmlformats.org/presentationml/2006/main" xmlns:a="http://schemas.openxmlformats.org/drawingml/2006/main">
  <p:cSld>
    <p:bg>
      <p:bgPr>
        <a:solidFill>
          <a:srgbClr val="0097B2"/>
        </a:solidFill>
      </p:bgPr>
    </p:bg>
    <p:spTree>
      <p:nvGrpSpPr>
        <p:cNvPr id="1" name=""/>
        <p:cNvGrpSpPr/>
        <p:nvPr/>
      </p:nvGrpSpPr>
      <p:grpSpPr>
        <a:xfrm>
          <a:off x="0" y="0"/>
          <a:ext cx="0" cy="0"/>
          <a:chOff x="0" y="0"/>
          <a:chExt cx="0" cy="0"/>
        </a:xfrm>
      </p:grpSpPr>
      <p:sp>
        <p:nvSpPr>
          <p:cNvPr name="TextBox 2" id="2"/>
          <p:cNvSpPr txBox="true"/>
          <p:nvPr/>
        </p:nvSpPr>
        <p:spPr>
          <a:xfrm rot="0">
            <a:off x="0" y="6060578"/>
            <a:ext cx="18288000" cy="2845308"/>
          </a:xfrm>
          <a:prstGeom prst="rect">
            <a:avLst/>
          </a:prstGeom>
        </p:spPr>
        <p:txBody>
          <a:bodyPr anchor="t" rtlCol="false" tIns="0" lIns="0" bIns="0" rIns="0">
            <a:spAutoFit/>
          </a:bodyPr>
          <a:lstStyle/>
          <a:p>
            <a:pPr algn="ctr">
              <a:lnSpc>
                <a:spcPts val="3821"/>
              </a:lnSpc>
              <a:spcBef>
                <a:spcPct val="0"/>
              </a:spcBef>
            </a:pPr>
            <a:r>
              <a:rPr lang="en-US" sz="2729">
                <a:solidFill>
                  <a:srgbClr val="000000"/>
                </a:solidFill>
                <a:latin typeface="Canva Sans"/>
                <a:ea typeface="Canva Sans"/>
                <a:cs typeface="Canva Sans"/>
                <a:sym typeface="Canva Sans"/>
              </a:rPr>
              <a:t>Do they offer ongoing maintenance packages? Will they assist with updates, security patches, and troubleshooting after the website is live?</a:t>
            </a:r>
          </a:p>
          <a:p>
            <a:pPr algn="ctr">
              <a:lnSpc>
                <a:spcPts val="3821"/>
              </a:lnSpc>
              <a:spcBef>
                <a:spcPct val="0"/>
              </a:spcBef>
            </a:pPr>
            <a:r>
              <a:rPr lang="en-US" sz="2729">
                <a:solidFill>
                  <a:srgbClr val="000000"/>
                </a:solidFill>
                <a:latin typeface="Canva Sans"/>
                <a:ea typeface="Canva Sans"/>
                <a:cs typeface="Canva Sans"/>
                <a:sym typeface="Canva Sans"/>
              </a:rPr>
              <a:t>Choose a company that will be there for you in the long term, especially if your business evolves and requires regular updates or new features.</a:t>
            </a:r>
          </a:p>
          <a:p>
            <a:pPr algn="ctr">
              <a:lnSpc>
                <a:spcPts val="3821"/>
              </a:lnSpc>
              <a:spcBef>
                <a:spcPct val="0"/>
              </a:spcBef>
            </a:pPr>
            <a:r>
              <a:rPr lang="en-US" sz="2729">
                <a:solidFill>
                  <a:srgbClr val="000000"/>
                </a:solidFill>
                <a:latin typeface="Canva Sans"/>
                <a:ea typeface="Canva Sans"/>
                <a:cs typeface="Canva Sans"/>
                <a:sym typeface="Canva Sans"/>
              </a:rPr>
              <a:t>7. Evaluate Communication and Collaboration</a:t>
            </a:r>
          </a:p>
          <a:p>
            <a:pPr algn="ctr">
              <a:lnSpc>
                <a:spcPts val="3821"/>
              </a:lnSpc>
              <a:spcBef>
                <a:spcPct val="0"/>
              </a:spcBef>
            </a:pPr>
            <a:r>
              <a:rPr lang="en-US" sz="2729">
                <a:solidFill>
                  <a:srgbClr val="000000"/>
                </a:solidFill>
                <a:latin typeface="Canva Sans"/>
                <a:ea typeface="Canva Sans"/>
                <a:cs typeface="Canva Sans"/>
                <a:sym typeface="Canva Sans"/>
              </a:rPr>
              <a:t>Effective communication is essential throughout the design and development process. </a:t>
            </a:r>
          </a:p>
        </p:txBody>
      </p:sp>
      <p:sp>
        <p:nvSpPr>
          <p:cNvPr name="TextBox 3" id="3"/>
          <p:cNvSpPr txBox="true"/>
          <p:nvPr/>
        </p:nvSpPr>
        <p:spPr>
          <a:xfrm rot="0">
            <a:off x="9729327" y="9320907"/>
            <a:ext cx="5038395" cy="508827"/>
          </a:xfrm>
          <a:prstGeom prst="rect">
            <a:avLst/>
          </a:prstGeom>
        </p:spPr>
        <p:txBody>
          <a:bodyPr anchor="t" rtlCol="false" tIns="0" lIns="0" bIns="0" rIns="0">
            <a:spAutoFit/>
          </a:bodyPr>
          <a:lstStyle/>
          <a:p>
            <a:pPr algn="ctr">
              <a:lnSpc>
                <a:spcPts val="4373"/>
              </a:lnSpc>
              <a:spcBef>
                <a:spcPct val="0"/>
              </a:spcBef>
            </a:pPr>
            <a:r>
              <a:rPr lang="en-US" sz="2733">
                <a:solidFill>
                  <a:srgbClr val="000000"/>
                </a:solidFill>
                <a:latin typeface="Canva Sans"/>
                <a:ea typeface="Canva Sans"/>
                <a:cs typeface="Canva Sans"/>
                <a:sym typeface="Canva Sans"/>
              </a:rPr>
              <a:t>www.quorawebsolution.com</a:t>
            </a:r>
          </a:p>
        </p:txBody>
      </p:sp>
    </p:spTree>
  </p:cSld>
  <p:clrMapOvr>
    <a:masterClrMapping/>
  </p:clrMapOvr>
</p:sld>
</file>

<file path=ppt/slides/slide17.xml><?xml version="1.0" encoding="utf-8"?>
<p:sld xmlns:p="http://schemas.openxmlformats.org/presentationml/2006/main" xmlns:a="http://schemas.openxmlformats.org/drawingml/2006/main">
  <p:cSld>
    <p:bg>
      <p:bgPr>
        <a:solidFill>
          <a:srgbClr val="0097B2"/>
        </a:solidFill>
      </p:bgPr>
    </p:bg>
    <p:spTree>
      <p:nvGrpSpPr>
        <p:cNvPr id="1" name=""/>
        <p:cNvGrpSpPr/>
        <p:nvPr/>
      </p:nvGrpSpPr>
      <p:grpSpPr>
        <a:xfrm>
          <a:off x="0" y="0"/>
          <a:ext cx="0" cy="0"/>
          <a:chOff x="0" y="0"/>
          <a:chExt cx="0" cy="0"/>
        </a:xfrm>
      </p:grpSpPr>
      <p:sp>
        <p:nvSpPr>
          <p:cNvPr name="TextBox 2" id="2"/>
          <p:cNvSpPr txBox="true"/>
          <p:nvPr/>
        </p:nvSpPr>
        <p:spPr>
          <a:xfrm rot="0">
            <a:off x="0" y="5685630"/>
            <a:ext cx="18288000" cy="3321558"/>
          </a:xfrm>
          <a:prstGeom prst="rect">
            <a:avLst/>
          </a:prstGeom>
        </p:spPr>
        <p:txBody>
          <a:bodyPr anchor="t" rtlCol="false" tIns="0" lIns="0" bIns="0" rIns="0">
            <a:spAutoFit/>
          </a:bodyPr>
          <a:lstStyle/>
          <a:p>
            <a:pPr algn="ctr">
              <a:lnSpc>
                <a:spcPts val="3821"/>
              </a:lnSpc>
              <a:spcBef>
                <a:spcPct val="0"/>
              </a:spcBef>
            </a:pPr>
            <a:r>
              <a:rPr lang="en-US" sz="2729">
                <a:solidFill>
                  <a:srgbClr val="000000"/>
                </a:solidFill>
                <a:latin typeface="Canva Sans"/>
                <a:ea typeface="Canva Sans"/>
                <a:cs typeface="Canva Sans"/>
                <a:sym typeface="Canva Sans"/>
              </a:rPr>
              <a:t>A company that values collaboration will listen to your ideas, ask thoughtful questions, and offer suggestions based on their expertise. Make sure they are responsive to emails and calls, and are open to making adjustments as needed.</a:t>
            </a:r>
          </a:p>
          <a:p>
            <a:pPr algn="ctr">
              <a:lnSpc>
                <a:spcPts val="3821"/>
              </a:lnSpc>
              <a:spcBef>
                <a:spcPct val="0"/>
              </a:spcBef>
            </a:pPr>
            <a:r>
              <a:rPr lang="en-US" sz="2729">
                <a:solidFill>
                  <a:srgbClr val="000000"/>
                </a:solidFill>
                <a:latin typeface="Canva Sans"/>
                <a:ea typeface="Canva Sans"/>
                <a:cs typeface="Canva Sans"/>
                <a:sym typeface="Canva Sans"/>
              </a:rPr>
              <a:t>The right company will make you feel heard and involved, ensuring that your vision for the website is realized.</a:t>
            </a:r>
          </a:p>
          <a:p>
            <a:pPr algn="ctr">
              <a:lnSpc>
                <a:spcPts val="3821"/>
              </a:lnSpc>
              <a:spcBef>
                <a:spcPct val="0"/>
              </a:spcBef>
            </a:pPr>
            <a:r>
              <a:rPr lang="en-US" sz="2729">
                <a:solidFill>
                  <a:srgbClr val="000000"/>
                </a:solidFill>
                <a:latin typeface="Canva Sans"/>
                <a:ea typeface="Canva Sans"/>
                <a:cs typeface="Canva Sans"/>
                <a:sym typeface="Canva Sans"/>
              </a:rPr>
              <a:t>8. Look for a Company with a Strong SEO Focus</a:t>
            </a:r>
          </a:p>
          <a:p>
            <a:pPr algn="ctr">
              <a:lnSpc>
                <a:spcPts val="3821"/>
              </a:lnSpc>
              <a:spcBef>
                <a:spcPct val="0"/>
              </a:spcBef>
            </a:pPr>
            <a:r>
              <a:rPr lang="en-US" sz="2729">
                <a:solidFill>
                  <a:srgbClr val="000000"/>
                </a:solidFill>
                <a:latin typeface="Canva Sans"/>
                <a:ea typeface="Canva Sans"/>
                <a:cs typeface="Canva Sans"/>
                <a:sym typeface="Canva Sans"/>
              </a:rPr>
              <a:t>Even the best-designed websites won’t reach their potential without proper search engine optimization. The right company should prioritize SEO from the beginning of the project. </a:t>
            </a:r>
          </a:p>
        </p:txBody>
      </p:sp>
      <p:sp>
        <p:nvSpPr>
          <p:cNvPr name="TextBox 3" id="3"/>
          <p:cNvSpPr txBox="true"/>
          <p:nvPr/>
        </p:nvSpPr>
        <p:spPr>
          <a:xfrm rot="0">
            <a:off x="9729327" y="9320907"/>
            <a:ext cx="5038395" cy="508827"/>
          </a:xfrm>
          <a:prstGeom prst="rect">
            <a:avLst/>
          </a:prstGeom>
        </p:spPr>
        <p:txBody>
          <a:bodyPr anchor="t" rtlCol="false" tIns="0" lIns="0" bIns="0" rIns="0">
            <a:spAutoFit/>
          </a:bodyPr>
          <a:lstStyle/>
          <a:p>
            <a:pPr algn="ctr">
              <a:lnSpc>
                <a:spcPts val="4373"/>
              </a:lnSpc>
              <a:spcBef>
                <a:spcPct val="0"/>
              </a:spcBef>
            </a:pPr>
            <a:r>
              <a:rPr lang="en-US" sz="2733">
                <a:solidFill>
                  <a:srgbClr val="000000"/>
                </a:solidFill>
                <a:latin typeface="Canva Sans"/>
                <a:ea typeface="Canva Sans"/>
                <a:cs typeface="Canva Sans"/>
                <a:sym typeface="Canva Sans"/>
              </a:rPr>
              <a:t>www.quorawebsolution.com</a:t>
            </a:r>
          </a:p>
        </p:txBody>
      </p:sp>
    </p:spTree>
  </p:cSld>
  <p:clrMapOvr>
    <a:masterClrMapping/>
  </p:clrMapOvr>
</p:sld>
</file>

<file path=ppt/slides/slide18.xml><?xml version="1.0" encoding="utf-8"?>
<p:sld xmlns:p="http://schemas.openxmlformats.org/presentationml/2006/main" xmlns:a="http://schemas.openxmlformats.org/drawingml/2006/main">
  <p:cSld>
    <p:bg>
      <p:bgPr>
        <a:solidFill>
          <a:srgbClr val="0097B2"/>
        </a:solidFill>
      </p:bgPr>
    </p:bg>
    <p:spTree>
      <p:nvGrpSpPr>
        <p:cNvPr id="1" name=""/>
        <p:cNvGrpSpPr/>
        <p:nvPr/>
      </p:nvGrpSpPr>
      <p:grpSpPr>
        <a:xfrm>
          <a:off x="0" y="0"/>
          <a:ext cx="0" cy="0"/>
          <a:chOff x="0" y="0"/>
          <a:chExt cx="0" cy="0"/>
        </a:xfrm>
      </p:grpSpPr>
      <p:sp>
        <p:nvSpPr>
          <p:cNvPr name="TextBox 2" id="2"/>
          <p:cNvSpPr txBox="true"/>
          <p:nvPr/>
        </p:nvSpPr>
        <p:spPr>
          <a:xfrm rot="0">
            <a:off x="0" y="5491186"/>
            <a:ext cx="18288000" cy="2845308"/>
          </a:xfrm>
          <a:prstGeom prst="rect">
            <a:avLst/>
          </a:prstGeom>
        </p:spPr>
        <p:txBody>
          <a:bodyPr anchor="t" rtlCol="false" tIns="0" lIns="0" bIns="0" rIns="0">
            <a:spAutoFit/>
          </a:bodyPr>
          <a:lstStyle/>
          <a:p>
            <a:pPr algn="ctr">
              <a:lnSpc>
                <a:spcPts val="3821"/>
              </a:lnSpc>
              <a:spcBef>
                <a:spcPct val="0"/>
              </a:spcBef>
            </a:pPr>
            <a:r>
              <a:rPr lang="en-US" sz="2729">
                <a:solidFill>
                  <a:srgbClr val="000000"/>
                </a:solidFill>
                <a:latin typeface="Canva Sans"/>
                <a:ea typeface="Canva Sans"/>
                <a:cs typeface="Canva Sans"/>
                <a:sym typeface="Canva Sans"/>
              </a:rPr>
              <a:t>This includes optimizing your website for speed, mobile-friendliness, keyword use, and overall performance.</a:t>
            </a:r>
          </a:p>
          <a:p>
            <a:pPr algn="ctr">
              <a:lnSpc>
                <a:spcPts val="3821"/>
              </a:lnSpc>
              <a:spcBef>
                <a:spcPct val="0"/>
              </a:spcBef>
            </a:pPr>
            <a:r>
              <a:rPr lang="en-US" sz="2729">
                <a:solidFill>
                  <a:srgbClr val="000000"/>
                </a:solidFill>
                <a:latin typeface="Canva Sans"/>
                <a:ea typeface="Canva Sans"/>
                <a:cs typeface="Canva Sans"/>
                <a:sym typeface="Canva Sans"/>
              </a:rPr>
              <a:t>SEO should be integrated into the design process, not something added after the site is built. Ask about their SEO strategies and ensure they align with your long-term business goals.</a:t>
            </a:r>
          </a:p>
          <a:p>
            <a:pPr algn="ctr">
              <a:lnSpc>
                <a:spcPts val="3821"/>
              </a:lnSpc>
              <a:spcBef>
                <a:spcPct val="0"/>
              </a:spcBef>
            </a:pPr>
            <a:r>
              <a:rPr lang="en-US" sz="2729">
                <a:solidFill>
                  <a:srgbClr val="000000"/>
                </a:solidFill>
                <a:latin typeface="Canva Sans"/>
                <a:ea typeface="Canva Sans"/>
                <a:cs typeface="Canva Sans"/>
                <a:sym typeface="Canva Sans"/>
              </a:rPr>
              <a:t>Conclusion</a:t>
            </a:r>
          </a:p>
          <a:p>
            <a:pPr algn="ctr">
              <a:lnSpc>
                <a:spcPts val="3821"/>
              </a:lnSpc>
              <a:spcBef>
                <a:spcPct val="0"/>
              </a:spcBef>
            </a:pPr>
            <a:r>
              <a:rPr lang="en-US" sz="2729">
                <a:solidFill>
                  <a:srgbClr val="000000"/>
                </a:solidFill>
                <a:latin typeface="Canva Sans"/>
                <a:ea typeface="Canva Sans"/>
                <a:cs typeface="Canva Sans"/>
                <a:sym typeface="Canva Sans"/>
              </a:rPr>
              <a:t>Choosing the right website design and development company is a critical decision that will impact your online presence and business success. </a:t>
            </a:r>
          </a:p>
        </p:txBody>
      </p:sp>
      <p:sp>
        <p:nvSpPr>
          <p:cNvPr name="TextBox 3" id="3"/>
          <p:cNvSpPr txBox="true"/>
          <p:nvPr/>
        </p:nvSpPr>
        <p:spPr>
          <a:xfrm rot="0">
            <a:off x="9729327" y="9320907"/>
            <a:ext cx="5038395" cy="508827"/>
          </a:xfrm>
          <a:prstGeom prst="rect">
            <a:avLst/>
          </a:prstGeom>
        </p:spPr>
        <p:txBody>
          <a:bodyPr anchor="t" rtlCol="false" tIns="0" lIns="0" bIns="0" rIns="0">
            <a:spAutoFit/>
          </a:bodyPr>
          <a:lstStyle/>
          <a:p>
            <a:pPr algn="ctr">
              <a:lnSpc>
                <a:spcPts val="4373"/>
              </a:lnSpc>
              <a:spcBef>
                <a:spcPct val="0"/>
              </a:spcBef>
            </a:pPr>
            <a:r>
              <a:rPr lang="en-US" sz="2733">
                <a:solidFill>
                  <a:srgbClr val="000000"/>
                </a:solidFill>
                <a:latin typeface="Canva Sans"/>
                <a:ea typeface="Canva Sans"/>
                <a:cs typeface="Canva Sans"/>
                <a:sym typeface="Canva Sans"/>
              </a:rPr>
              <a:t>www.quorawebsolution.com</a:t>
            </a:r>
          </a:p>
        </p:txBody>
      </p:sp>
    </p:spTree>
  </p:cSld>
  <p:clrMapOvr>
    <a:masterClrMapping/>
  </p:clrMapOvr>
</p:sld>
</file>

<file path=ppt/slides/slide19.xml><?xml version="1.0" encoding="utf-8"?>
<p:sld xmlns:p="http://schemas.openxmlformats.org/presentationml/2006/main" xmlns:a="http://schemas.openxmlformats.org/drawingml/2006/main">
  <p:cSld>
    <p:bg>
      <p:bgPr>
        <a:solidFill>
          <a:srgbClr val="0097B2"/>
        </a:solidFill>
      </p:bgPr>
    </p:bg>
    <p:spTree>
      <p:nvGrpSpPr>
        <p:cNvPr id="1" name=""/>
        <p:cNvGrpSpPr/>
        <p:nvPr/>
      </p:nvGrpSpPr>
      <p:grpSpPr>
        <a:xfrm>
          <a:off x="0" y="0"/>
          <a:ext cx="0" cy="0"/>
          <a:chOff x="0" y="0"/>
          <a:chExt cx="0" cy="0"/>
        </a:xfrm>
      </p:grpSpPr>
      <p:sp>
        <p:nvSpPr>
          <p:cNvPr name="TextBox 2" id="2"/>
          <p:cNvSpPr txBox="true"/>
          <p:nvPr/>
        </p:nvSpPr>
        <p:spPr>
          <a:xfrm rot="0">
            <a:off x="0" y="7131385"/>
            <a:ext cx="18288000" cy="1416558"/>
          </a:xfrm>
          <a:prstGeom prst="rect">
            <a:avLst/>
          </a:prstGeom>
        </p:spPr>
        <p:txBody>
          <a:bodyPr anchor="t" rtlCol="false" tIns="0" lIns="0" bIns="0" rIns="0">
            <a:spAutoFit/>
          </a:bodyPr>
          <a:lstStyle/>
          <a:p>
            <a:pPr algn="ctr">
              <a:lnSpc>
                <a:spcPts val="3821"/>
              </a:lnSpc>
              <a:spcBef>
                <a:spcPct val="0"/>
              </a:spcBef>
            </a:pPr>
            <a:r>
              <a:rPr lang="en-US" sz="2729">
                <a:solidFill>
                  <a:srgbClr val="000000"/>
                </a:solidFill>
                <a:latin typeface="Canva Sans"/>
                <a:ea typeface="Canva Sans"/>
                <a:cs typeface="Canva Sans"/>
                <a:sym typeface="Canva Sans"/>
              </a:rPr>
              <a:t>By defining your goals, reviewing their portfolio, understanding their process, and assessing their technical skills, you can find a company that meets your needs and delivers a website that drives results. Don’t rush the process—take your time to find a partner who will help your business thrive in the digital world.</a:t>
            </a:r>
          </a:p>
        </p:txBody>
      </p:sp>
      <p:sp>
        <p:nvSpPr>
          <p:cNvPr name="TextBox 3" id="3"/>
          <p:cNvSpPr txBox="true"/>
          <p:nvPr/>
        </p:nvSpPr>
        <p:spPr>
          <a:xfrm rot="0">
            <a:off x="9729327" y="9320907"/>
            <a:ext cx="5038395" cy="508827"/>
          </a:xfrm>
          <a:prstGeom prst="rect">
            <a:avLst/>
          </a:prstGeom>
        </p:spPr>
        <p:txBody>
          <a:bodyPr anchor="t" rtlCol="false" tIns="0" lIns="0" bIns="0" rIns="0">
            <a:spAutoFit/>
          </a:bodyPr>
          <a:lstStyle/>
          <a:p>
            <a:pPr algn="ctr">
              <a:lnSpc>
                <a:spcPts val="4373"/>
              </a:lnSpc>
              <a:spcBef>
                <a:spcPct val="0"/>
              </a:spcBef>
            </a:pPr>
            <a:r>
              <a:rPr lang="en-US" sz="2733">
                <a:solidFill>
                  <a:srgbClr val="000000"/>
                </a:solidFill>
                <a:latin typeface="Canva Sans"/>
                <a:ea typeface="Canva Sans"/>
                <a:cs typeface="Canva Sans"/>
                <a:sym typeface="Canva Sans"/>
              </a:rPr>
              <a:t>www.quorawebsolution.com</a:t>
            </a:r>
          </a:p>
        </p:txBody>
      </p:sp>
    </p:spTree>
  </p:cSld>
  <p:clrMapOvr>
    <a:masterClrMapping/>
  </p:clrMapOvr>
</p:sld>
</file>

<file path=ppt/slides/slide2.xml><?xml version="1.0" encoding="utf-8"?>
<p:sld xmlns:p="http://schemas.openxmlformats.org/presentationml/2006/main" xmlns:a="http://schemas.openxmlformats.org/drawingml/2006/main" xmlns:r="http://schemas.openxmlformats.org/officeDocument/2006/relationships">
  <p:cSld>
    <p:bg>
      <p:bgPr>
        <a:solidFill>
          <a:srgbClr val="0097B2"/>
        </a:solidFill>
      </p:bgPr>
    </p:bg>
    <p:spTree>
      <p:nvGrpSpPr>
        <p:cNvPr id="1" name=""/>
        <p:cNvGrpSpPr/>
        <p:nvPr/>
      </p:nvGrpSpPr>
      <p:grpSpPr>
        <a:xfrm>
          <a:off x="0" y="0"/>
          <a:ext cx="0" cy="0"/>
          <a:chOff x="0" y="0"/>
          <a:chExt cx="0" cy="0"/>
        </a:xfrm>
      </p:grpSpPr>
      <p:sp>
        <p:nvSpPr>
          <p:cNvPr name="Freeform 2" id="2"/>
          <p:cNvSpPr/>
          <p:nvPr/>
        </p:nvSpPr>
        <p:spPr>
          <a:xfrm flipH="false" flipV="false" rot="0">
            <a:off x="2093252" y="289405"/>
            <a:ext cx="14308160" cy="7195731"/>
          </a:xfrm>
          <a:custGeom>
            <a:avLst/>
            <a:gdLst/>
            <a:ahLst/>
            <a:cxnLst/>
            <a:rect r="r" b="b" t="t" l="l"/>
            <a:pathLst>
              <a:path h="7195731" w="14308160">
                <a:moveTo>
                  <a:pt x="0" y="0"/>
                </a:moveTo>
                <a:lnTo>
                  <a:pt x="14308160" y="0"/>
                </a:lnTo>
                <a:lnTo>
                  <a:pt x="14308160" y="7195731"/>
                </a:lnTo>
                <a:lnTo>
                  <a:pt x="0" y="7195731"/>
                </a:lnTo>
                <a:lnTo>
                  <a:pt x="0" y="0"/>
                </a:lnTo>
                <a:close/>
              </a:path>
            </a:pathLst>
          </a:custGeom>
          <a:blipFill>
            <a:blip r:embed="rId2"/>
            <a:stretch>
              <a:fillRect l="0" t="-25869" r="0" b="-6857"/>
            </a:stretch>
          </a:blipFill>
        </p:spPr>
      </p:sp>
      <p:sp>
        <p:nvSpPr>
          <p:cNvPr name="TextBox 3" id="3"/>
          <p:cNvSpPr txBox="true"/>
          <p:nvPr/>
        </p:nvSpPr>
        <p:spPr>
          <a:xfrm rot="0">
            <a:off x="0" y="8354880"/>
            <a:ext cx="18288000" cy="1061277"/>
          </a:xfrm>
          <a:prstGeom prst="rect">
            <a:avLst/>
          </a:prstGeom>
        </p:spPr>
        <p:txBody>
          <a:bodyPr anchor="t" rtlCol="false" tIns="0" lIns="0" bIns="0" rIns="0">
            <a:spAutoFit/>
          </a:bodyPr>
          <a:lstStyle/>
          <a:p>
            <a:pPr algn="ctr">
              <a:lnSpc>
                <a:spcPts val="4373"/>
              </a:lnSpc>
              <a:spcBef>
                <a:spcPct val="0"/>
              </a:spcBef>
            </a:pPr>
            <a:r>
              <a:rPr lang="en-US" sz="2733">
                <a:solidFill>
                  <a:srgbClr val="000000"/>
                </a:solidFill>
                <a:latin typeface="Canva Sans"/>
                <a:ea typeface="Canva Sans"/>
                <a:cs typeface="Canva Sans"/>
                <a:sym typeface="Canva Sans"/>
              </a:rPr>
              <a:t>How a Skilled Website Design and Development Company Can Help You Navigate the Complexities of E-Commerce</a:t>
            </a:r>
          </a:p>
        </p:txBody>
      </p:sp>
      <p:sp>
        <p:nvSpPr>
          <p:cNvPr name="TextBox 4" id="4"/>
          <p:cNvSpPr txBox="true"/>
          <p:nvPr/>
        </p:nvSpPr>
        <p:spPr>
          <a:xfrm rot="0">
            <a:off x="9729327" y="9320907"/>
            <a:ext cx="5038395" cy="508827"/>
          </a:xfrm>
          <a:prstGeom prst="rect">
            <a:avLst/>
          </a:prstGeom>
        </p:spPr>
        <p:txBody>
          <a:bodyPr anchor="t" rtlCol="false" tIns="0" lIns="0" bIns="0" rIns="0">
            <a:spAutoFit/>
          </a:bodyPr>
          <a:lstStyle/>
          <a:p>
            <a:pPr algn="ctr">
              <a:lnSpc>
                <a:spcPts val="4373"/>
              </a:lnSpc>
              <a:spcBef>
                <a:spcPct val="0"/>
              </a:spcBef>
            </a:pPr>
            <a:r>
              <a:rPr lang="en-US" sz="2733">
                <a:solidFill>
                  <a:srgbClr val="000000"/>
                </a:solidFill>
                <a:latin typeface="Canva Sans"/>
                <a:ea typeface="Canva Sans"/>
                <a:cs typeface="Canva Sans"/>
                <a:sym typeface="Canva Sans"/>
              </a:rPr>
              <a:t>www.quorawebsolution.com</a:t>
            </a:r>
          </a:p>
        </p:txBody>
      </p:sp>
    </p:spTree>
  </p:cSld>
  <p:clrMapOvr>
    <a:masterClrMapping/>
  </p:clrMapOvr>
</p:sld>
</file>

<file path=ppt/slides/slide20.xml><?xml version="1.0" encoding="utf-8"?>
<p:sld xmlns:p="http://schemas.openxmlformats.org/presentationml/2006/main" xmlns:a="http://schemas.openxmlformats.org/drawingml/2006/main">
  <p:cSld>
    <p:bg>
      <p:bgPr>
        <a:solidFill>
          <a:srgbClr val="0097B2"/>
        </a:solidFill>
      </p:bgPr>
    </p:bg>
    <p:spTree>
      <p:nvGrpSpPr>
        <p:cNvPr id="1" name=""/>
        <p:cNvGrpSpPr/>
        <p:nvPr/>
      </p:nvGrpSpPr>
      <p:grpSpPr>
        <a:xfrm>
          <a:off x="0" y="0"/>
          <a:ext cx="0" cy="0"/>
          <a:chOff x="0" y="0"/>
          <a:chExt cx="0" cy="0"/>
        </a:xfrm>
      </p:grpSpPr>
      <p:sp>
        <p:nvSpPr>
          <p:cNvPr name="TextBox 2" id="2"/>
          <p:cNvSpPr txBox="true"/>
          <p:nvPr/>
        </p:nvSpPr>
        <p:spPr>
          <a:xfrm rot="0">
            <a:off x="0" y="2841937"/>
            <a:ext cx="18288000" cy="2718627"/>
          </a:xfrm>
          <a:prstGeom prst="rect">
            <a:avLst/>
          </a:prstGeom>
        </p:spPr>
        <p:txBody>
          <a:bodyPr anchor="t" rtlCol="false" tIns="0" lIns="0" bIns="0" rIns="0">
            <a:spAutoFit/>
          </a:bodyPr>
          <a:lstStyle/>
          <a:p>
            <a:pPr algn="ctr">
              <a:lnSpc>
                <a:spcPts val="4373"/>
              </a:lnSpc>
              <a:spcBef>
                <a:spcPct val="0"/>
              </a:spcBef>
            </a:pPr>
            <a:r>
              <a:rPr lang="en-US" sz="2733">
                <a:solidFill>
                  <a:srgbClr val="000000"/>
                </a:solidFill>
                <a:latin typeface="Canva Sans"/>
                <a:ea typeface="Canva Sans"/>
                <a:cs typeface="Canva Sans"/>
                <a:sym typeface="Canva Sans"/>
              </a:rPr>
              <a:t>Quora Web Solution: Quora Web Solution is a trusted website development company based in Bangalore, India, offering a wide array of services to not only domestic but global clientele. Be it Website Design and Development, SEO services, Digital Marketing, Branding, App Development, Ecommerce Solution, and Logo Creation . Quora Web Solution has the best website developers offering top quality services and that is the reason why we are well known as one of the best Website Development Companies in Bangalore, India.</a:t>
            </a:r>
          </a:p>
        </p:txBody>
      </p:sp>
      <p:sp>
        <p:nvSpPr>
          <p:cNvPr name="TextBox 3" id="3"/>
          <p:cNvSpPr txBox="true"/>
          <p:nvPr/>
        </p:nvSpPr>
        <p:spPr>
          <a:xfrm rot="0">
            <a:off x="2238843" y="7446105"/>
            <a:ext cx="6548884" cy="1613727"/>
          </a:xfrm>
          <a:prstGeom prst="rect">
            <a:avLst/>
          </a:prstGeom>
        </p:spPr>
        <p:txBody>
          <a:bodyPr anchor="t" rtlCol="false" tIns="0" lIns="0" bIns="0" rIns="0">
            <a:spAutoFit/>
          </a:bodyPr>
          <a:lstStyle/>
          <a:p>
            <a:pPr algn="ctr">
              <a:lnSpc>
                <a:spcPts val="4373"/>
              </a:lnSpc>
            </a:pPr>
            <a:r>
              <a:rPr lang="en-US" sz="2733">
                <a:solidFill>
                  <a:srgbClr val="000000"/>
                </a:solidFill>
                <a:latin typeface="Canva Sans"/>
                <a:ea typeface="Canva Sans"/>
                <a:cs typeface="Canva Sans"/>
                <a:sym typeface="Canva Sans"/>
              </a:rPr>
              <a:t>Visit Us - www.quorawebsolution.com</a:t>
            </a:r>
          </a:p>
          <a:p>
            <a:pPr algn="ctr">
              <a:lnSpc>
                <a:spcPts val="4373"/>
              </a:lnSpc>
            </a:pPr>
            <a:r>
              <a:rPr lang="en-US" sz="2733">
                <a:solidFill>
                  <a:srgbClr val="000000"/>
                </a:solidFill>
                <a:latin typeface="Canva Sans"/>
                <a:ea typeface="Canva Sans"/>
                <a:cs typeface="Canva Sans"/>
                <a:sym typeface="Canva Sans"/>
              </a:rPr>
              <a:t>Call Us - +91 9986 056 909</a:t>
            </a:r>
          </a:p>
          <a:p>
            <a:pPr algn="ctr">
              <a:lnSpc>
                <a:spcPts val="4373"/>
              </a:lnSpc>
              <a:spcBef>
                <a:spcPct val="0"/>
              </a:spcBef>
            </a:pPr>
            <a:r>
              <a:rPr lang="en-US" sz="2733">
                <a:solidFill>
                  <a:srgbClr val="000000"/>
                </a:solidFill>
                <a:latin typeface="Canva Sans"/>
                <a:ea typeface="Canva Sans"/>
                <a:cs typeface="Canva Sans"/>
                <a:sym typeface="Canva Sans"/>
              </a:rPr>
              <a:t>Mail Us - info@quorawebsolutions.com</a:t>
            </a:r>
          </a:p>
        </p:txBody>
      </p:sp>
      <p:sp>
        <p:nvSpPr>
          <p:cNvPr name="TextBox 4" id="4"/>
          <p:cNvSpPr txBox="true"/>
          <p:nvPr/>
        </p:nvSpPr>
        <p:spPr>
          <a:xfrm rot="0">
            <a:off x="9729327" y="9320907"/>
            <a:ext cx="5038395" cy="508827"/>
          </a:xfrm>
          <a:prstGeom prst="rect">
            <a:avLst/>
          </a:prstGeom>
        </p:spPr>
        <p:txBody>
          <a:bodyPr anchor="t" rtlCol="false" tIns="0" lIns="0" bIns="0" rIns="0">
            <a:spAutoFit/>
          </a:bodyPr>
          <a:lstStyle/>
          <a:p>
            <a:pPr algn="ctr">
              <a:lnSpc>
                <a:spcPts val="4373"/>
              </a:lnSpc>
              <a:spcBef>
                <a:spcPct val="0"/>
              </a:spcBef>
            </a:pPr>
            <a:r>
              <a:rPr lang="en-US" sz="2733">
                <a:solidFill>
                  <a:srgbClr val="000000"/>
                </a:solidFill>
                <a:latin typeface="Canva Sans"/>
                <a:ea typeface="Canva Sans"/>
                <a:cs typeface="Canva Sans"/>
                <a:sym typeface="Canva Sans"/>
              </a:rPr>
              <a:t>www.quorawebsolution.com</a:t>
            </a:r>
          </a:p>
        </p:txBody>
      </p:sp>
    </p:spTree>
  </p:cSld>
  <p:clrMapOvr>
    <a:masterClrMapping/>
  </p:clrMapOvr>
</p:sld>
</file>

<file path=ppt/slides/slide21.xml><?xml version="1.0" encoding="utf-8"?>
<p:sld xmlns:p="http://schemas.openxmlformats.org/presentationml/2006/main" xmlns:a="http://schemas.openxmlformats.org/drawingml/2006/main" xmlns:r="http://schemas.openxmlformats.org/officeDocument/2006/relationships">
  <p:cSld>
    <p:bg>
      <p:bgPr>
        <a:solidFill>
          <a:srgbClr val="0097B2"/>
        </a:solidFill>
      </p:bgPr>
    </p:bg>
    <p:spTree>
      <p:nvGrpSpPr>
        <p:cNvPr id="1" name=""/>
        <p:cNvGrpSpPr/>
        <p:nvPr/>
      </p:nvGrpSpPr>
      <p:grpSpPr>
        <a:xfrm>
          <a:off x="0" y="0"/>
          <a:ext cx="0" cy="0"/>
          <a:chOff x="0" y="0"/>
          <a:chExt cx="0" cy="0"/>
        </a:xfrm>
      </p:grpSpPr>
      <p:sp>
        <p:nvSpPr>
          <p:cNvPr name="Freeform 2" id="2"/>
          <p:cNvSpPr/>
          <p:nvPr/>
        </p:nvSpPr>
        <p:spPr>
          <a:xfrm flipH="false" flipV="false" rot="0">
            <a:off x="8105978" y="437118"/>
            <a:ext cx="8521878" cy="8821182"/>
          </a:xfrm>
          <a:custGeom>
            <a:avLst/>
            <a:gdLst/>
            <a:ahLst/>
            <a:cxnLst/>
            <a:rect r="r" b="b" t="t" l="l"/>
            <a:pathLst>
              <a:path h="8821182" w="8521878">
                <a:moveTo>
                  <a:pt x="0" y="0"/>
                </a:moveTo>
                <a:lnTo>
                  <a:pt x="8521878" y="0"/>
                </a:lnTo>
                <a:lnTo>
                  <a:pt x="8521878" y="8821182"/>
                </a:lnTo>
                <a:lnTo>
                  <a:pt x="0" y="8821182"/>
                </a:lnTo>
                <a:lnTo>
                  <a:pt x="0" y="0"/>
                </a:lnTo>
                <a:close/>
              </a:path>
            </a:pathLst>
          </a:custGeom>
          <a:blipFill>
            <a:blip r:embed="rId2"/>
            <a:stretch>
              <a:fillRect l="0" t="-14482" r="0" b="-14482"/>
            </a:stretch>
          </a:blipFill>
        </p:spPr>
      </p:sp>
      <p:sp>
        <p:nvSpPr>
          <p:cNvPr name="TextBox 3" id="3"/>
          <p:cNvSpPr txBox="true"/>
          <p:nvPr/>
        </p:nvSpPr>
        <p:spPr>
          <a:xfrm rot="0">
            <a:off x="8105978" y="26205"/>
            <a:ext cx="7873640" cy="10167915"/>
          </a:xfrm>
          <a:prstGeom prst="rect">
            <a:avLst/>
          </a:prstGeom>
        </p:spPr>
        <p:txBody>
          <a:bodyPr anchor="t" rtlCol="false" tIns="0" lIns="0" bIns="0" rIns="0">
            <a:spAutoFit/>
          </a:bodyPr>
          <a:lstStyle/>
          <a:p>
            <a:pPr algn="ctr">
              <a:lnSpc>
                <a:spcPts val="2519"/>
              </a:lnSpc>
            </a:pPr>
            <a:r>
              <a:rPr lang="en-US" sz="1574" u="sng">
                <a:solidFill>
                  <a:srgbClr val="000000"/>
                </a:solidFill>
                <a:latin typeface="Canva Sans"/>
                <a:ea typeface="Canva Sans"/>
                <a:cs typeface="Canva Sans"/>
                <a:sym typeface="Canva Sans"/>
                <a:hlinkClick r:id="rId3" tooltip="https://www.quorawebsolution.com/wordpress-website-development-company-in-bangalore"/>
              </a:rPr>
              <a:t>WORDPRESS DEVELOPMENT</a:t>
            </a:r>
          </a:p>
          <a:p>
            <a:pPr algn="ctr">
              <a:lnSpc>
                <a:spcPts val="2519"/>
              </a:lnSpc>
            </a:pPr>
          </a:p>
          <a:p>
            <a:pPr algn="ctr">
              <a:lnSpc>
                <a:spcPts val="2519"/>
              </a:lnSpc>
            </a:pPr>
            <a:r>
              <a:rPr lang="en-US" sz="1574" u="sng">
                <a:solidFill>
                  <a:srgbClr val="000000"/>
                </a:solidFill>
                <a:latin typeface="Canva Sans"/>
                <a:ea typeface="Canva Sans"/>
                <a:cs typeface="Canva Sans"/>
                <a:sym typeface="Canva Sans"/>
                <a:hlinkClick r:id="rId4" tooltip="https://www.quorawebsolution.com/ecommerce-website-development-company-in-bangalore"/>
              </a:rPr>
              <a:t>ECOMMERCE DEVELOPMENT</a:t>
            </a:r>
          </a:p>
          <a:p>
            <a:pPr algn="ctr">
              <a:lnSpc>
                <a:spcPts val="2519"/>
              </a:lnSpc>
            </a:pPr>
          </a:p>
          <a:p>
            <a:pPr algn="ctr">
              <a:lnSpc>
                <a:spcPts val="2519"/>
              </a:lnSpc>
            </a:pPr>
            <a:r>
              <a:rPr lang="en-US" sz="1574" u="sng">
                <a:solidFill>
                  <a:srgbClr val="000000"/>
                </a:solidFill>
                <a:latin typeface="Canva Sans"/>
                <a:ea typeface="Canva Sans"/>
                <a:cs typeface="Canva Sans"/>
                <a:sym typeface="Canva Sans"/>
                <a:hlinkClick r:id="rId5" tooltip="https://www.quorawebsolution.com/php-website-development-company-in-bangalore"/>
              </a:rPr>
              <a:t>PHP DEVELOPMENT</a:t>
            </a:r>
          </a:p>
          <a:p>
            <a:pPr algn="ctr">
              <a:lnSpc>
                <a:spcPts val="2519"/>
              </a:lnSpc>
            </a:pPr>
          </a:p>
          <a:p>
            <a:pPr algn="ctr">
              <a:lnSpc>
                <a:spcPts val="2519"/>
              </a:lnSpc>
            </a:pPr>
            <a:r>
              <a:rPr lang="en-US" sz="1574" u="sng">
                <a:solidFill>
                  <a:srgbClr val="000000"/>
                </a:solidFill>
                <a:latin typeface="Canva Sans"/>
                <a:ea typeface="Canva Sans"/>
                <a:cs typeface="Canva Sans"/>
                <a:sym typeface="Canva Sans"/>
                <a:hlinkClick r:id="rId6" tooltip="https://www.quorawebsolution.com/cms-website-development-company-in-bangalore"/>
              </a:rPr>
              <a:t>CMS DEVELOPMENT</a:t>
            </a:r>
          </a:p>
          <a:p>
            <a:pPr algn="ctr">
              <a:lnSpc>
                <a:spcPts val="2519"/>
              </a:lnSpc>
            </a:pPr>
          </a:p>
          <a:p>
            <a:pPr algn="ctr">
              <a:lnSpc>
                <a:spcPts val="2519"/>
              </a:lnSpc>
            </a:pPr>
            <a:r>
              <a:rPr lang="en-US" sz="1574" u="sng">
                <a:solidFill>
                  <a:srgbClr val="000000"/>
                </a:solidFill>
                <a:latin typeface="Canva Sans"/>
                <a:ea typeface="Canva Sans"/>
                <a:cs typeface="Canva Sans"/>
                <a:sym typeface="Canva Sans"/>
                <a:hlinkClick r:id="rId7" tooltip="https://www.quorawebsolution.com/drupal-development-company-in-bangalore"/>
              </a:rPr>
              <a:t>DRUPAL DEVELOPMENT</a:t>
            </a:r>
          </a:p>
          <a:p>
            <a:pPr algn="ctr">
              <a:lnSpc>
                <a:spcPts val="2519"/>
              </a:lnSpc>
            </a:pPr>
          </a:p>
          <a:p>
            <a:pPr algn="ctr">
              <a:lnSpc>
                <a:spcPts val="2519"/>
              </a:lnSpc>
            </a:pPr>
            <a:r>
              <a:rPr lang="en-US" sz="1574" u="sng">
                <a:solidFill>
                  <a:srgbClr val="000000"/>
                </a:solidFill>
                <a:latin typeface="Canva Sans"/>
                <a:ea typeface="Canva Sans"/>
                <a:cs typeface="Canva Sans"/>
                <a:sym typeface="Canva Sans"/>
                <a:hlinkClick r:id="rId8" tooltip="https://www.quorawebsolution.com/website-maintenance-services-in-bangalore"/>
              </a:rPr>
              <a:t>WEBSITE SERVICES</a:t>
            </a:r>
          </a:p>
          <a:p>
            <a:pPr algn="ctr">
              <a:lnSpc>
                <a:spcPts val="2519"/>
              </a:lnSpc>
            </a:pPr>
          </a:p>
          <a:p>
            <a:pPr algn="ctr">
              <a:lnSpc>
                <a:spcPts val="2519"/>
              </a:lnSpc>
            </a:pPr>
            <a:r>
              <a:rPr lang="en-US" sz="1574" u="sng">
                <a:solidFill>
                  <a:srgbClr val="000000"/>
                </a:solidFill>
                <a:latin typeface="Canva Sans"/>
                <a:ea typeface="Canva Sans"/>
                <a:cs typeface="Canva Sans"/>
                <a:sym typeface="Canva Sans"/>
                <a:hlinkClick r:id="rId9" tooltip="https://www.quorawebsolution.com/web-portal-development-company-in-bangalore"/>
              </a:rPr>
              <a:t>WEBPORTAL DEVELOPMENT</a:t>
            </a:r>
          </a:p>
          <a:p>
            <a:pPr algn="ctr">
              <a:lnSpc>
                <a:spcPts val="2519"/>
              </a:lnSpc>
            </a:pPr>
          </a:p>
          <a:p>
            <a:pPr algn="ctr">
              <a:lnSpc>
                <a:spcPts val="2519"/>
              </a:lnSpc>
            </a:pPr>
            <a:r>
              <a:rPr lang="en-US" sz="1574" u="sng">
                <a:solidFill>
                  <a:srgbClr val="000000"/>
                </a:solidFill>
                <a:latin typeface="Canva Sans"/>
                <a:ea typeface="Canva Sans"/>
                <a:cs typeface="Canva Sans"/>
                <a:sym typeface="Canva Sans"/>
                <a:hlinkClick r:id="rId10" tooltip="https://www.quorawebsolution.com/magento-website-development-company-in-bangalore"/>
              </a:rPr>
              <a:t>MAGENTO DEVELOPMENT</a:t>
            </a:r>
          </a:p>
          <a:p>
            <a:pPr algn="ctr">
              <a:lnSpc>
                <a:spcPts val="2519"/>
              </a:lnSpc>
            </a:pPr>
          </a:p>
          <a:p>
            <a:pPr algn="ctr">
              <a:lnSpc>
                <a:spcPts val="2519"/>
              </a:lnSpc>
            </a:pPr>
            <a:r>
              <a:rPr lang="en-US" sz="1574" u="sng">
                <a:solidFill>
                  <a:srgbClr val="000000"/>
                </a:solidFill>
                <a:latin typeface="Canva Sans"/>
                <a:ea typeface="Canva Sans"/>
                <a:cs typeface="Canva Sans"/>
                <a:sym typeface="Canva Sans"/>
                <a:hlinkClick r:id="rId11" tooltip="https://www.quorawebsolution.com/website-development-company-in-bangalore"/>
              </a:rPr>
              <a:t>WEBSITE DEVELOPMENT</a:t>
            </a:r>
          </a:p>
          <a:p>
            <a:pPr algn="ctr">
              <a:lnSpc>
                <a:spcPts val="2519"/>
              </a:lnSpc>
            </a:pPr>
          </a:p>
          <a:p>
            <a:pPr algn="ctr">
              <a:lnSpc>
                <a:spcPts val="2519"/>
              </a:lnSpc>
            </a:pPr>
            <a:r>
              <a:rPr lang="en-US" sz="1574" u="sng">
                <a:solidFill>
                  <a:srgbClr val="000000"/>
                </a:solidFill>
                <a:latin typeface="Canva Sans"/>
                <a:ea typeface="Canva Sans"/>
                <a:cs typeface="Canva Sans"/>
                <a:sym typeface="Canva Sans"/>
                <a:hlinkClick r:id="rId12" tooltip="https://www.quorawebsolution.com/joomla-development-company-in-bangalore"/>
              </a:rPr>
              <a:t>JOOMLA DEVELOPMENT</a:t>
            </a:r>
          </a:p>
          <a:p>
            <a:pPr algn="ctr">
              <a:lnSpc>
                <a:spcPts val="2519"/>
              </a:lnSpc>
            </a:pPr>
          </a:p>
          <a:p>
            <a:pPr algn="ctr">
              <a:lnSpc>
                <a:spcPts val="2519"/>
              </a:lnSpc>
            </a:pPr>
            <a:r>
              <a:rPr lang="en-US" sz="1574" u="sng">
                <a:solidFill>
                  <a:srgbClr val="000000"/>
                </a:solidFill>
                <a:latin typeface="Canva Sans"/>
                <a:ea typeface="Canva Sans"/>
                <a:cs typeface="Canva Sans"/>
                <a:sym typeface="Canva Sans"/>
                <a:hlinkClick r:id="rId13" tooltip="https://www.quorawebsolution.com/small-business-web-design-and-development-company-in-bangalore"/>
              </a:rPr>
              <a:t>SMALL BUSINESS DEVELOPMENT</a:t>
            </a:r>
          </a:p>
          <a:p>
            <a:pPr algn="ctr">
              <a:lnSpc>
                <a:spcPts val="2519"/>
              </a:lnSpc>
            </a:pPr>
          </a:p>
          <a:p>
            <a:pPr algn="ctr">
              <a:lnSpc>
                <a:spcPts val="2519"/>
              </a:lnSpc>
            </a:pPr>
            <a:r>
              <a:rPr lang="en-US" sz="1574" u="sng">
                <a:solidFill>
                  <a:srgbClr val="000000"/>
                </a:solidFill>
                <a:latin typeface="Canva Sans"/>
                <a:ea typeface="Canva Sans"/>
                <a:cs typeface="Canva Sans"/>
                <a:sym typeface="Canva Sans"/>
                <a:hlinkClick r:id="rId14" tooltip="https://www.quorawebsolution.com/cheap-website-development-company-in-bangalore"/>
              </a:rPr>
              <a:t>CHEAP WEBSITE DEVELOPMENT</a:t>
            </a:r>
          </a:p>
          <a:p>
            <a:pPr algn="ctr">
              <a:lnSpc>
                <a:spcPts val="2519"/>
              </a:lnSpc>
            </a:pPr>
          </a:p>
          <a:p>
            <a:pPr algn="ctr">
              <a:lnSpc>
                <a:spcPts val="2519"/>
              </a:lnSpc>
            </a:pPr>
            <a:r>
              <a:rPr lang="en-US" sz="1574" u="sng">
                <a:solidFill>
                  <a:srgbClr val="000000"/>
                </a:solidFill>
                <a:latin typeface="Canva Sans"/>
                <a:ea typeface="Canva Sans"/>
                <a:cs typeface="Canva Sans"/>
                <a:sym typeface="Canva Sans"/>
                <a:hlinkClick r:id="rId15" tooltip="https://www.quorawebsolution.com/static-website-development-company-in-bangalore"/>
              </a:rPr>
              <a:t>STATIC WEBSITE DEVELOPMENT</a:t>
            </a:r>
          </a:p>
          <a:p>
            <a:pPr algn="ctr">
              <a:lnSpc>
                <a:spcPts val="2519"/>
              </a:lnSpc>
            </a:pPr>
          </a:p>
          <a:p>
            <a:pPr algn="ctr">
              <a:lnSpc>
                <a:spcPts val="2519"/>
              </a:lnSpc>
            </a:pPr>
            <a:r>
              <a:rPr lang="en-US" sz="1574" u="sng">
                <a:solidFill>
                  <a:srgbClr val="000000"/>
                </a:solidFill>
                <a:latin typeface="Canva Sans"/>
                <a:ea typeface="Canva Sans"/>
                <a:cs typeface="Canva Sans"/>
                <a:sym typeface="Canva Sans"/>
                <a:hlinkClick r:id="rId16" tooltip="https://www.quorawebsolution.com/dynamic-website-development-company-in-bangalore"/>
              </a:rPr>
              <a:t>DYNAMIC WEBSITE DEVELOPMENT</a:t>
            </a:r>
          </a:p>
          <a:p>
            <a:pPr algn="ctr">
              <a:lnSpc>
                <a:spcPts val="2519"/>
              </a:lnSpc>
            </a:pPr>
          </a:p>
          <a:p>
            <a:pPr algn="ctr">
              <a:lnSpc>
                <a:spcPts val="2519"/>
              </a:lnSpc>
            </a:pPr>
            <a:r>
              <a:rPr lang="en-US" sz="1574" u="sng">
                <a:solidFill>
                  <a:srgbClr val="000000"/>
                </a:solidFill>
                <a:latin typeface="Canva Sans"/>
                <a:ea typeface="Canva Sans"/>
                <a:cs typeface="Canva Sans"/>
                <a:sym typeface="Canva Sans"/>
                <a:hlinkClick r:id="rId17" tooltip="https://www.quorawebsolution.com/website-design-company-in-bangalore"/>
              </a:rPr>
              <a:t>WEBSITE DESIGN COMPANY</a:t>
            </a:r>
          </a:p>
          <a:p>
            <a:pPr algn="ctr">
              <a:lnSpc>
                <a:spcPts val="2519"/>
              </a:lnSpc>
            </a:pPr>
          </a:p>
          <a:p>
            <a:pPr algn="ctr">
              <a:lnSpc>
                <a:spcPts val="2519"/>
              </a:lnSpc>
            </a:pPr>
            <a:r>
              <a:rPr lang="en-US" sz="1574" u="sng">
                <a:solidFill>
                  <a:srgbClr val="000000"/>
                </a:solidFill>
                <a:latin typeface="Canva Sans"/>
                <a:ea typeface="Canva Sans"/>
                <a:cs typeface="Canva Sans"/>
                <a:sym typeface="Canva Sans"/>
                <a:hlinkClick r:id="rId18" tooltip="https://www.quorawebsolution.com/tour-and-travel-website-development-company-in-bangalore"/>
              </a:rPr>
              <a:t>TOUR AND TRAVEL WEBSITE DEVELOPMENT</a:t>
            </a:r>
          </a:p>
          <a:p>
            <a:pPr algn="ctr">
              <a:lnSpc>
                <a:spcPts val="2519"/>
              </a:lnSpc>
              <a:spcBef>
                <a:spcPct val="0"/>
              </a:spcBef>
            </a:pPr>
          </a:p>
        </p:txBody>
      </p:sp>
      <p:sp>
        <p:nvSpPr>
          <p:cNvPr name="TextBox 4" id="4"/>
          <p:cNvSpPr txBox="true"/>
          <p:nvPr/>
        </p:nvSpPr>
        <p:spPr>
          <a:xfrm rot="0">
            <a:off x="1028700" y="704850"/>
            <a:ext cx="6722570" cy="1593399"/>
          </a:xfrm>
          <a:prstGeom prst="rect">
            <a:avLst/>
          </a:prstGeom>
        </p:spPr>
        <p:txBody>
          <a:bodyPr anchor="t" rtlCol="false" tIns="0" lIns="0" bIns="0" rIns="0">
            <a:spAutoFit/>
          </a:bodyPr>
          <a:lstStyle/>
          <a:p>
            <a:pPr algn="ctr">
              <a:lnSpc>
                <a:spcPts val="13414"/>
              </a:lnSpc>
              <a:spcBef>
                <a:spcPct val="0"/>
              </a:spcBef>
            </a:pPr>
            <a:r>
              <a:rPr lang="en-US" b="true" sz="8383">
                <a:solidFill>
                  <a:srgbClr val="000000"/>
                </a:solidFill>
                <a:latin typeface="Canva Sans Bold"/>
                <a:ea typeface="Canva Sans Bold"/>
                <a:cs typeface="Canva Sans Bold"/>
                <a:sym typeface="Canva Sans Bold"/>
              </a:rPr>
              <a:t>Services</a:t>
            </a:r>
          </a:p>
        </p:txBody>
      </p:sp>
    </p:spTree>
  </p:cSld>
  <p:clrMapOvr>
    <a:masterClrMapping/>
  </p:clrMapOvr>
</p:sld>
</file>

<file path=ppt/slides/slide3.xml><?xml version="1.0" encoding="utf-8"?>
<p:sld xmlns:p="http://schemas.openxmlformats.org/presentationml/2006/main" xmlns:a="http://schemas.openxmlformats.org/drawingml/2006/main" xmlns:r="http://schemas.openxmlformats.org/officeDocument/2006/relationships">
  <p:cSld>
    <p:bg>
      <p:bgPr>
        <a:solidFill>
          <a:srgbClr val="0097B2"/>
        </a:solidFill>
      </p:bgPr>
    </p:bg>
    <p:spTree>
      <p:nvGrpSpPr>
        <p:cNvPr id="1" name=""/>
        <p:cNvGrpSpPr/>
        <p:nvPr/>
      </p:nvGrpSpPr>
      <p:grpSpPr>
        <a:xfrm>
          <a:off x="0" y="0"/>
          <a:ext cx="0" cy="0"/>
          <a:chOff x="0" y="0"/>
          <a:chExt cx="0" cy="0"/>
        </a:xfrm>
      </p:grpSpPr>
      <p:sp>
        <p:nvSpPr>
          <p:cNvPr name="Freeform 2" id="2"/>
          <p:cNvSpPr/>
          <p:nvPr/>
        </p:nvSpPr>
        <p:spPr>
          <a:xfrm flipH="false" flipV="false" rot="0">
            <a:off x="2047787" y="330408"/>
            <a:ext cx="14560760" cy="7457187"/>
          </a:xfrm>
          <a:custGeom>
            <a:avLst/>
            <a:gdLst/>
            <a:ahLst/>
            <a:cxnLst/>
            <a:rect r="r" b="b" t="t" l="l"/>
            <a:pathLst>
              <a:path h="7457187" w="14560760">
                <a:moveTo>
                  <a:pt x="0" y="0"/>
                </a:moveTo>
                <a:lnTo>
                  <a:pt x="14560760" y="0"/>
                </a:lnTo>
                <a:lnTo>
                  <a:pt x="14560760" y="7457187"/>
                </a:lnTo>
                <a:lnTo>
                  <a:pt x="0" y="7457187"/>
                </a:lnTo>
                <a:lnTo>
                  <a:pt x="0" y="0"/>
                </a:lnTo>
                <a:close/>
              </a:path>
            </a:pathLst>
          </a:custGeom>
          <a:blipFill>
            <a:blip r:embed="rId2"/>
            <a:stretch>
              <a:fillRect l="0" t="-55390" r="0" b="-39867"/>
            </a:stretch>
          </a:blipFill>
        </p:spPr>
      </p:sp>
      <p:sp>
        <p:nvSpPr>
          <p:cNvPr name="TextBox 3" id="3"/>
          <p:cNvSpPr txBox="true"/>
          <p:nvPr/>
        </p:nvSpPr>
        <p:spPr>
          <a:xfrm rot="0">
            <a:off x="0" y="8354880"/>
            <a:ext cx="18288000" cy="1061277"/>
          </a:xfrm>
          <a:prstGeom prst="rect">
            <a:avLst/>
          </a:prstGeom>
        </p:spPr>
        <p:txBody>
          <a:bodyPr anchor="t" rtlCol="false" tIns="0" lIns="0" bIns="0" rIns="0">
            <a:spAutoFit/>
          </a:bodyPr>
          <a:lstStyle/>
          <a:p>
            <a:pPr algn="ctr">
              <a:lnSpc>
                <a:spcPts val="4373"/>
              </a:lnSpc>
              <a:spcBef>
                <a:spcPct val="0"/>
              </a:spcBef>
            </a:pPr>
            <a:r>
              <a:rPr lang="en-US" sz="2733">
                <a:solidFill>
                  <a:srgbClr val="000000"/>
                </a:solidFill>
                <a:latin typeface="Canva Sans"/>
                <a:ea typeface="Canva Sans"/>
                <a:cs typeface="Canva Sans"/>
                <a:sym typeface="Canva Sans"/>
              </a:rPr>
              <a:t>In today's digital age, launching a successful e-commerce business requires more than just listing products online. </a:t>
            </a:r>
          </a:p>
        </p:txBody>
      </p:sp>
      <p:sp>
        <p:nvSpPr>
          <p:cNvPr name="TextBox 4" id="4"/>
          <p:cNvSpPr txBox="true"/>
          <p:nvPr/>
        </p:nvSpPr>
        <p:spPr>
          <a:xfrm rot="0">
            <a:off x="9729327" y="9320907"/>
            <a:ext cx="5038395" cy="508827"/>
          </a:xfrm>
          <a:prstGeom prst="rect">
            <a:avLst/>
          </a:prstGeom>
        </p:spPr>
        <p:txBody>
          <a:bodyPr anchor="t" rtlCol="false" tIns="0" lIns="0" bIns="0" rIns="0">
            <a:spAutoFit/>
          </a:bodyPr>
          <a:lstStyle/>
          <a:p>
            <a:pPr algn="ctr">
              <a:lnSpc>
                <a:spcPts val="4373"/>
              </a:lnSpc>
              <a:spcBef>
                <a:spcPct val="0"/>
              </a:spcBef>
            </a:pPr>
            <a:r>
              <a:rPr lang="en-US" sz="2733">
                <a:solidFill>
                  <a:srgbClr val="000000"/>
                </a:solidFill>
                <a:latin typeface="Canva Sans"/>
                <a:ea typeface="Canva Sans"/>
                <a:cs typeface="Canva Sans"/>
                <a:sym typeface="Canva Sans"/>
              </a:rPr>
              <a:t>www.quorawebsolution.com</a:t>
            </a:r>
          </a:p>
        </p:txBody>
      </p:sp>
    </p:spTree>
  </p:cSld>
  <p:clrMapOvr>
    <a:masterClrMapping/>
  </p:clrMapOvr>
</p:sld>
</file>

<file path=ppt/slides/slide4.xml><?xml version="1.0" encoding="utf-8"?>
<p:sld xmlns:p="http://schemas.openxmlformats.org/presentationml/2006/main" xmlns:a="http://schemas.openxmlformats.org/drawingml/2006/main" xmlns:r="http://schemas.openxmlformats.org/officeDocument/2006/relationships">
  <p:cSld>
    <p:bg>
      <p:bgPr>
        <a:solidFill>
          <a:srgbClr val="0097B2"/>
        </a:solidFill>
      </p:bgPr>
    </p:bg>
    <p:spTree>
      <p:nvGrpSpPr>
        <p:cNvPr id="1" name=""/>
        <p:cNvGrpSpPr/>
        <p:nvPr/>
      </p:nvGrpSpPr>
      <p:grpSpPr>
        <a:xfrm>
          <a:off x="0" y="0"/>
          <a:ext cx="0" cy="0"/>
          <a:chOff x="0" y="0"/>
          <a:chExt cx="0" cy="0"/>
        </a:xfrm>
      </p:grpSpPr>
      <p:sp>
        <p:nvSpPr>
          <p:cNvPr name="Freeform 2" id="2"/>
          <p:cNvSpPr/>
          <p:nvPr/>
        </p:nvSpPr>
        <p:spPr>
          <a:xfrm flipH="false" flipV="false" rot="0">
            <a:off x="2024131" y="280888"/>
            <a:ext cx="14581763" cy="7252129"/>
          </a:xfrm>
          <a:custGeom>
            <a:avLst/>
            <a:gdLst/>
            <a:ahLst/>
            <a:cxnLst/>
            <a:rect r="r" b="b" t="t" l="l"/>
            <a:pathLst>
              <a:path h="7252129" w="14581763">
                <a:moveTo>
                  <a:pt x="0" y="0"/>
                </a:moveTo>
                <a:lnTo>
                  <a:pt x="14581762" y="0"/>
                </a:lnTo>
                <a:lnTo>
                  <a:pt x="14581762" y="7252129"/>
                </a:lnTo>
                <a:lnTo>
                  <a:pt x="0" y="7252129"/>
                </a:lnTo>
                <a:lnTo>
                  <a:pt x="0" y="0"/>
                </a:lnTo>
                <a:close/>
              </a:path>
            </a:pathLst>
          </a:custGeom>
          <a:blipFill>
            <a:blip r:embed="rId2"/>
            <a:stretch>
              <a:fillRect l="0" t="-27954" r="0" b="-6187"/>
            </a:stretch>
          </a:blipFill>
        </p:spPr>
      </p:sp>
      <p:sp>
        <p:nvSpPr>
          <p:cNvPr name="TextBox 3" id="3"/>
          <p:cNvSpPr txBox="true"/>
          <p:nvPr/>
        </p:nvSpPr>
        <p:spPr>
          <a:xfrm rot="0">
            <a:off x="0" y="8354880"/>
            <a:ext cx="18288000" cy="1061277"/>
          </a:xfrm>
          <a:prstGeom prst="rect">
            <a:avLst/>
          </a:prstGeom>
        </p:spPr>
        <p:txBody>
          <a:bodyPr anchor="t" rtlCol="false" tIns="0" lIns="0" bIns="0" rIns="0">
            <a:spAutoFit/>
          </a:bodyPr>
          <a:lstStyle/>
          <a:p>
            <a:pPr algn="ctr">
              <a:lnSpc>
                <a:spcPts val="4373"/>
              </a:lnSpc>
              <a:spcBef>
                <a:spcPct val="0"/>
              </a:spcBef>
            </a:pPr>
            <a:r>
              <a:rPr lang="en-US" sz="2733">
                <a:solidFill>
                  <a:srgbClr val="000000"/>
                </a:solidFill>
                <a:latin typeface="Canva Sans"/>
                <a:ea typeface="Canva Sans"/>
                <a:cs typeface="Canva Sans"/>
                <a:sym typeface="Canva Sans"/>
              </a:rPr>
              <a:t>The complexities of e-commerce—from website functionality to secure payment systems—demand expertise in both design and development. </a:t>
            </a:r>
          </a:p>
        </p:txBody>
      </p:sp>
      <p:sp>
        <p:nvSpPr>
          <p:cNvPr name="TextBox 4" id="4"/>
          <p:cNvSpPr txBox="true"/>
          <p:nvPr/>
        </p:nvSpPr>
        <p:spPr>
          <a:xfrm rot="0">
            <a:off x="9729327" y="9320907"/>
            <a:ext cx="5038395" cy="508827"/>
          </a:xfrm>
          <a:prstGeom prst="rect">
            <a:avLst/>
          </a:prstGeom>
        </p:spPr>
        <p:txBody>
          <a:bodyPr anchor="t" rtlCol="false" tIns="0" lIns="0" bIns="0" rIns="0">
            <a:spAutoFit/>
          </a:bodyPr>
          <a:lstStyle/>
          <a:p>
            <a:pPr algn="ctr">
              <a:lnSpc>
                <a:spcPts val="4373"/>
              </a:lnSpc>
              <a:spcBef>
                <a:spcPct val="0"/>
              </a:spcBef>
            </a:pPr>
            <a:r>
              <a:rPr lang="en-US" sz="2733">
                <a:solidFill>
                  <a:srgbClr val="000000"/>
                </a:solidFill>
                <a:latin typeface="Canva Sans"/>
                <a:ea typeface="Canva Sans"/>
                <a:cs typeface="Canva Sans"/>
                <a:sym typeface="Canva Sans"/>
              </a:rPr>
              <a:t>www.quorawebsolution.com</a:t>
            </a:r>
          </a:p>
        </p:txBody>
      </p:sp>
    </p:spTree>
  </p:cSld>
  <p:clrMapOvr>
    <a:masterClrMapping/>
  </p:clrMapOvr>
</p:sld>
</file>

<file path=ppt/slides/slide5.xml><?xml version="1.0" encoding="utf-8"?>
<p:sld xmlns:p="http://schemas.openxmlformats.org/presentationml/2006/main" xmlns:a="http://schemas.openxmlformats.org/drawingml/2006/main" xmlns:r="http://schemas.openxmlformats.org/officeDocument/2006/relationships">
  <p:cSld>
    <p:bg>
      <p:bgPr>
        <a:solidFill>
          <a:srgbClr val="0097B2"/>
        </a:solidFill>
      </p:bgPr>
    </p:bg>
    <p:spTree>
      <p:nvGrpSpPr>
        <p:cNvPr id="1" name=""/>
        <p:cNvGrpSpPr/>
        <p:nvPr/>
      </p:nvGrpSpPr>
      <p:grpSpPr>
        <a:xfrm>
          <a:off x="0" y="0"/>
          <a:ext cx="0" cy="0"/>
          <a:chOff x="0" y="0"/>
          <a:chExt cx="0" cy="0"/>
        </a:xfrm>
      </p:grpSpPr>
      <p:sp>
        <p:nvSpPr>
          <p:cNvPr name="Freeform 2" id="2"/>
          <p:cNvSpPr/>
          <p:nvPr/>
        </p:nvSpPr>
        <p:spPr>
          <a:xfrm flipH="false" flipV="false" rot="0">
            <a:off x="1937601" y="335383"/>
            <a:ext cx="14702202" cy="7195758"/>
          </a:xfrm>
          <a:custGeom>
            <a:avLst/>
            <a:gdLst/>
            <a:ahLst/>
            <a:cxnLst/>
            <a:rect r="r" b="b" t="t" l="l"/>
            <a:pathLst>
              <a:path h="7195758" w="14702202">
                <a:moveTo>
                  <a:pt x="0" y="0"/>
                </a:moveTo>
                <a:lnTo>
                  <a:pt x="14702202" y="0"/>
                </a:lnTo>
                <a:lnTo>
                  <a:pt x="14702202" y="7195758"/>
                </a:lnTo>
                <a:lnTo>
                  <a:pt x="0" y="7195758"/>
                </a:lnTo>
                <a:lnTo>
                  <a:pt x="0" y="0"/>
                </a:lnTo>
                <a:close/>
              </a:path>
            </a:pathLst>
          </a:custGeom>
          <a:blipFill>
            <a:blip r:embed="rId2"/>
            <a:stretch>
              <a:fillRect l="-38486" t="-11026" r="-38486" b="0"/>
            </a:stretch>
          </a:blipFill>
        </p:spPr>
      </p:sp>
      <p:sp>
        <p:nvSpPr>
          <p:cNvPr name="TextBox 3" id="3"/>
          <p:cNvSpPr txBox="true"/>
          <p:nvPr/>
        </p:nvSpPr>
        <p:spPr>
          <a:xfrm rot="0">
            <a:off x="0" y="8354880"/>
            <a:ext cx="18288000" cy="1061277"/>
          </a:xfrm>
          <a:prstGeom prst="rect">
            <a:avLst/>
          </a:prstGeom>
        </p:spPr>
        <p:txBody>
          <a:bodyPr anchor="t" rtlCol="false" tIns="0" lIns="0" bIns="0" rIns="0">
            <a:spAutoFit/>
          </a:bodyPr>
          <a:lstStyle/>
          <a:p>
            <a:pPr algn="ctr">
              <a:lnSpc>
                <a:spcPts val="4373"/>
              </a:lnSpc>
              <a:spcBef>
                <a:spcPct val="0"/>
              </a:spcBef>
            </a:pPr>
            <a:r>
              <a:rPr lang="en-US" sz="2733">
                <a:solidFill>
                  <a:srgbClr val="000000"/>
                </a:solidFill>
                <a:latin typeface="Canva Sans"/>
                <a:ea typeface="Canva Sans"/>
                <a:cs typeface="Canva Sans"/>
                <a:sym typeface="Canva Sans"/>
              </a:rPr>
              <a:t>Partnering with a skilled website design and development company can be the key to ensuring your e-commerce store thrives in an increasingly competitive market.</a:t>
            </a:r>
          </a:p>
        </p:txBody>
      </p:sp>
      <p:sp>
        <p:nvSpPr>
          <p:cNvPr name="TextBox 4" id="4"/>
          <p:cNvSpPr txBox="true"/>
          <p:nvPr/>
        </p:nvSpPr>
        <p:spPr>
          <a:xfrm rot="0">
            <a:off x="9729327" y="9320907"/>
            <a:ext cx="5038395" cy="508827"/>
          </a:xfrm>
          <a:prstGeom prst="rect">
            <a:avLst/>
          </a:prstGeom>
        </p:spPr>
        <p:txBody>
          <a:bodyPr anchor="t" rtlCol="false" tIns="0" lIns="0" bIns="0" rIns="0">
            <a:spAutoFit/>
          </a:bodyPr>
          <a:lstStyle/>
          <a:p>
            <a:pPr algn="ctr">
              <a:lnSpc>
                <a:spcPts val="4373"/>
              </a:lnSpc>
              <a:spcBef>
                <a:spcPct val="0"/>
              </a:spcBef>
            </a:pPr>
            <a:r>
              <a:rPr lang="en-US" sz="2733">
                <a:solidFill>
                  <a:srgbClr val="000000"/>
                </a:solidFill>
                <a:latin typeface="Canva Sans"/>
                <a:ea typeface="Canva Sans"/>
                <a:cs typeface="Canva Sans"/>
                <a:sym typeface="Canva Sans"/>
              </a:rPr>
              <a:t>www.quorawebsolution.com</a:t>
            </a:r>
          </a:p>
        </p:txBody>
      </p:sp>
    </p:spTree>
  </p:cSld>
  <p:clrMapOvr>
    <a:masterClrMapping/>
  </p:clrMapOvr>
</p:sld>
</file>

<file path=ppt/slides/slide6.xml><?xml version="1.0" encoding="utf-8"?>
<p:sld xmlns:p="http://schemas.openxmlformats.org/presentationml/2006/main" xmlns:a="http://schemas.openxmlformats.org/drawingml/2006/main">
  <p:cSld>
    <p:bg>
      <p:bgPr>
        <a:solidFill>
          <a:srgbClr val="0097B2"/>
        </a:solidFill>
      </p:bgPr>
    </p:bg>
    <p:spTree>
      <p:nvGrpSpPr>
        <p:cNvPr id="1" name=""/>
        <p:cNvGrpSpPr/>
        <p:nvPr/>
      </p:nvGrpSpPr>
      <p:grpSpPr>
        <a:xfrm>
          <a:off x="0" y="0"/>
          <a:ext cx="0" cy="0"/>
          <a:chOff x="0" y="0"/>
          <a:chExt cx="0" cy="0"/>
        </a:xfrm>
      </p:grpSpPr>
      <p:sp>
        <p:nvSpPr>
          <p:cNvPr name="TextBox 2" id="2"/>
          <p:cNvSpPr txBox="true"/>
          <p:nvPr/>
        </p:nvSpPr>
        <p:spPr>
          <a:xfrm rot="0">
            <a:off x="0" y="2985593"/>
            <a:ext cx="18288000" cy="5480877"/>
          </a:xfrm>
          <a:prstGeom prst="rect">
            <a:avLst/>
          </a:prstGeom>
        </p:spPr>
        <p:txBody>
          <a:bodyPr anchor="t" rtlCol="false" tIns="0" lIns="0" bIns="0" rIns="0">
            <a:spAutoFit/>
          </a:bodyPr>
          <a:lstStyle/>
          <a:p>
            <a:pPr algn="ctr">
              <a:lnSpc>
                <a:spcPts val="4373"/>
              </a:lnSpc>
              <a:spcBef>
                <a:spcPct val="0"/>
              </a:spcBef>
            </a:pPr>
            <a:r>
              <a:rPr lang="en-US" sz="2733">
                <a:solidFill>
                  <a:srgbClr val="000000"/>
                </a:solidFill>
                <a:latin typeface="Canva Sans"/>
                <a:ea typeface="Canva Sans"/>
                <a:cs typeface="Canva Sans"/>
                <a:sym typeface="Canva Sans"/>
              </a:rPr>
              <a:t>1. Creating an Engaging User Experience (UX)</a:t>
            </a:r>
          </a:p>
          <a:p>
            <a:pPr algn="ctr">
              <a:lnSpc>
                <a:spcPts val="4373"/>
              </a:lnSpc>
              <a:spcBef>
                <a:spcPct val="0"/>
              </a:spcBef>
            </a:pPr>
            <a:r>
              <a:rPr lang="en-US" sz="2733">
                <a:solidFill>
                  <a:srgbClr val="000000"/>
                </a:solidFill>
                <a:latin typeface="Canva Sans"/>
                <a:ea typeface="Canva Sans"/>
                <a:cs typeface="Canva Sans"/>
                <a:sym typeface="Canva Sans"/>
              </a:rPr>
              <a:t>A successful e-commerce website isn’t just about selling products; it’s about creating an experience that keeps visitors coming back. A professional web design company understands how to structure your website to maximize usability. They’ll focus on intuitive navigation, clear calls to action, and a seamless checkout process—all of which enhance user satisfaction. With their expertise, you can ensure that your site is not only visually appealing but also easy to navigate, increasing the chances of converting visitors into customers.</a:t>
            </a:r>
          </a:p>
          <a:p>
            <a:pPr algn="ctr">
              <a:lnSpc>
                <a:spcPts val="4373"/>
              </a:lnSpc>
              <a:spcBef>
                <a:spcPct val="0"/>
              </a:spcBef>
            </a:pPr>
            <a:r>
              <a:rPr lang="en-US" sz="2733">
                <a:solidFill>
                  <a:srgbClr val="000000"/>
                </a:solidFill>
                <a:latin typeface="Canva Sans"/>
                <a:ea typeface="Canva Sans"/>
                <a:cs typeface="Canva Sans"/>
                <a:sym typeface="Canva Sans"/>
              </a:rPr>
              <a:t>2. Mobile Optimization</a:t>
            </a:r>
          </a:p>
          <a:p>
            <a:pPr algn="ctr">
              <a:lnSpc>
                <a:spcPts val="4373"/>
              </a:lnSpc>
              <a:spcBef>
                <a:spcPct val="0"/>
              </a:spcBef>
            </a:pPr>
            <a:r>
              <a:rPr lang="en-US" sz="2733">
                <a:solidFill>
                  <a:srgbClr val="000000"/>
                </a:solidFill>
                <a:latin typeface="Canva Sans"/>
                <a:ea typeface="Canva Sans"/>
                <a:cs typeface="Canva Sans"/>
                <a:sym typeface="Canva Sans"/>
              </a:rPr>
              <a:t>More shoppers are making purchases on mobile devices than ever before. A skilled website development company ensures that your e-commerce site is fully responsive, providing an optimal shopping experience on smartphones and tablets. </a:t>
            </a:r>
          </a:p>
        </p:txBody>
      </p:sp>
      <p:sp>
        <p:nvSpPr>
          <p:cNvPr name="TextBox 3" id="3"/>
          <p:cNvSpPr txBox="true"/>
          <p:nvPr/>
        </p:nvSpPr>
        <p:spPr>
          <a:xfrm rot="0">
            <a:off x="9729327" y="9320907"/>
            <a:ext cx="5038395" cy="508827"/>
          </a:xfrm>
          <a:prstGeom prst="rect">
            <a:avLst/>
          </a:prstGeom>
        </p:spPr>
        <p:txBody>
          <a:bodyPr anchor="t" rtlCol="false" tIns="0" lIns="0" bIns="0" rIns="0">
            <a:spAutoFit/>
          </a:bodyPr>
          <a:lstStyle/>
          <a:p>
            <a:pPr algn="ctr">
              <a:lnSpc>
                <a:spcPts val="4373"/>
              </a:lnSpc>
              <a:spcBef>
                <a:spcPct val="0"/>
              </a:spcBef>
            </a:pPr>
            <a:r>
              <a:rPr lang="en-US" sz="2733">
                <a:solidFill>
                  <a:srgbClr val="000000"/>
                </a:solidFill>
                <a:latin typeface="Canva Sans"/>
                <a:ea typeface="Canva Sans"/>
                <a:cs typeface="Canva Sans"/>
                <a:sym typeface="Canva Sans"/>
              </a:rPr>
              <a:t>www.quorawebsolution.com</a:t>
            </a:r>
          </a:p>
        </p:txBody>
      </p:sp>
    </p:spTree>
  </p:cSld>
  <p:clrMapOvr>
    <a:masterClrMapping/>
  </p:clrMapOvr>
</p:sld>
</file>

<file path=ppt/slides/slide7.xml><?xml version="1.0" encoding="utf-8"?>
<p:sld xmlns:p="http://schemas.openxmlformats.org/presentationml/2006/main" xmlns:a="http://schemas.openxmlformats.org/drawingml/2006/main">
  <p:cSld>
    <p:bg>
      <p:bgPr>
        <a:solidFill>
          <a:srgbClr val="0097B2"/>
        </a:solidFill>
      </p:bgPr>
    </p:bg>
    <p:spTree>
      <p:nvGrpSpPr>
        <p:cNvPr id="1" name=""/>
        <p:cNvGrpSpPr/>
        <p:nvPr/>
      </p:nvGrpSpPr>
      <p:grpSpPr>
        <a:xfrm>
          <a:off x="0" y="0"/>
          <a:ext cx="0" cy="0"/>
          <a:chOff x="0" y="0"/>
          <a:chExt cx="0" cy="0"/>
        </a:xfrm>
      </p:grpSpPr>
      <p:sp>
        <p:nvSpPr>
          <p:cNvPr name="TextBox 2" id="2"/>
          <p:cNvSpPr txBox="true"/>
          <p:nvPr/>
        </p:nvSpPr>
        <p:spPr>
          <a:xfrm rot="0">
            <a:off x="0" y="3432855"/>
            <a:ext cx="18288000" cy="4928427"/>
          </a:xfrm>
          <a:prstGeom prst="rect">
            <a:avLst/>
          </a:prstGeom>
        </p:spPr>
        <p:txBody>
          <a:bodyPr anchor="t" rtlCol="false" tIns="0" lIns="0" bIns="0" rIns="0">
            <a:spAutoFit/>
          </a:bodyPr>
          <a:lstStyle/>
          <a:p>
            <a:pPr algn="ctr">
              <a:lnSpc>
                <a:spcPts val="4373"/>
              </a:lnSpc>
              <a:spcBef>
                <a:spcPct val="0"/>
              </a:spcBef>
            </a:pPr>
            <a:r>
              <a:rPr lang="en-US" sz="2733">
                <a:solidFill>
                  <a:srgbClr val="000000"/>
                </a:solidFill>
                <a:latin typeface="Canva Sans"/>
                <a:ea typeface="Canva Sans"/>
                <a:cs typeface="Canva Sans"/>
                <a:sym typeface="Canva Sans"/>
              </a:rPr>
              <a:t>Mobile optimization isn’t just about adjusting layout; it includes ensuring fast load times, user-friendly navigation, and a secure checkout process, all crucial for retaining mobile users.</a:t>
            </a:r>
          </a:p>
          <a:p>
            <a:pPr algn="ctr">
              <a:lnSpc>
                <a:spcPts val="4373"/>
              </a:lnSpc>
              <a:spcBef>
                <a:spcPct val="0"/>
              </a:spcBef>
            </a:pPr>
            <a:r>
              <a:rPr lang="en-US" sz="2733">
                <a:solidFill>
                  <a:srgbClr val="000000"/>
                </a:solidFill>
                <a:latin typeface="Canva Sans"/>
                <a:ea typeface="Canva Sans"/>
                <a:cs typeface="Canva Sans"/>
                <a:sym typeface="Canva Sans"/>
              </a:rPr>
              <a:t>3. Secure Payment Integration</a:t>
            </a:r>
          </a:p>
          <a:p>
            <a:pPr algn="ctr">
              <a:lnSpc>
                <a:spcPts val="4373"/>
              </a:lnSpc>
              <a:spcBef>
                <a:spcPct val="0"/>
              </a:spcBef>
            </a:pPr>
            <a:r>
              <a:rPr lang="en-US" sz="2733">
                <a:solidFill>
                  <a:srgbClr val="000000"/>
                </a:solidFill>
                <a:latin typeface="Canva Sans"/>
                <a:ea typeface="Canva Sans"/>
                <a:cs typeface="Canva Sans"/>
                <a:sym typeface="Canva Sans"/>
              </a:rPr>
              <a:t>Security is paramount in e-commerce. A website development company with experience in e-commerce will integrate secure payment systems such as SSL encryption, ensuring that customer transactions are protected. Additionally, they will provide multiple payment options, such as credit cards, PayPal, and even cryptocurrency, to cater to a wide range of customers.</a:t>
            </a:r>
          </a:p>
          <a:p>
            <a:pPr algn="ctr">
              <a:lnSpc>
                <a:spcPts val="4373"/>
              </a:lnSpc>
              <a:spcBef>
                <a:spcPct val="0"/>
              </a:spcBef>
            </a:pPr>
            <a:r>
              <a:rPr lang="en-US" sz="2733">
                <a:solidFill>
                  <a:srgbClr val="000000"/>
                </a:solidFill>
                <a:latin typeface="Canva Sans"/>
                <a:ea typeface="Canva Sans"/>
                <a:cs typeface="Canva Sans"/>
                <a:sym typeface="Canva Sans"/>
              </a:rPr>
              <a:t>4. Scalability and Performance</a:t>
            </a:r>
          </a:p>
          <a:p>
            <a:pPr algn="ctr">
              <a:lnSpc>
                <a:spcPts val="4373"/>
              </a:lnSpc>
              <a:spcBef>
                <a:spcPct val="0"/>
              </a:spcBef>
            </a:pPr>
            <a:r>
              <a:rPr lang="en-US" sz="2733">
                <a:solidFill>
                  <a:srgbClr val="000000"/>
                </a:solidFill>
                <a:latin typeface="Canva Sans"/>
                <a:ea typeface="Canva Sans"/>
                <a:cs typeface="Canva Sans"/>
                <a:sym typeface="Canva Sans"/>
              </a:rPr>
              <a:t>As your business grows, so will your website’s needs. </a:t>
            </a:r>
          </a:p>
        </p:txBody>
      </p:sp>
      <p:sp>
        <p:nvSpPr>
          <p:cNvPr name="TextBox 3" id="3"/>
          <p:cNvSpPr txBox="true"/>
          <p:nvPr/>
        </p:nvSpPr>
        <p:spPr>
          <a:xfrm rot="0">
            <a:off x="9729327" y="9320907"/>
            <a:ext cx="5038395" cy="508827"/>
          </a:xfrm>
          <a:prstGeom prst="rect">
            <a:avLst/>
          </a:prstGeom>
        </p:spPr>
        <p:txBody>
          <a:bodyPr anchor="t" rtlCol="false" tIns="0" lIns="0" bIns="0" rIns="0">
            <a:spAutoFit/>
          </a:bodyPr>
          <a:lstStyle/>
          <a:p>
            <a:pPr algn="ctr">
              <a:lnSpc>
                <a:spcPts val="4373"/>
              </a:lnSpc>
              <a:spcBef>
                <a:spcPct val="0"/>
              </a:spcBef>
            </a:pPr>
            <a:r>
              <a:rPr lang="en-US" sz="2733">
                <a:solidFill>
                  <a:srgbClr val="000000"/>
                </a:solidFill>
                <a:latin typeface="Canva Sans"/>
                <a:ea typeface="Canva Sans"/>
                <a:cs typeface="Canva Sans"/>
                <a:sym typeface="Canva Sans"/>
              </a:rPr>
              <a:t>www.quorawebsolution.com</a:t>
            </a:r>
          </a:p>
        </p:txBody>
      </p:sp>
    </p:spTree>
  </p:cSld>
  <p:clrMapOvr>
    <a:masterClrMapping/>
  </p:clrMapOvr>
</p:sld>
</file>

<file path=ppt/slides/slide8.xml><?xml version="1.0" encoding="utf-8"?>
<p:sld xmlns:p="http://schemas.openxmlformats.org/presentationml/2006/main" xmlns:a="http://schemas.openxmlformats.org/drawingml/2006/main">
  <p:cSld>
    <p:bg>
      <p:bgPr>
        <a:solidFill>
          <a:srgbClr val="0097B2"/>
        </a:solidFill>
      </p:bgPr>
    </p:bg>
    <p:spTree>
      <p:nvGrpSpPr>
        <p:cNvPr id="1" name=""/>
        <p:cNvGrpSpPr/>
        <p:nvPr/>
      </p:nvGrpSpPr>
      <p:grpSpPr>
        <a:xfrm>
          <a:off x="0" y="0"/>
          <a:ext cx="0" cy="0"/>
          <a:chOff x="0" y="0"/>
          <a:chExt cx="0" cy="0"/>
        </a:xfrm>
      </p:grpSpPr>
      <p:sp>
        <p:nvSpPr>
          <p:cNvPr name="TextBox 2" id="2"/>
          <p:cNvSpPr txBox="true"/>
          <p:nvPr/>
        </p:nvSpPr>
        <p:spPr>
          <a:xfrm rot="0">
            <a:off x="0" y="3222379"/>
            <a:ext cx="18288000" cy="4928427"/>
          </a:xfrm>
          <a:prstGeom prst="rect">
            <a:avLst/>
          </a:prstGeom>
        </p:spPr>
        <p:txBody>
          <a:bodyPr anchor="t" rtlCol="false" tIns="0" lIns="0" bIns="0" rIns="0">
            <a:spAutoFit/>
          </a:bodyPr>
          <a:lstStyle/>
          <a:p>
            <a:pPr algn="ctr">
              <a:lnSpc>
                <a:spcPts val="4373"/>
              </a:lnSpc>
              <a:spcBef>
                <a:spcPct val="0"/>
              </a:spcBef>
            </a:pPr>
            <a:r>
              <a:rPr lang="en-US" sz="2733">
                <a:solidFill>
                  <a:srgbClr val="000000"/>
                </a:solidFill>
                <a:latin typeface="Canva Sans"/>
                <a:ea typeface="Canva Sans"/>
                <a:cs typeface="Canva Sans"/>
                <a:sym typeface="Canva Sans"/>
              </a:rPr>
              <a:t>A skilled development company ensures that your site is scalable—meaning it can grow and evolve as you expand your product offerings or see an increase in traffic. They can implement back-end solutions that handle more users, higher data volumes, and added functionalities, ensuring that your site performs well even during traffic spikes, which is critical for maintaining a positive customer experience.</a:t>
            </a:r>
          </a:p>
          <a:p>
            <a:pPr algn="ctr">
              <a:lnSpc>
                <a:spcPts val="4373"/>
              </a:lnSpc>
              <a:spcBef>
                <a:spcPct val="0"/>
              </a:spcBef>
            </a:pPr>
            <a:r>
              <a:rPr lang="en-US" sz="2733">
                <a:solidFill>
                  <a:srgbClr val="000000"/>
                </a:solidFill>
                <a:latin typeface="Canva Sans"/>
                <a:ea typeface="Canva Sans"/>
                <a:cs typeface="Canva Sans"/>
                <a:sym typeface="Canva Sans"/>
              </a:rPr>
              <a:t>5. SEO Best Practices</a:t>
            </a:r>
          </a:p>
          <a:p>
            <a:pPr algn="ctr">
              <a:lnSpc>
                <a:spcPts val="4373"/>
              </a:lnSpc>
              <a:spcBef>
                <a:spcPct val="0"/>
              </a:spcBef>
            </a:pPr>
            <a:r>
              <a:rPr lang="en-US" sz="2733">
                <a:solidFill>
                  <a:srgbClr val="000000"/>
                </a:solidFill>
                <a:latin typeface="Canva Sans"/>
                <a:ea typeface="Canva Sans"/>
                <a:cs typeface="Canva Sans"/>
                <a:sym typeface="Canva Sans"/>
              </a:rPr>
              <a:t>Getting your e-commerce site noticed is vital, and search engine optimization (SEO) is a cornerstone of that effort. Website design and development companies are well-versed in SEO techniques, from proper keyword use to optimizing site speed. A good SEO strategy will help your e-commerce site rank higher in search engines, driving more organic traffic and increasing sales opportunities.</a:t>
            </a:r>
          </a:p>
        </p:txBody>
      </p:sp>
      <p:sp>
        <p:nvSpPr>
          <p:cNvPr name="TextBox 3" id="3"/>
          <p:cNvSpPr txBox="true"/>
          <p:nvPr/>
        </p:nvSpPr>
        <p:spPr>
          <a:xfrm rot="0">
            <a:off x="9729327" y="9320907"/>
            <a:ext cx="5038395" cy="508827"/>
          </a:xfrm>
          <a:prstGeom prst="rect">
            <a:avLst/>
          </a:prstGeom>
        </p:spPr>
        <p:txBody>
          <a:bodyPr anchor="t" rtlCol="false" tIns="0" lIns="0" bIns="0" rIns="0">
            <a:spAutoFit/>
          </a:bodyPr>
          <a:lstStyle/>
          <a:p>
            <a:pPr algn="ctr">
              <a:lnSpc>
                <a:spcPts val="4373"/>
              </a:lnSpc>
              <a:spcBef>
                <a:spcPct val="0"/>
              </a:spcBef>
            </a:pPr>
            <a:r>
              <a:rPr lang="en-US" sz="2733">
                <a:solidFill>
                  <a:srgbClr val="000000"/>
                </a:solidFill>
                <a:latin typeface="Canva Sans"/>
                <a:ea typeface="Canva Sans"/>
                <a:cs typeface="Canva Sans"/>
                <a:sym typeface="Canva Sans"/>
              </a:rPr>
              <a:t>www.quorawebsolution.com</a:t>
            </a:r>
          </a:p>
        </p:txBody>
      </p:sp>
    </p:spTree>
  </p:cSld>
  <p:clrMapOvr>
    <a:masterClrMapping/>
  </p:clrMapOvr>
</p:sld>
</file>

<file path=ppt/slides/slide9.xml><?xml version="1.0" encoding="utf-8"?>
<p:sld xmlns:p="http://schemas.openxmlformats.org/presentationml/2006/main" xmlns:a="http://schemas.openxmlformats.org/drawingml/2006/main">
  <p:cSld>
    <p:bg>
      <p:bgPr>
        <a:solidFill>
          <a:srgbClr val="0097B2"/>
        </a:solidFill>
      </p:bgPr>
    </p:bg>
    <p:spTree>
      <p:nvGrpSpPr>
        <p:cNvPr id="1" name=""/>
        <p:cNvGrpSpPr/>
        <p:nvPr/>
      </p:nvGrpSpPr>
      <p:grpSpPr>
        <a:xfrm>
          <a:off x="0" y="0"/>
          <a:ext cx="0" cy="0"/>
          <a:chOff x="0" y="0"/>
          <a:chExt cx="0" cy="0"/>
        </a:xfrm>
      </p:grpSpPr>
      <p:sp>
        <p:nvSpPr>
          <p:cNvPr name="TextBox 2" id="2"/>
          <p:cNvSpPr txBox="true"/>
          <p:nvPr/>
        </p:nvSpPr>
        <p:spPr>
          <a:xfrm rot="0">
            <a:off x="0" y="3064522"/>
            <a:ext cx="18288000" cy="5480877"/>
          </a:xfrm>
          <a:prstGeom prst="rect">
            <a:avLst/>
          </a:prstGeom>
        </p:spPr>
        <p:txBody>
          <a:bodyPr anchor="t" rtlCol="false" tIns="0" lIns="0" bIns="0" rIns="0">
            <a:spAutoFit/>
          </a:bodyPr>
          <a:lstStyle/>
          <a:p>
            <a:pPr algn="ctr">
              <a:lnSpc>
                <a:spcPts val="4373"/>
              </a:lnSpc>
              <a:spcBef>
                <a:spcPct val="0"/>
              </a:spcBef>
            </a:pPr>
            <a:r>
              <a:rPr lang="en-US" sz="2733">
                <a:solidFill>
                  <a:srgbClr val="000000"/>
                </a:solidFill>
                <a:latin typeface="Canva Sans"/>
                <a:ea typeface="Canva Sans"/>
                <a:cs typeface="Canva Sans"/>
                <a:sym typeface="Canva Sans"/>
              </a:rPr>
              <a:t>6. Custom Functionality</a:t>
            </a:r>
          </a:p>
          <a:p>
            <a:pPr algn="ctr">
              <a:lnSpc>
                <a:spcPts val="4373"/>
              </a:lnSpc>
              <a:spcBef>
                <a:spcPct val="0"/>
              </a:spcBef>
            </a:pPr>
            <a:r>
              <a:rPr lang="en-US" sz="2733">
                <a:solidFill>
                  <a:srgbClr val="000000"/>
                </a:solidFill>
                <a:latin typeface="Canva Sans"/>
                <a:ea typeface="Canva Sans"/>
                <a:cs typeface="Canva Sans"/>
                <a:sym typeface="Canva Sans"/>
              </a:rPr>
              <a:t>Every e-commerce business has unique needs. Whether you require custom features such as inventory management, customer review systems, or advanced search functionality, a skilled development company can create tailored solutions. Customization can differentiate your business and improve customer satisfaction by offering features that are aligned with your specific business model.</a:t>
            </a:r>
          </a:p>
          <a:p>
            <a:pPr algn="ctr">
              <a:lnSpc>
                <a:spcPts val="4373"/>
              </a:lnSpc>
              <a:spcBef>
                <a:spcPct val="0"/>
              </a:spcBef>
            </a:pPr>
            <a:r>
              <a:rPr lang="en-US" sz="2733">
                <a:solidFill>
                  <a:srgbClr val="000000"/>
                </a:solidFill>
                <a:latin typeface="Canva Sans"/>
                <a:ea typeface="Canva Sans"/>
                <a:cs typeface="Canva Sans"/>
                <a:sym typeface="Canva Sans"/>
              </a:rPr>
              <a:t>7. Ongoing Support and Maintenance</a:t>
            </a:r>
          </a:p>
          <a:p>
            <a:pPr algn="ctr">
              <a:lnSpc>
                <a:spcPts val="4373"/>
              </a:lnSpc>
              <a:spcBef>
                <a:spcPct val="0"/>
              </a:spcBef>
            </a:pPr>
            <a:r>
              <a:rPr lang="en-US" sz="2733">
                <a:solidFill>
                  <a:srgbClr val="000000"/>
                </a:solidFill>
                <a:latin typeface="Canva Sans"/>
                <a:ea typeface="Canva Sans"/>
                <a:cs typeface="Canva Sans"/>
                <a:sym typeface="Canva Sans"/>
              </a:rPr>
              <a:t>The e-commerce landscape is ever-evolving, and so should your website. A good design and development company will offer ongoing support, from updates and maintenance to troubleshooting and feature enhancements. This ensures that your site remains current, secure, and optimized for performance as new technologies and trends emerge.</a:t>
            </a:r>
          </a:p>
        </p:txBody>
      </p:sp>
      <p:sp>
        <p:nvSpPr>
          <p:cNvPr name="TextBox 3" id="3"/>
          <p:cNvSpPr txBox="true"/>
          <p:nvPr/>
        </p:nvSpPr>
        <p:spPr>
          <a:xfrm rot="0">
            <a:off x="9729327" y="9320907"/>
            <a:ext cx="5038395" cy="508827"/>
          </a:xfrm>
          <a:prstGeom prst="rect">
            <a:avLst/>
          </a:prstGeom>
        </p:spPr>
        <p:txBody>
          <a:bodyPr anchor="t" rtlCol="false" tIns="0" lIns="0" bIns="0" rIns="0">
            <a:spAutoFit/>
          </a:bodyPr>
          <a:lstStyle/>
          <a:p>
            <a:pPr algn="ctr">
              <a:lnSpc>
                <a:spcPts val="4373"/>
              </a:lnSpc>
              <a:spcBef>
                <a:spcPct val="0"/>
              </a:spcBef>
            </a:pPr>
            <a:r>
              <a:rPr lang="en-US" sz="2733">
                <a:solidFill>
                  <a:srgbClr val="000000"/>
                </a:solidFill>
                <a:latin typeface="Canva Sans"/>
                <a:ea typeface="Canva Sans"/>
                <a:cs typeface="Canva Sans"/>
                <a:sym typeface="Canva Sans"/>
              </a:rPr>
              <a:t>www.quorawebsolution.com</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xsi="http://www.w3.org/2001/XMLSchema-instance">
  <dcterms:created xsi:type="dcterms:W3CDTF">2006-08-16T00:00:00Z</dcterms:created>
  <dc:identifier>DAGcjYs3zjE</dc:identifier>
  <dcterms:modified xsi:type="dcterms:W3CDTF">2011-08-01T06:04:30Z</dcterms:modified>
  <cp:revision>1</cp:revision>
  <dc:title>How a Skilled Website Design and Development Company Can Help You Navigate the Complexities of E-Commerce</dc:title>
</cp:coreProperties>
</file>