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x="18288000" cy="10287000"/>
  <p:notesSz cx="6858000" cy="9144000"/>
  <p:embeddedFontLst>
    <p:embeddedFont>
      <p:font typeface="PT Serif Bold Italics" charset="1" panose="020A0703040505090204"/>
      <p:regular r:id="rId24"/>
    </p:embeddedFont>
    <p:embeddedFont>
      <p:font typeface="PT Serif" charset="1" panose="020A0603040505020204"/>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presProps.xml" Type="http://schemas.openxmlformats.org/officeDocument/2006/relationships/presProps"/><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quorawebsolution.com/drupal-development-company-in-bangalore" TargetMode="External" Type="http://schemas.openxmlformats.org/officeDocument/2006/relationships/hyperlink"/><Relationship Id="rId11" Target="https://www.quorawebsolution.com/website-maintenance-services-in-bangalore" TargetMode="External" Type="http://schemas.openxmlformats.org/officeDocument/2006/relationships/hyperlink"/><Relationship Id="rId12" Target="https://www.quorawebsolution.com/web-portal-development-company-in-bangalore" TargetMode="External" Type="http://schemas.openxmlformats.org/officeDocument/2006/relationships/hyperlink"/><Relationship Id="rId13" Target="https://www.quorawebsolution.com/magento-website-development-company-in-bangalore" TargetMode="External" Type="http://schemas.openxmlformats.org/officeDocument/2006/relationships/hyperlink"/><Relationship Id="rId14" Target="https://www.quorawebsolution.com/website-development-company-in-bangalore" TargetMode="External" Type="http://schemas.openxmlformats.org/officeDocument/2006/relationships/hyperlink"/><Relationship Id="rId15" Target="https://www.quorawebsolution.com/joomla-development-company-in-bangalore" TargetMode="External" Type="http://schemas.openxmlformats.org/officeDocument/2006/relationships/hyperlink"/><Relationship Id="rId16" Target="https://www.quorawebsolution.com/small-business-web-design-and-development-company-in-bangalore" TargetMode="External" Type="http://schemas.openxmlformats.org/officeDocument/2006/relationships/hyperlink"/><Relationship Id="rId17" Target="https://www.quorawebsolution.com/cheap-website-development-company-in-bangalore" TargetMode="External" Type="http://schemas.openxmlformats.org/officeDocument/2006/relationships/hyperlink"/><Relationship Id="rId18" Target="https://www.quorawebsolution.com/static-website-development-company-in-bangalore" TargetMode="External" Type="http://schemas.openxmlformats.org/officeDocument/2006/relationships/hyperlink"/><Relationship Id="rId19" Target="https://www.quorawebsolution.com/dynamic-website-development-company-in-bangalore" TargetMode="External" Type="http://schemas.openxmlformats.org/officeDocument/2006/relationships/hyperlink"/><Relationship Id="rId2" Target="../media/image8.jpeg" Type="http://schemas.openxmlformats.org/officeDocument/2006/relationships/image"/><Relationship Id="rId20" Target="https://www.quorawebsolution.com/website-design-company-in-bangalore" TargetMode="External" Type="http://schemas.openxmlformats.org/officeDocument/2006/relationships/hyperlink"/><Relationship Id="rId21" Target="https://www.quorawebsolution.com/tour-and-travel-website-development-company-in-bangalore" TargetMode="External" Type="http://schemas.openxmlformats.org/officeDocument/2006/relationships/hyperlink"/><Relationship Id="rId3" Target="../media/image9.pn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https://www.quorawebsolution.com/wordpress-website-development-company-in-bangalore" TargetMode="External" Type="http://schemas.openxmlformats.org/officeDocument/2006/relationships/hyperlink"/><Relationship Id="rId7" Target="https://www.quorawebsolution.com/ecommerce-website-development-company-in-bangalore" TargetMode="External" Type="http://schemas.openxmlformats.org/officeDocument/2006/relationships/hyperlink"/><Relationship Id="rId8" Target="https://www.quorawebsolution.com/php-website-development-company-in-bangalore" TargetMode="External" Type="http://schemas.openxmlformats.org/officeDocument/2006/relationships/hyperlink"/><Relationship Id="rId9" Target="https://www.quorawebsolution.com/cms-website-development-company-in-bangalore"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6636324" y="626854"/>
            <a:ext cx="11238967" cy="1276350"/>
          </a:xfrm>
          <a:prstGeom prst="rect">
            <a:avLst/>
          </a:prstGeom>
        </p:spPr>
        <p:txBody>
          <a:bodyPr anchor="t" rtlCol="false" tIns="0" lIns="0" bIns="0" rIns="0">
            <a:spAutoFit/>
          </a:bodyPr>
          <a:lstStyle/>
          <a:p>
            <a:pPr algn="ctr">
              <a:lnSpc>
                <a:spcPts val="10199"/>
              </a:lnSpc>
            </a:pPr>
            <a:r>
              <a:rPr lang="en-US" b="true" sz="8499" i="true">
                <a:solidFill>
                  <a:srgbClr val="FFFFFF"/>
                </a:solidFill>
                <a:latin typeface="PT Serif Bold Italics"/>
                <a:ea typeface="PT Serif Bold Italics"/>
                <a:cs typeface="PT Serif Bold Italics"/>
                <a:sym typeface="PT Serif Bold Italics"/>
              </a:rPr>
              <a:t>Quora Web Solution</a:t>
            </a:r>
          </a:p>
        </p:txBody>
      </p:sp>
      <p:grpSp>
        <p:nvGrpSpPr>
          <p:cNvPr name="Group 3" id="3"/>
          <p:cNvGrpSpPr/>
          <p:nvPr/>
        </p:nvGrpSpPr>
        <p:grpSpPr>
          <a:xfrm rot="0">
            <a:off x="0" y="2532255"/>
            <a:ext cx="9634620" cy="7706950"/>
            <a:chOff x="0" y="0"/>
            <a:chExt cx="12846159" cy="10275934"/>
          </a:xfrm>
        </p:grpSpPr>
        <p:sp>
          <p:nvSpPr>
            <p:cNvPr name="Freeform 4" id="4"/>
            <p:cNvSpPr/>
            <p:nvPr/>
          </p:nvSpPr>
          <p:spPr>
            <a:xfrm flipH="false" flipV="false" rot="0">
              <a:off x="0" y="0"/>
              <a:ext cx="12846152" cy="10275951"/>
            </a:xfrm>
            <a:custGeom>
              <a:avLst/>
              <a:gdLst/>
              <a:ahLst/>
              <a:cxnLst/>
              <a:rect r="r" b="b" t="t" l="l"/>
              <a:pathLst>
                <a:path h="10275951" w="12846152">
                  <a:moveTo>
                    <a:pt x="12846152" y="10275951"/>
                  </a:moveTo>
                  <a:lnTo>
                    <a:pt x="0" y="10275951"/>
                  </a:lnTo>
                  <a:lnTo>
                    <a:pt x="0" y="0"/>
                  </a:lnTo>
                  <a:lnTo>
                    <a:pt x="12846152" y="0"/>
                  </a:lnTo>
                  <a:lnTo>
                    <a:pt x="12846152" y="10275951"/>
                  </a:lnTo>
                  <a:close/>
                </a:path>
              </a:pathLst>
            </a:custGeom>
            <a:blipFill>
              <a:blip r:embed="rId2"/>
              <a:stretch>
                <a:fillRect l="0" t="-509" r="0" b="-509"/>
              </a:stretch>
            </a:blipFill>
          </p:spPr>
        </p:sp>
      </p:grpSp>
      <p:grpSp>
        <p:nvGrpSpPr>
          <p:cNvPr name="Group 5" id="5"/>
          <p:cNvGrpSpPr/>
          <p:nvPr/>
        </p:nvGrpSpPr>
        <p:grpSpPr>
          <a:xfrm rot="282846">
            <a:off x="-4730483" y="9210221"/>
            <a:ext cx="16230600" cy="4402550"/>
            <a:chOff x="0" y="0"/>
            <a:chExt cx="21640800" cy="5870067"/>
          </a:xfrm>
        </p:grpSpPr>
        <p:sp>
          <p:nvSpPr>
            <p:cNvPr name="Freeform 6" id="6"/>
            <p:cNvSpPr/>
            <p:nvPr/>
          </p:nvSpPr>
          <p:spPr>
            <a:xfrm flipH="false" flipV="true" rot="0">
              <a:off x="0" y="0"/>
              <a:ext cx="21640800" cy="5870067"/>
            </a:xfrm>
            <a:custGeom>
              <a:avLst/>
              <a:gdLst/>
              <a:ahLst/>
              <a:cxnLst/>
              <a:rect r="r" b="b" t="t" l="l"/>
              <a:pathLst>
                <a:path h="5870067" w="21640800">
                  <a:moveTo>
                    <a:pt x="0" y="5870067"/>
                  </a:moveTo>
                  <a:lnTo>
                    <a:pt x="21640800" y="5870067"/>
                  </a:lnTo>
                  <a:lnTo>
                    <a:pt x="21640800" y="0"/>
                  </a:lnTo>
                  <a:lnTo>
                    <a:pt x="0" y="0"/>
                  </a:lnTo>
                  <a:lnTo>
                    <a:pt x="0" y="5870067"/>
                  </a:lnTo>
                  <a:close/>
                </a:path>
              </a:pathLst>
            </a:custGeom>
            <a:blipFill>
              <a:blip r:embed="rId3"/>
              <a:stretch>
                <a:fillRect l="-60" t="0" r="-60" b="0"/>
              </a:stretch>
            </a:blipFill>
          </p:spPr>
        </p:sp>
      </p:grpSp>
      <p:sp>
        <p:nvSpPr>
          <p:cNvPr name="TextBox 7" id="7"/>
          <p:cNvSpPr txBox="true"/>
          <p:nvPr/>
        </p:nvSpPr>
        <p:spPr>
          <a:xfrm rot="0">
            <a:off x="10057053" y="2695575"/>
            <a:ext cx="7818239" cy="2447925"/>
          </a:xfrm>
          <a:prstGeom prst="rect">
            <a:avLst/>
          </a:prstGeom>
        </p:spPr>
        <p:txBody>
          <a:bodyPr anchor="t" rtlCol="false" tIns="0" lIns="0" bIns="0" rIns="0">
            <a:spAutoFit/>
          </a:bodyPr>
          <a:lstStyle/>
          <a:p>
            <a:pPr algn="ctr">
              <a:lnSpc>
                <a:spcPts val="6480"/>
              </a:lnSpc>
            </a:pPr>
            <a:r>
              <a:rPr lang="en-US" sz="5400">
                <a:solidFill>
                  <a:srgbClr val="FFFFFF"/>
                </a:solidFill>
                <a:latin typeface="PT Serif"/>
                <a:ea typeface="PT Serif"/>
                <a:cs typeface="PT Serif"/>
                <a:sym typeface="PT Serif"/>
              </a:rPr>
              <a:t>Website Design and </a:t>
            </a:r>
          </a:p>
          <a:p>
            <a:pPr algn="ctr">
              <a:lnSpc>
                <a:spcPts val="6480"/>
              </a:lnSpc>
            </a:pPr>
            <a:r>
              <a:rPr lang="en-US" sz="5400">
                <a:solidFill>
                  <a:srgbClr val="FFFFFF"/>
                </a:solidFill>
                <a:latin typeface="PT Serif"/>
                <a:ea typeface="PT Serif"/>
                <a:cs typeface="PT Serif"/>
                <a:sym typeface="PT Serif"/>
              </a:rPr>
              <a:t>Development </a:t>
            </a:r>
          </a:p>
          <a:p>
            <a:pPr algn="ctr">
              <a:lnSpc>
                <a:spcPts val="6480"/>
              </a:lnSpc>
            </a:pPr>
            <a:r>
              <a:rPr lang="en-US" sz="5400">
                <a:solidFill>
                  <a:srgbClr val="FFFFFF"/>
                </a:solidFill>
                <a:latin typeface="PT Serif"/>
                <a:ea typeface="PT Serif"/>
                <a:cs typeface="PT Serif"/>
                <a:sym typeface="PT Serif"/>
              </a:rPr>
              <a:t>Company</a:t>
            </a:r>
          </a:p>
        </p:txBody>
      </p:sp>
      <p:grpSp>
        <p:nvGrpSpPr>
          <p:cNvPr name="Group 8" id="8"/>
          <p:cNvGrpSpPr/>
          <p:nvPr/>
        </p:nvGrpSpPr>
        <p:grpSpPr>
          <a:xfrm rot="0">
            <a:off x="870030" y="797838"/>
            <a:ext cx="4426575" cy="1549301"/>
            <a:chOff x="0" y="0"/>
            <a:chExt cx="5902100" cy="2065735"/>
          </a:xfrm>
        </p:grpSpPr>
        <p:sp>
          <p:nvSpPr>
            <p:cNvPr name="Freeform 9" id="9"/>
            <p:cNvSpPr/>
            <p:nvPr/>
          </p:nvSpPr>
          <p:spPr>
            <a:xfrm flipH="false" flipV="false" rot="0">
              <a:off x="0" y="0"/>
              <a:ext cx="5902071" cy="2065782"/>
            </a:xfrm>
            <a:custGeom>
              <a:avLst/>
              <a:gdLst/>
              <a:ahLst/>
              <a:cxnLst/>
              <a:rect r="r" b="b" t="t" l="l"/>
              <a:pathLst>
                <a:path h="2065782" w="5902071">
                  <a:moveTo>
                    <a:pt x="0" y="0"/>
                  </a:moveTo>
                  <a:lnTo>
                    <a:pt x="5902071" y="0"/>
                  </a:lnTo>
                  <a:lnTo>
                    <a:pt x="5902071" y="2065782"/>
                  </a:lnTo>
                  <a:lnTo>
                    <a:pt x="0" y="2065782"/>
                  </a:lnTo>
                  <a:lnTo>
                    <a:pt x="0" y="0"/>
                  </a:lnTo>
                  <a:close/>
                </a:path>
              </a:pathLst>
            </a:custGeom>
            <a:blipFill>
              <a:blip r:embed="rId4"/>
              <a:stretch>
                <a:fillRect l="0" t="0" r="0" b="2"/>
              </a:stretch>
            </a:blipFill>
          </p:spPr>
        </p:sp>
      </p:grpSp>
      <p:sp>
        <p:nvSpPr>
          <p:cNvPr name="TextBox 10" id="10"/>
          <p:cNvSpPr txBox="true"/>
          <p:nvPr/>
        </p:nvSpPr>
        <p:spPr>
          <a:xfrm rot="0">
            <a:off x="10637582" y="5218262"/>
            <a:ext cx="5863828" cy="1011809"/>
          </a:xfrm>
          <a:prstGeom prst="rect">
            <a:avLst/>
          </a:prstGeom>
        </p:spPr>
        <p:txBody>
          <a:bodyPr anchor="t" rtlCol="false" tIns="0" lIns="0" bIns="0" rIns="0">
            <a:spAutoFit/>
          </a:bodyPr>
          <a:lstStyle/>
          <a:p>
            <a:pPr algn="ctr">
              <a:lnSpc>
                <a:spcPts val="4104"/>
              </a:lnSpc>
            </a:pPr>
            <a:r>
              <a:rPr lang="en-US" sz="2565">
                <a:solidFill>
                  <a:srgbClr val="FFFFFF"/>
                </a:solidFill>
                <a:latin typeface="PT Serif"/>
                <a:ea typeface="PT Serif"/>
                <a:cs typeface="PT Serif"/>
                <a:sym typeface="PT Serif"/>
              </a:rPr>
              <a:t> Web Design &amp; Web Development </a:t>
            </a:r>
          </a:p>
          <a:p>
            <a:pPr algn="ctr">
              <a:lnSpc>
                <a:spcPts val="4160"/>
              </a:lnSpc>
            </a:pPr>
            <a:r>
              <a:rPr lang="en-US" sz="2600">
                <a:solidFill>
                  <a:srgbClr val="FFFFFF"/>
                </a:solidFill>
                <a:latin typeface="PT Serif"/>
                <a:ea typeface="PT Serif"/>
                <a:cs typeface="PT Serif"/>
                <a:sym typeface="PT Serif"/>
              </a:rPr>
              <a:t>Company in Bangalore, India</a:t>
            </a:r>
          </a:p>
        </p:txBody>
      </p:sp>
      <p:sp>
        <p:nvSpPr>
          <p:cNvPr name="TextBox 11" id="11"/>
          <p:cNvSpPr txBox="true"/>
          <p:nvPr/>
        </p:nvSpPr>
        <p:spPr>
          <a:xfrm rot="0">
            <a:off x="9889720" y="6492052"/>
            <a:ext cx="5863828"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a:p>
            <a:pPr algn="ctr">
              <a:lnSpc>
                <a:spcPts val="4160"/>
              </a:lnSpc>
            </a:pPr>
            <a:r>
              <a:rPr lang="en-US" sz="2600">
                <a:solidFill>
                  <a:srgbClr val="FFFFFF"/>
                </a:solidFill>
                <a:latin typeface="PT Serif"/>
                <a:ea typeface="PT Serif"/>
                <a:cs typeface="PT Serif"/>
                <a:sym typeface="PT Serif"/>
              </a:rPr>
              <a:t>+91 9986 056 909</a:t>
            </a:r>
          </a:p>
          <a:p>
            <a:pPr algn="ctr">
              <a:lnSpc>
                <a:spcPts val="4160"/>
              </a:lnSpc>
            </a:pPr>
            <a:r>
              <a:rPr lang="en-US" sz="2600">
                <a:solidFill>
                  <a:srgbClr val="FFFFFF"/>
                </a:solidFill>
                <a:latin typeface="PT Serif"/>
                <a:ea typeface="PT Serif"/>
                <a:cs typeface="PT Serif"/>
                <a:sym typeface="PT Serif"/>
              </a:rPr>
              <a:t>info@quorawebsolutions.com</a:t>
            </a:r>
          </a:p>
          <a:p>
            <a:pPr algn="ctr">
              <a:lnSpc>
                <a:spcPts val="4160"/>
              </a:lnSpc>
            </a:pPr>
          </a:p>
        </p:txBody>
      </p:sp>
      <p:sp>
        <p:nvSpPr>
          <p:cNvPr name="TextBox 12" id="12"/>
          <p:cNvSpPr txBox="true"/>
          <p:nvPr/>
        </p:nvSpPr>
        <p:spPr>
          <a:xfrm rot="0">
            <a:off x="11949261" y="8180535"/>
            <a:ext cx="6338739"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24A, 1st Main Rd, Chandra Reddy </a:t>
            </a:r>
          </a:p>
          <a:p>
            <a:pPr algn="ctr">
              <a:lnSpc>
                <a:spcPts val="4160"/>
              </a:lnSpc>
            </a:pPr>
            <a:r>
              <a:rPr lang="en-US" sz="2600">
                <a:solidFill>
                  <a:srgbClr val="FFFFFF"/>
                </a:solidFill>
                <a:latin typeface="PT Serif"/>
                <a:ea typeface="PT Serif"/>
                <a:cs typeface="PT Serif"/>
                <a:sym typeface="PT Serif"/>
              </a:rPr>
              <a:t>Layout, Koramangala 4th Block, </a:t>
            </a:r>
          </a:p>
          <a:p>
            <a:pPr algn="ctr">
              <a:lnSpc>
                <a:spcPts val="4160"/>
              </a:lnSpc>
            </a:pPr>
            <a:r>
              <a:rPr lang="en-US" sz="2600">
                <a:solidFill>
                  <a:srgbClr val="FFFFFF"/>
                </a:solidFill>
                <a:latin typeface="PT Serif"/>
                <a:ea typeface="PT Serif"/>
                <a:cs typeface="PT Serif"/>
                <a:sym typeface="PT Serif"/>
              </a:rPr>
              <a:t>Koramangala, Bengaluru, </a:t>
            </a:r>
          </a:p>
          <a:p>
            <a:pPr algn="ctr">
              <a:lnSpc>
                <a:spcPts val="4160"/>
              </a:lnSpc>
            </a:pPr>
            <a:r>
              <a:rPr lang="en-US" sz="2600">
                <a:solidFill>
                  <a:srgbClr val="FFFFFF"/>
                </a:solidFill>
                <a:latin typeface="PT Serif"/>
                <a:ea typeface="PT Serif"/>
                <a:cs typeface="PT Serif"/>
                <a:sym typeface="PT Serif"/>
              </a:rPr>
              <a:t>Karnataka 560034</a:t>
            </a:r>
          </a:p>
        </p:txBody>
      </p:sp>
    </p:spTree>
  </p:cSld>
  <p:clrMapOvr>
    <a:masterClrMapping/>
  </p:clrMapOvr>
</p:sld>
</file>

<file path=ppt/slides/slide10.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763193"/>
            <a:ext cx="18288000" cy="6249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A well-crafted website not only showcases your products or services but also tells your brand story, builds trust, and drives conversions. In short, it's the engine that powers your business in the digital world.</a:t>
            </a:r>
          </a:p>
          <a:p>
            <a:pPr algn="ctr">
              <a:lnSpc>
                <a:spcPts val="4160"/>
              </a:lnSpc>
            </a:pPr>
            <a:r>
              <a:rPr lang="en-US" sz="2600">
                <a:solidFill>
                  <a:srgbClr val="FFFFFF"/>
                </a:solidFill>
                <a:latin typeface="PT Serif"/>
                <a:ea typeface="PT Serif"/>
                <a:cs typeface="PT Serif"/>
                <a:sym typeface="PT Serif"/>
              </a:rPr>
              <a:t>A website design and development company is a team of experts who specialize in creating and maintaining websites. They work with clients to understand their needs and create websites that meet those needs.</a:t>
            </a:r>
          </a:p>
          <a:p>
            <a:pPr algn="ctr">
              <a:lnSpc>
                <a:spcPts val="4160"/>
              </a:lnSpc>
            </a:pPr>
            <a:r>
              <a:rPr lang="en-US" sz="2600">
                <a:solidFill>
                  <a:srgbClr val="FFFFFF"/>
                </a:solidFill>
                <a:latin typeface="PT Serif"/>
                <a:ea typeface="PT Serif"/>
                <a:cs typeface="PT Serif"/>
                <a:sym typeface="PT Serif"/>
              </a:rPr>
              <a:t>Here are some of the key services that website design and development companies offer:</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Design: Create visually appealing and user-friendly websites.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Development: This involves building the technical infrastructure of a website, including the coding and programming that make it functional. Developers ensure that websites are compatible with different devices and browsers, load quickly, and are secure.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E-commerce Development: For businesses that sell products or services online, e-commerce development is crucial. This involves creating online stores with features like product catalogs, shopping carts, and secure payment gateways.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Content Management Systems (CMS): Many websites are built on CMS platforms like WordPress or Drupal. </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1.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6249670"/>
          </a:xfrm>
          <a:prstGeom prst="rect">
            <a:avLst/>
          </a:prstGeom>
        </p:spPr>
        <p:txBody>
          <a:bodyPr anchor="t" rtlCol="false" tIns="0" lIns="0" bIns="0" rIns="0">
            <a:spAutoFit/>
          </a:bodyPr>
          <a:lstStyle/>
          <a:p>
            <a:pPr algn="ctr" marL="561341" indent="-280670" lvl="1">
              <a:lnSpc>
                <a:spcPts val="4160"/>
              </a:lnSpc>
              <a:buFont typeface="Arial"/>
              <a:buChar char="•"/>
            </a:pPr>
            <a:r>
              <a:rPr lang="en-US" sz="2600">
                <a:solidFill>
                  <a:srgbClr val="FFFFFF"/>
                </a:solidFill>
                <a:latin typeface="PT Serif"/>
                <a:ea typeface="PT Serif"/>
                <a:cs typeface="PT Serif"/>
                <a:sym typeface="PT Serif"/>
              </a:rPr>
              <a:t>These platforms allow businesses to easily update and manage their website content without needing extensive technical knowledge.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Search Engine Optimization (SEO): Improve website visibility in search engines.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Digital Marketing: Website design and development companies often offer additional digital marketing services, such as social media marketing, email marketing, and pay-per-click advertising.</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Design: Create visually appealing and user-friendly websites.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 Development: Build the technical infrastructure of a website.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E-commerce Development: Create online stores with features like product catalogs, shopping carts, and secure payment gateways.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Content Management Systems (CMS): Use platforms like WordPress or Drupal to easily update and manage website content.</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Search Engine Optimization (SEO): Improve website visibility in search engines.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2.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842528"/>
            <a:ext cx="18288000" cy="572579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Digital Marketing: Offer additional digital marketing services, such as social media marketing, email marketing, and pay-per-click advertising.</a:t>
            </a:r>
          </a:p>
          <a:p>
            <a:pPr algn="ctr">
              <a:lnSpc>
                <a:spcPts val="4160"/>
              </a:lnSpc>
            </a:pPr>
            <a:r>
              <a:rPr lang="en-US" sz="2600">
                <a:solidFill>
                  <a:srgbClr val="FFFFFF"/>
                </a:solidFill>
                <a:latin typeface="PT Serif"/>
                <a:ea typeface="PT Serif"/>
                <a:cs typeface="PT Serif"/>
                <a:sym typeface="PT Serif"/>
              </a:rPr>
              <a:t>Choosing the Right Website Design and Development Company</a:t>
            </a:r>
          </a:p>
          <a:p>
            <a:pPr algn="ctr">
              <a:lnSpc>
                <a:spcPts val="4160"/>
              </a:lnSpc>
            </a:pPr>
            <a:r>
              <a:rPr lang="en-US" sz="2600">
                <a:solidFill>
                  <a:srgbClr val="FFFFFF"/>
                </a:solidFill>
                <a:latin typeface="PT Serif"/>
                <a:ea typeface="PT Serif"/>
                <a:cs typeface="PT Serif"/>
                <a:sym typeface="PT Serif"/>
              </a:rPr>
              <a:t>When selecting a website design and development company, consider the following factors: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Portfolio: Review the company's portfolio to assess the quality of their work and their ability to create websites that align with your brand's aesthetic and functionality.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Experience: Look for a company with experience in your industry or with similar projects to ensure they understand your specific needs.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Expertise: Ensure that the company has expertise in the latest web technologies and best practices to deliver a modern and efficient website.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3.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212759"/>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Communication: Effective communication is crucial for a successful project. Choose a company that is responsive, proactive, and easy to work with, ensuring clear and timely updates throughout the process.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Pricing: Get quotes from multiple companies and compare pricing models to find the best fit for your budget, ensuring transparency and value for your investment.</a:t>
            </a:r>
          </a:p>
          <a:p>
            <a:pPr algn="ctr">
              <a:lnSpc>
                <a:spcPts val="4160"/>
              </a:lnSpc>
            </a:pPr>
            <a:r>
              <a:rPr lang="en-US" sz="2600">
                <a:solidFill>
                  <a:srgbClr val="FFFFFF"/>
                </a:solidFill>
                <a:latin typeface="PT Serif"/>
                <a:ea typeface="PT Serif"/>
                <a:cs typeface="PT Serif"/>
                <a:sym typeface="PT Serif"/>
              </a:rPr>
              <a:t>By partnering with a reputable website design and development company, you can create a powerful online presence that not only attracts visitors but also converts them into customers.</a:t>
            </a:r>
          </a:p>
          <a:p>
            <a:pPr algn="ctr">
              <a:lnSpc>
                <a:spcPts val="4160"/>
              </a:lnSpc>
            </a:pPr>
            <a:r>
              <a:rPr lang="en-US" sz="2600">
                <a:solidFill>
                  <a:srgbClr val="FFFFFF"/>
                </a:solidFill>
                <a:latin typeface="PT Serif"/>
                <a:ea typeface="PT Serif"/>
                <a:cs typeface="PT Serif"/>
                <a:sym typeface="PT Serif"/>
              </a:rPr>
              <a:t>A well-designed and well-developed website can help you achieve your business goals and drive growth.</a:t>
            </a:r>
          </a:p>
          <a:p>
            <a:pPr algn="ctr">
              <a:lnSpc>
                <a:spcPts val="4160"/>
              </a:lnSpc>
              <a:spcBef>
                <a:spcPct val="0"/>
              </a:spcBef>
            </a:pPr>
            <a:r>
              <a:rPr lang="en-US" sz="2600">
                <a:solidFill>
                  <a:srgbClr val="FFFFFF"/>
                </a:solidFill>
                <a:latin typeface="PT Serif"/>
                <a:ea typeface="PT Serif"/>
                <a:cs typeface="PT Serif"/>
                <a:sym typeface="PT Serif"/>
              </a:rPr>
              <a:t>Your website is more than just a digital brochure; it's a dynamic tool that can help you:</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Elevate your brand image and build trust with your audience.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4.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582990"/>
            <a:ext cx="18288000" cy="4678045"/>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Improve your website's search engine ranking and organic traffic.</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Create a user-friendly experience.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Generate more leads and drive conversions.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Increase sales and revenue.</a:t>
            </a:r>
          </a:p>
          <a:p>
            <a:pPr algn="ctr">
              <a:lnSpc>
                <a:spcPts val="4160"/>
              </a:lnSpc>
            </a:pPr>
            <a:r>
              <a:rPr lang="en-US" sz="2600">
                <a:solidFill>
                  <a:srgbClr val="FFFFFF"/>
                </a:solidFill>
                <a:latin typeface="PT Serif"/>
                <a:ea typeface="PT Serif"/>
                <a:cs typeface="PT Serif"/>
                <a:sym typeface="PT Serif"/>
              </a:rPr>
              <a:t>Additionally, a well-crafted website can:</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Enhance your brand's credibility and professionalism.</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Help customers find information easily.</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Keep your website up-to-date with the latest web trends and technologies.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5.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305204"/>
            <a:ext cx="18288000" cy="2724785"/>
          </a:xfrm>
          <a:prstGeom prst="rect">
            <a:avLst/>
          </a:prstGeom>
        </p:spPr>
        <p:txBody>
          <a:bodyPr anchor="t" rtlCol="false" tIns="0" lIns="0" bIns="0" rIns="0">
            <a:spAutoFit/>
          </a:bodyPr>
          <a:lstStyle/>
          <a:p>
            <a:pPr algn="ctr" marL="561341" indent="-280670" lvl="1">
              <a:lnSpc>
                <a:spcPts val="3640"/>
              </a:lnSpc>
              <a:buFont typeface="Arial"/>
              <a:buChar char="•"/>
            </a:pP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Provide a p</a:t>
            </a:r>
            <a:r>
              <a:rPr lang="en-US" sz="2600">
                <a:solidFill>
                  <a:srgbClr val="FFFFFF"/>
                </a:solidFill>
                <a:latin typeface="PT Serif"/>
                <a:ea typeface="PT Serif"/>
                <a:cs typeface="PT Serif"/>
                <a:sym typeface="PT Serif"/>
              </a:rPr>
              <a:t>ositive user experience that encourages repeat visits.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Give you a competitive edge over your rivals.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Expand your reach and target a wider audience.</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Streamline your business operations and improve efficiency.</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Become a valuable asset for your business.</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4884315"/>
            <a:ext cx="18288000" cy="4553585"/>
          </a:xfrm>
          <a:prstGeom prst="rect">
            <a:avLst/>
          </a:prstGeom>
        </p:spPr>
        <p:txBody>
          <a:bodyPr anchor="t" rtlCol="false" tIns="0" lIns="0" bIns="0" rIns="0">
            <a:spAutoFit/>
          </a:bodyPr>
          <a:lstStyle/>
          <a:p>
            <a:pPr algn="ctr" marL="561341" indent="-280670" lvl="1">
              <a:lnSpc>
                <a:spcPts val="3640"/>
              </a:lnSpc>
              <a:buFont typeface="Arial"/>
              <a:buChar char="•"/>
            </a:pPr>
          </a:p>
          <a:p>
            <a:pPr algn="ctr">
              <a:lnSpc>
                <a:spcPts val="3640"/>
              </a:lnSpc>
              <a:spcBef>
                <a:spcPct val="0"/>
              </a:spcBef>
            </a:pPr>
            <a:r>
              <a:rPr lang="en-US" sz="2600">
                <a:solidFill>
                  <a:srgbClr val="FFFFFF"/>
                </a:solidFill>
                <a:latin typeface="PT Serif"/>
                <a:ea typeface="PT Serif"/>
                <a:cs typeface="PT Serif"/>
                <a:sym typeface="PT Serif"/>
              </a:rPr>
              <a:t>When cho</a:t>
            </a:r>
            <a:r>
              <a:rPr lang="en-US" sz="2600">
                <a:solidFill>
                  <a:srgbClr val="FFFFFF"/>
                </a:solidFill>
                <a:latin typeface="PT Serif"/>
                <a:ea typeface="PT Serif"/>
                <a:cs typeface="PT Serif"/>
                <a:sym typeface="PT Serif"/>
              </a:rPr>
              <a:t>osing a website design and development company, consider factors such as: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Their portfolio of past projects.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Their experience in your industry or with similar projects.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Their expertise in the latest web technologies and best practices.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Their communication skills and responsiveness.</a:t>
            </a:r>
          </a:p>
          <a:p>
            <a:pPr algn="ctr" marL="561341" indent="-280670" lvl="1">
              <a:lnSpc>
                <a:spcPts val="3640"/>
              </a:lnSpc>
              <a:spcBef>
                <a:spcPct val="0"/>
              </a:spcBef>
              <a:buFont typeface="Arial"/>
              <a:buChar char="•"/>
            </a:pPr>
            <a:r>
              <a:rPr lang="en-US" sz="2600">
                <a:solidFill>
                  <a:srgbClr val="FFFFFF"/>
                </a:solidFill>
                <a:latin typeface="PT Serif"/>
                <a:ea typeface="PT Serif"/>
                <a:cs typeface="PT Serif"/>
                <a:sym typeface="PT Serif"/>
              </a:rPr>
              <a:t>Their pricing and payment terms.</a:t>
            </a:r>
          </a:p>
          <a:p>
            <a:pPr algn="ctr">
              <a:lnSpc>
                <a:spcPts val="3640"/>
              </a:lnSpc>
              <a:spcBef>
                <a:spcPct val="0"/>
              </a:spcBef>
            </a:pPr>
            <a:r>
              <a:rPr lang="en-US" sz="2600">
                <a:solidFill>
                  <a:srgbClr val="FFFFFF"/>
                </a:solidFill>
                <a:latin typeface="PT Serif"/>
                <a:ea typeface="PT Serif"/>
                <a:cs typeface="PT Serif"/>
                <a:sym typeface="PT Serif"/>
              </a:rPr>
              <a:t>By taking the time to research and select the right company, you can create a website that will help you achieve your business goals and drive success.</a:t>
            </a:r>
          </a:p>
          <a:p>
            <a:pPr algn="ctr">
              <a:lnSpc>
                <a:spcPts val="364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804603"/>
            <a:ext cx="18288000" cy="25825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Quora Web Solution: Quora Web Solution is a trusted website development company based in Bangalore, India, offering a wide array of services to not only domestic but global clientele. Be it Website Design and Development, SEO services, Digital Marketing, Branding, App Development, Ecommerce Solution, and Logo Creation . Quora Web Solution has the best website developers offering top quality services and that is the reason why we are well known as one of the best Website Development Companies in Bangalore, India.</a:t>
            </a:r>
          </a:p>
        </p:txBody>
      </p:sp>
      <p:sp>
        <p:nvSpPr>
          <p:cNvPr name="TextBox 3" id="3"/>
          <p:cNvSpPr txBox="true"/>
          <p:nvPr/>
        </p:nvSpPr>
        <p:spPr>
          <a:xfrm rot="0">
            <a:off x="1398844" y="7405208"/>
            <a:ext cx="7130951" cy="2058670"/>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Visit Us - www.quorawebsolution.com</a:t>
            </a:r>
          </a:p>
          <a:p>
            <a:pPr algn="ctr">
              <a:lnSpc>
                <a:spcPts val="4160"/>
              </a:lnSpc>
            </a:pPr>
            <a:r>
              <a:rPr lang="en-US" sz="2600">
                <a:solidFill>
                  <a:srgbClr val="FFFFFF"/>
                </a:solidFill>
                <a:latin typeface="PT Serif"/>
                <a:ea typeface="PT Serif"/>
                <a:cs typeface="PT Serif"/>
                <a:sym typeface="PT Serif"/>
              </a:rPr>
              <a:t>Call Us - +91 9986 056 909</a:t>
            </a:r>
          </a:p>
          <a:p>
            <a:pPr algn="ctr">
              <a:lnSpc>
                <a:spcPts val="4160"/>
              </a:lnSpc>
            </a:pPr>
            <a:r>
              <a:rPr lang="en-US" sz="2600">
                <a:solidFill>
                  <a:srgbClr val="FFFFFF"/>
                </a:solidFill>
                <a:latin typeface="PT Serif"/>
                <a:ea typeface="PT Serif"/>
                <a:cs typeface="PT Serif"/>
                <a:sym typeface="PT Serif"/>
              </a:rPr>
              <a:t>Mail Us - info@quorawebsolutions.com</a:t>
            </a:r>
          </a:p>
          <a:p>
            <a:pPr algn="ctr">
              <a:lnSpc>
                <a:spcPts val="4160"/>
              </a:lnSpc>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5400000">
            <a:off x="4000500" y="-4000500"/>
            <a:ext cx="10287000" cy="18288000"/>
            <a:chOff x="0" y="0"/>
            <a:chExt cx="13716000" cy="24384000"/>
          </a:xfrm>
        </p:grpSpPr>
        <p:sp>
          <p:nvSpPr>
            <p:cNvPr name="Freeform 3" id="3"/>
            <p:cNvSpPr/>
            <p:nvPr/>
          </p:nvSpPr>
          <p:spPr>
            <a:xfrm flipH="false" flipV="false" rot="0">
              <a:off x="0" y="0"/>
              <a:ext cx="13716000" cy="24384000"/>
            </a:xfrm>
            <a:custGeom>
              <a:avLst/>
              <a:gdLst/>
              <a:ahLst/>
              <a:cxnLst/>
              <a:rect r="r" b="b" t="t" l="l"/>
              <a:pathLst>
                <a:path h="24384000" w="13716000">
                  <a:moveTo>
                    <a:pt x="13716000" y="0"/>
                  </a:moveTo>
                  <a:lnTo>
                    <a:pt x="13716000" y="24384000"/>
                  </a:lnTo>
                  <a:lnTo>
                    <a:pt x="0" y="24384000"/>
                  </a:lnTo>
                  <a:lnTo>
                    <a:pt x="0" y="0"/>
                  </a:lnTo>
                  <a:lnTo>
                    <a:pt x="13716000" y="0"/>
                  </a:lnTo>
                  <a:close/>
                </a:path>
              </a:pathLst>
            </a:custGeom>
            <a:blipFill>
              <a:blip r:embed="rId2"/>
              <a:stretch>
                <a:fillRect l="-18098" t="0" r="-18098" b="0"/>
              </a:stretch>
            </a:blipFill>
          </p:spPr>
        </p:sp>
      </p:grpSp>
      <p:grpSp>
        <p:nvGrpSpPr>
          <p:cNvPr name="Group 4" id="4"/>
          <p:cNvGrpSpPr/>
          <p:nvPr/>
        </p:nvGrpSpPr>
        <p:grpSpPr>
          <a:xfrm rot="3339144">
            <a:off x="-4591061" y="5209522"/>
            <a:ext cx="9877602" cy="5536051"/>
            <a:chOff x="0" y="0"/>
            <a:chExt cx="13170136" cy="7381401"/>
          </a:xfrm>
        </p:grpSpPr>
        <p:sp>
          <p:nvSpPr>
            <p:cNvPr name="Freeform 5" id="5"/>
            <p:cNvSpPr/>
            <p:nvPr/>
          </p:nvSpPr>
          <p:spPr>
            <a:xfrm flipH="false" flipV="false" rot="0">
              <a:off x="0" y="0"/>
              <a:ext cx="13170154" cy="7381367"/>
            </a:xfrm>
            <a:custGeom>
              <a:avLst/>
              <a:gdLst/>
              <a:ahLst/>
              <a:cxnLst/>
              <a:rect r="r" b="b" t="t" l="l"/>
              <a:pathLst>
                <a:path h="7381367" w="13170154">
                  <a:moveTo>
                    <a:pt x="0" y="0"/>
                  </a:moveTo>
                  <a:lnTo>
                    <a:pt x="13170154" y="0"/>
                  </a:lnTo>
                  <a:lnTo>
                    <a:pt x="13170154" y="7381367"/>
                  </a:lnTo>
                  <a:lnTo>
                    <a:pt x="0" y="7381367"/>
                  </a:lnTo>
                  <a:lnTo>
                    <a:pt x="0" y="0"/>
                  </a:lnTo>
                  <a:close/>
                </a:path>
              </a:pathLst>
            </a:custGeom>
            <a:blipFill>
              <a:blip r:embed="rId3"/>
              <a:stretch>
                <a:fillRect l="0" t="0" r="0" b="0"/>
              </a:stretch>
            </a:blipFill>
          </p:spPr>
        </p:sp>
      </p:grpSp>
      <p:grpSp>
        <p:nvGrpSpPr>
          <p:cNvPr name="Group 6" id="6"/>
          <p:cNvGrpSpPr/>
          <p:nvPr/>
        </p:nvGrpSpPr>
        <p:grpSpPr>
          <a:xfrm rot="0">
            <a:off x="9854955" y="353167"/>
            <a:ext cx="7373989" cy="9232664"/>
            <a:chOff x="0" y="0"/>
            <a:chExt cx="9831986" cy="12310219"/>
          </a:xfrm>
        </p:grpSpPr>
        <p:sp>
          <p:nvSpPr>
            <p:cNvPr name="Freeform 7" id="7"/>
            <p:cNvSpPr/>
            <p:nvPr/>
          </p:nvSpPr>
          <p:spPr>
            <a:xfrm flipH="false" flipV="false" rot="0">
              <a:off x="0" y="0"/>
              <a:ext cx="9832086" cy="12310237"/>
            </a:xfrm>
            <a:custGeom>
              <a:avLst/>
              <a:gdLst/>
              <a:ahLst/>
              <a:cxnLst/>
              <a:rect r="r" b="b" t="t" l="l"/>
              <a:pathLst>
                <a:path h="12310237" w="9832086">
                  <a:moveTo>
                    <a:pt x="9831959" y="12310237"/>
                  </a:moveTo>
                  <a:lnTo>
                    <a:pt x="0" y="12310237"/>
                  </a:lnTo>
                  <a:lnTo>
                    <a:pt x="0" y="0"/>
                  </a:lnTo>
                  <a:lnTo>
                    <a:pt x="9828911" y="0"/>
                  </a:lnTo>
                  <a:lnTo>
                    <a:pt x="9832086" y="12310237"/>
                  </a:lnTo>
                  <a:close/>
                </a:path>
              </a:pathLst>
            </a:custGeom>
            <a:blipFill>
              <a:blip r:embed="rId4"/>
              <a:stretch>
                <a:fillRect l="-43903" t="0" r="-43902" b="0"/>
              </a:stretch>
            </a:blipFill>
          </p:spPr>
        </p:sp>
      </p:grpSp>
      <p:grpSp>
        <p:nvGrpSpPr>
          <p:cNvPr name="Group 8" id="8"/>
          <p:cNvGrpSpPr/>
          <p:nvPr/>
        </p:nvGrpSpPr>
        <p:grpSpPr>
          <a:xfrm rot="0">
            <a:off x="9817595" y="292457"/>
            <a:ext cx="7441705" cy="9340075"/>
            <a:chOff x="0" y="0"/>
            <a:chExt cx="9922273" cy="12453433"/>
          </a:xfrm>
        </p:grpSpPr>
        <p:sp>
          <p:nvSpPr>
            <p:cNvPr name="Freeform 9" id="9"/>
            <p:cNvSpPr/>
            <p:nvPr/>
          </p:nvSpPr>
          <p:spPr>
            <a:xfrm flipH="false" flipV="false" rot="0">
              <a:off x="0" y="0"/>
              <a:ext cx="9922256" cy="12453493"/>
            </a:xfrm>
            <a:custGeom>
              <a:avLst/>
              <a:gdLst/>
              <a:ahLst/>
              <a:cxnLst/>
              <a:rect r="r" b="b" t="t" l="l"/>
              <a:pathLst>
                <a:path h="12453493" w="9922256">
                  <a:moveTo>
                    <a:pt x="9922256" y="12453493"/>
                  </a:moveTo>
                  <a:lnTo>
                    <a:pt x="0" y="12453493"/>
                  </a:lnTo>
                  <a:lnTo>
                    <a:pt x="0" y="0"/>
                  </a:lnTo>
                  <a:lnTo>
                    <a:pt x="9922256" y="0"/>
                  </a:lnTo>
                  <a:lnTo>
                    <a:pt x="9922256" y="12453493"/>
                  </a:lnTo>
                  <a:close/>
                </a:path>
              </a:pathLst>
            </a:custGeom>
            <a:blipFill>
              <a:blip r:embed="rId5"/>
              <a:stretch>
                <a:fillRect l="-50628" t="0" r="-50628" b="0"/>
              </a:stretch>
            </a:blipFill>
          </p:spPr>
        </p:sp>
      </p:grpSp>
      <p:sp>
        <p:nvSpPr>
          <p:cNvPr name="TextBox 10" id="10"/>
          <p:cNvSpPr txBox="true"/>
          <p:nvPr/>
        </p:nvSpPr>
        <p:spPr>
          <a:xfrm rot="0">
            <a:off x="7271231" y="1143025"/>
            <a:ext cx="6270719" cy="9143975"/>
          </a:xfrm>
          <a:prstGeom prst="rect">
            <a:avLst/>
          </a:prstGeom>
        </p:spPr>
        <p:txBody>
          <a:bodyPr anchor="t" rtlCol="false" tIns="0" lIns="0" bIns="0" rIns="0">
            <a:spAutoFit/>
          </a:bodyPr>
          <a:lstStyle/>
          <a:p>
            <a:pPr algn="ctr">
              <a:lnSpc>
                <a:spcPts val="2279"/>
              </a:lnSpc>
            </a:pPr>
            <a:r>
              <a:rPr lang="en-US" sz="1899" u="sng">
                <a:solidFill>
                  <a:srgbClr val="FFFFFF"/>
                </a:solidFill>
                <a:latin typeface="PT Serif"/>
                <a:ea typeface="PT Serif"/>
                <a:cs typeface="PT Serif"/>
                <a:sym typeface="PT Serif"/>
                <a:hlinkClick r:id="rId6" tooltip="https://www.quorawebsolution.com/wordpress-website-development-company-in-bangalore"/>
              </a:rPr>
              <a:t>WORDPRESS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7" tooltip="https://www.quorawebsolution.com/ecommerce-website-development-company-in-bangalore"/>
              </a:rPr>
              <a:t>ECOMMERCE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8" tooltip="https://www.quorawebsolution.com/php-website-development-company-in-bangalore"/>
              </a:rPr>
              <a:t>PHP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9" tooltip="https://www.quorawebsolution.com/cms-website-development-company-in-bangalore"/>
              </a:rPr>
              <a:t>CMS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0" tooltip="https://www.quorawebsolution.com/drupal-development-company-in-bangalore"/>
              </a:rPr>
              <a:t>DRUPAL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1" tooltip="https://www.quorawebsolution.com/website-maintenance-services-in-bangalore"/>
              </a:rPr>
              <a:t>WEBSITE SERVICES</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2" tooltip="https://www.quorawebsolution.com/web-portal-development-company-in-bangalore"/>
              </a:rPr>
              <a:t>WEBPORTAL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3" tooltip="https://www.quorawebsolution.com/magento-website-development-company-in-bangalore"/>
              </a:rPr>
              <a:t>MAGENTO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4" tooltip="https://www.quorawebsolution.com/website-development-company-in-bangalore"/>
              </a:rPr>
              <a:t>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5" tooltip="https://www.quorawebsolution.com/joomla-development-company-in-bangalore"/>
              </a:rPr>
              <a:t>JOOMLA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6" tooltip="https://www.quorawebsolution.com/small-business-web-design-and-development-company-in-bangalore"/>
              </a:rPr>
              <a:t>SMALL BUSINESS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7" tooltip="https://www.quorawebsolution.com/cheap-website-development-company-in-bangalore"/>
              </a:rPr>
              <a:t>CHEAP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8" tooltip="https://www.quorawebsolution.com/static-website-development-company-in-bangalore"/>
              </a:rPr>
              <a:t>STATIC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19" tooltip="https://www.quorawebsolution.com/dynamic-website-development-company-in-bangalore"/>
              </a:rPr>
              <a:t>DYNAMIC WEBSITE DEVELOPMENT</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0" tooltip="https://www.quorawebsolution.com/website-design-company-in-bangalore"/>
              </a:rPr>
              <a:t>WEBSITE DESIGN COMPANY</a:t>
            </a:r>
          </a:p>
          <a:p>
            <a:pPr algn="ctr">
              <a:lnSpc>
                <a:spcPts val="2279"/>
              </a:lnSpc>
            </a:pPr>
          </a:p>
          <a:p>
            <a:pPr algn="ctr">
              <a:lnSpc>
                <a:spcPts val="2279"/>
              </a:lnSpc>
            </a:pPr>
            <a:r>
              <a:rPr lang="en-US" sz="1899" u="sng">
                <a:solidFill>
                  <a:srgbClr val="FFFFFF"/>
                </a:solidFill>
                <a:latin typeface="PT Serif"/>
                <a:ea typeface="PT Serif"/>
                <a:cs typeface="PT Serif"/>
                <a:sym typeface="PT Serif"/>
                <a:hlinkClick r:id="rId21" tooltip="https://www.quorawebsolution.com/tour-and-travel-website-development-company-in-bangalore"/>
              </a:rPr>
              <a:t>TOUR AND TRAVEL WEBSITE DEVELOPMENT</a:t>
            </a:r>
          </a:p>
          <a:p>
            <a:pPr algn="ctr">
              <a:lnSpc>
                <a:spcPts val="2279"/>
              </a:lnSpc>
            </a:pPr>
          </a:p>
        </p:txBody>
      </p:sp>
      <p:sp>
        <p:nvSpPr>
          <p:cNvPr name="TextBox 11" id="11"/>
          <p:cNvSpPr txBox="true"/>
          <p:nvPr/>
        </p:nvSpPr>
        <p:spPr>
          <a:xfrm rot="0">
            <a:off x="347740" y="371515"/>
            <a:ext cx="2681783" cy="771510"/>
          </a:xfrm>
          <a:prstGeom prst="rect">
            <a:avLst/>
          </a:prstGeom>
        </p:spPr>
        <p:txBody>
          <a:bodyPr anchor="t" rtlCol="false" tIns="0" lIns="0" bIns="0" rIns="0">
            <a:spAutoFit/>
          </a:bodyPr>
          <a:lstStyle/>
          <a:p>
            <a:pPr algn="ctr">
              <a:lnSpc>
                <a:spcPts val="6000"/>
              </a:lnSpc>
            </a:pPr>
            <a:r>
              <a:rPr lang="en-US" sz="5000">
                <a:solidFill>
                  <a:srgbClr val="FFFFFF"/>
                </a:solidFill>
                <a:latin typeface="PT Serif"/>
                <a:ea typeface="PT Serif"/>
                <a:cs typeface="PT Serif"/>
                <a:sym typeface="PT Serif"/>
              </a:rPr>
              <a:t>Services</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7165" y="290896"/>
            <a:ext cx="13472014" cy="6397897"/>
          </a:xfrm>
          <a:custGeom>
            <a:avLst/>
            <a:gdLst/>
            <a:ahLst/>
            <a:cxnLst/>
            <a:rect r="r" b="b" t="t" l="l"/>
            <a:pathLst>
              <a:path h="6397897" w="13472014">
                <a:moveTo>
                  <a:pt x="0" y="0"/>
                </a:moveTo>
                <a:lnTo>
                  <a:pt x="13472015" y="0"/>
                </a:lnTo>
                <a:lnTo>
                  <a:pt x="13472015" y="6397897"/>
                </a:lnTo>
                <a:lnTo>
                  <a:pt x="0" y="6397897"/>
                </a:lnTo>
                <a:lnTo>
                  <a:pt x="0" y="0"/>
                </a:lnTo>
                <a:close/>
              </a:path>
            </a:pathLst>
          </a:custGeom>
          <a:blipFill>
            <a:blip r:embed="rId2"/>
            <a:stretch>
              <a:fillRect l="0" t="-4882" r="0" b="-13562"/>
            </a:stretch>
          </a:blipFill>
        </p:spPr>
      </p:sp>
      <p:sp>
        <p:nvSpPr>
          <p:cNvPr name="TextBox 3" id="3"/>
          <p:cNvSpPr txBox="true"/>
          <p:nvPr/>
        </p:nvSpPr>
        <p:spPr>
          <a:xfrm rot="0">
            <a:off x="0" y="8237321"/>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Your Digital Cornerstone: A Comprehensive Guide to Choosing the Right Website Design and Development Company</a:t>
            </a:r>
          </a:p>
          <a:p>
            <a:pPr algn="ctr">
              <a:lnSpc>
                <a:spcPts val="4160"/>
              </a:lnSpc>
              <a:spcBef>
                <a:spcPct val="0"/>
              </a:spcBef>
            </a:pPr>
            <a:r>
              <a:rPr lang="en-US" sz="2600">
                <a:solidFill>
                  <a:srgbClr val="FFFFFF"/>
                </a:solidFill>
                <a:latin typeface="PT Serif"/>
                <a:ea typeface="PT Serif"/>
                <a:cs typeface="PT Serif"/>
                <a:sym typeface="PT Serif"/>
              </a:rPr>
              <a:t>In today's digital age, a website is essential for online success.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28658" y="327401"/>
            <a:ext cx="13419124" cy="6141450"/>
          </a:xfrm>
          <a:custGeom>
            <a:avLst/>
            <a:gdLst/>
            <a:ahLst/>
            <a:cxnLst/>
            <a:rect r="r" b="b" t="t" l="l"/>
            <a:pathLst>
              <a:path h="6141450" w="13419124">
                <a:moveTo>
                  <a:pt x="0" y="0"/>
                </a:moveTo>
                <a:lnTo>
                  <a:pt x="13419124" y="0"/>
                </a:lnTo>
                <a:lnTo>
                  <a:pt x="13419124" y="6141450"/>
                </a:lnTo>
                <a:lnTo>
                  <a:pt x="0" y="6141450"/>
                </a:lnTo>
                <a:lnTo>
                  <a:pt x="0" y="0"/>
                </a:lnTo>
                <a:close/>
              </a:path>
            </a:pathLst>
          </a:custGeom>
          <a:blipFill>
            <a:blip r:embed="rId2"/>
            <a:stretch>
              <a:fillRect l="0" t="-4949" r="-788" b="-10116"/>
            </a:stretch>
          </a:blipFill>
        </p:spPr>
      </p:sp>
      <p:sp>
        <p:nvSpPr>
          <p:cNvPr name="TextBox 3" id="3"/>
          <p:cNvSpPr txBox="true"/>
          <p:nvPr/>
        </p:nvSpPr>
        <p:spPr>
          <a:xfrm rot="0">
            <a:off x="0" y="8771255"/>
            <a:ext cx="18288000" cy="48704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It's your virtual storefront, your digital brochure, and your 24/7 marketing tool.</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11804" y="374813"/>
            <a:ext cx="13347051" cy="6919314"/>
          </a:xfrm>
          <a:custGeom>
            <a:avLst/>
            <a:gdLst/>
            <a:ahLst/>
            <a:cxnLst/>
            <a:rect r="r" b="b" t="t" l="l"/>
            <a:pathLst>
              <a:path h="6919314" w="13347051">
                <a:moveTo>
                  <a:pt x="0" y="0"/>
                </a:moveTo>
                <a:lnTo>
                  <a:pt x="13347051" y="0"/>
                </a:lnTo>
                <a:lnTo>
                  <a:pt x="13347051" y="6919313"/>
                </a:lnTo>
                <a:lnTo>
                  <a:pt x="0" y="6919313"/>
                </a:lnTo>
                <a:lnTo>
                  <a:pt x="0" y="0"/>
                </a:lnTo>
                <a:close/>
              </a:path>
            </a:pathLst>
          </a:custGeom>
          <a:blipFill>
            <a:blip r:embed="rId2"/>
            <a:stretch>
              <a:fillRect l="0" t="0" r="-2377" b="-11083"/>
            </a:stretch>
          </a:blipFill>
        </p:spPr>
      </p:sp>
      <p:sp>
        <p:nvSpPr>
          <p:cNvPr name="TextBox 3" id="3"/>
          <p:cNvSpPr txBox="true"/>
          <p:nvPr/>
        </p:nvSpPr>
        <p:spPr>
          <a:xfrm rot="0">
            <a:off x="0" y="8705215"/>
            <a:ext cx="18288000" cy="1010920"/>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 A well-designed and well-developed website can help you reach a wider audience, build brand awareness, and drive business growth.</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D10E36"/>
        </a:solidFill>
      </p:bgPr>
    </p:bg>
    <p:spTree>
      <p:nvGrpSpPr>
        <p:cNvPr id="1" name=""/>
        <p:cNvGrpSpPr/>
        <p:nvPr/>
      </p:nvGrpSpPr>
      <p:grpSpPr>
        <a:xfrm>
          <a:off x="0" y="0"/>
          <a:ext cx="0" cy="0"/>
          <a:chOff x="0" y="0"/>
          <a:chExt cx="0" cy="0"/>
        </a:xfrm>
      </p:grpSpPr>
      <p:sp>
        <p:nvSpPr>
          <p:cNvPr name="Freeform 2" id="2"/>
          <p:cNvSpPr/>
          <p:nvPr/>
        </p:nvSpPr>
        <p:spPr>
          <a:xfrm flipH="false" flipV="false" rot="0">
            <a:off x="2370083" y="362803"/>
            <a:ext cx="13283384" cy="6890443"/>
          </a:xfrm>
          <a:custGeom>
            <a:avLst/>
            <a:gdLst/>
            <a:ahLst/>
            <a:cxnLst/>
            <a:rect r="r" b="b" t="t" l="l"/>
            <a:pathLst>
              <a:path h="6890443" w="13283384">
                <a:moveTo>
                  <a:pt x="0" y="0"/>
                </a:moveTo>
                <a:lnTo>
                  <a:pt x="13283384" y="0"/>
                </a:lnTo>
                <a:lnTo>
                  <a:pt x="13283384" y="6890443"/>
                </a:lnTo>
                <a:lnTo>
                  <a:pt x="0" y="6890443"/>
                </a:lnTo>
                <a:lnTo>
                  <a:pt x="0" y="0"/>
                </a:lnTo>
                <a:close/>
              </a:path>
            </a:pathLst>
          </a:custGeom>
          <a:blipFill>
            <a:blip r:embed="rId2"/>
            <a:stretch>
              <a:fillRect l="0" t="-28519" r="0" b="-28903"/>
            </a:stretch>
          </a:blipFill>
        </p:spPr>
      </p:sp>
      <p:sp>
        <p:nvSpPr>
          <p:cNvPr name="TextBox 3" id="3"/>
          <p:cNvSpPr txBox="true"/>
          <p:nvPr/>
        </p:nvSpPr>
        <p:spPr>
          <a:xfrm rot="0">
            <a:off x="0" y="8443278"/>
            <a:ext cx="18288000" cy="1534795"/>
          </a:xfrm>
          <a:prstGeom prst="rect">
            <a:avLst/>
          </a:prstGeom>
        </p:spPr>
        <p:txBody>
          <a:bodyPr anchor="t" rtlCol="false" tIns="0" lIns="0" bIns="0" rIns="0">
            <a:spAutoFit/>
          </a:bodyPr>
          <a:lstStyle/>
          <a:p>
            <a:pPr algn="ctr">
              <a:lnSpc>
                <a:spcPts val="4160"/>
              </a:lnSpc>
            </a:pPr>
          </a:p>
          <a:p>
            <a:pPr algn="ctr">
              <a:lnSpc>
                <a:spcPts val="4160"/>
              </a:lnSpc>
              <a:spcBef>
                <a:spcPct val="0"/>
              </a:spcBef>
            </a:pPr>
            <a:r>
              <a:rPr lang="en-US" sz="2600">
                <a:solidFill>
                  <a:srgbClr val="FFFFFF"/>
                </a:solidFill>
                <a:latin typeface="PT Serif"/>
                <a:ea typeface="PT Serif"/>
                <a:cs typeface="PT Serif"/>
                <a:sym typeface="PT Serif"/>
              </a:rPr>
              <a:t>Website design and development companies create and maintain websites.</a:t>
            </a:r>
          </a:p>
          <a:p>
            <a:pPr algn="ctr">
              <a:lnSpc>
                <a:spcPts val="4160"/>
              </a:lnSpc>
              <a:spcBef>
                <a:spcPct val="0"/>
              </a:spcBef>
            </a:pP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6.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2974753"/>
            <a:ext cx="18288000" cy="5725795"/>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A website design and development company is a team of experts who specialize in creating and maintaining websites. They work together to transform your vision into a functional and visually appealing online presence. Their services typically encompass: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Design: This involves crafting the visual appeal of your website, including layout, color schemes, typography, and imagery. The goal is to create a visually stunning and user-friendly design that reflects your brand's personality.</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Website Development: This focuses on the technical aspects of building your website, such as coding, programming, and database integration. The aim is to ensure that your website functions smoothly and efficiently across different devices and browsers.</a:t>
            </a:r>
          </a:p>
          <a:p>
            <a:pPr algn="ctr" marL="561341" indent="-280670" lvl="1">
              <a:lnSpc>
                <a:spcPts val="4160"/>
              </a:lnSpc>
              <a:spcBef>
                <a:spcPct val="0"/>
              </a:spcBef>
              <a:buFont typeface="Arial"/>
              <a:buChar char="•"/>
            </a:pPr>
            <a:r>
              <a:rPr lang="en-US" sz="2600">
                <a:solidFill>
                  <a:srgbClr val="FFFFFF"/>
                </a:solidFill>
                <a:latin typeface="PT Serif"/>
                <a:ea typeface="PT Serif"/>
                <a:cs typeface="PT Serif"/>
                <a:sym typeface="PT Serif"/>
              </a:rPr>
              <a:t>E-commerce Development: If you're looking to sell products or services online, an e-commerce development company can create a secure and user-friendly online store.</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7.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33424"/>
            <a:ext cx="18288000" cy="5201920"/>
          </a:xfrm>
          <a:prstGeom prst="rect">
            <a:avLst/>
          </a:prstGeom>
        </p:spPr>
        <p:txBody>
          <a:bodyPr anchor="t" rtlCol="false" tIns="0" lIns="0" bIns="0" rIns="0">
            <a:spAutoFit/>
          </a:bodyPr>
          <a:lstStyle/>
          <a:p>
            <a:pPr algn="ctr" marL="561341" indent="-280670" lvl="1">
              <a:lnSpc>
                <a:spcPts val="4160"/>
              </a:lnSpc>
              <a:buFont typeface="Arial"/>
              <a:buChar char="•"/>
            </a:pP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Content Management System (CMS) Development: A CMS empowers you to manage your website's content without needing technical expertise.</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Search Engine Optimization (SEO): SEO improves your website's visibility in search results. This helps attract more organic traffic, leading to increased brand awareness and sales.</a:t>
            </a:r>
          </a:p>
          <a:p>
            <a:pPr algn="ctr" marL="561341" indent="-280670" lvl="1">
              <a:lnSpc>
                <a:spcPts val="4160"/>
              </a:lnSpc>
              <a:buFont typeface="Arial"/>
              <a:buChar char="•"/>
            </a:pPr>
            <a:r>
              <a:rPr lang="en-US" sz="2600">
                <a:solidFill>
                  <a:srgbClr val="FFFFFF"/>
                </a:solidFill>
                <a:latin typeface="PT Serif"/>
                <a:ea typeface="PT Serif"/>
                <a:cs typeface="PT Serif"/>
                <a:sym typeface="PT Serif"/>
              </a:rPr>
              <a:t>Digital Marketing: A comprehensive digital marketing strategy can help you reach your target audience through various channels, including social media, email marketing, and pay-per-click advertising.</a:t>
            </a:r>
          </a:p>
          <a:p>
            <a:pPr algn="ctr">
              <a:lnSpc>
                <a:spcPts val="4160"/>
              </a:lnSpc>
            </a:pPr>
            <a:r>
              <a:rPr lang="en-US" sz="2600">
                <a:solidFill>
                  <a:srgbClr val="FFFFFF"/>
                </a:solidFill>
                <a:latin typeface="PT Serif"/>
                <a:ea typeface="PT Serif"/>
                <a:cs typeface="PT Serif"/>
                <a:sym typeface="PT Serif"/>
              </a:rPr>
              <a:t>By combining their expertise in design, development, and digital marketing, website design and development companies can help you create a powerful online presence that drives results.</a:t>
            </a:r>
          </a:p>
          <a:p>
            <a:pPr algn="ctr">
              <a:lnSpc>
                <a:spcPts val="4160"/>
              </a:lnSpc>
              <a:spcBef>
                <a:spcPct val="0"/>
              </a:spcBef>
            </a:pPr>
            <a:r>
              <a:rPr lang="en-US" sz="2600">
                <a:solidFill>
                  <a:srgbClr val="FFFFFF"/>
                </a:solidFill>
                <a:latin typeface="PT Serif"/>
                <a:ea typeface="PT Serif"/>
                <a:cs typeface="PT Serif"/>
                <a:sym typeface="PT Serif"/>
              </a:rPr>
              <a:t>How to Choose the Right Website Design and Development Company</a:t>
            </a: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8.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054088"/>
            <a:ext cx="18288000" cy="5201920"/>
          </a:xfrm>
          <a:prstGeom prst="rect">
            <a:avLst/>
          </a:prstGeom>
        </p:spPr>
        <p:txBody>
          <a:bodyPr anchor="t" rtlCol="false" tIns="0" lIns="0" bIns="0" rIns="0">
            <a:spAutoFit/>
          </a:bodyPr>
          <a:lstStyle/>
          <a:p>
            <a:pPr algn="ctr">
              <a:lnSpc>
                <a:spcPts val="4160"/>
              </a:lnSpc>
            </a:pPr>
          </a:p>
          <a:p>
            <a:pPr algn="ctr">
              <a:lnSpc>
                <a:spcPts val="4160"/>
              </a:lnSpc>
            </a:pPr>
            <a:r>
              <a:rPr lang="en-US" sz="2600">
                <a:solidFill>
                  <a:srgbClr val="FFFFFF"/>
                </a:solidFill>
                <a:latin typeface="PT Serif"/>
                <a:ea typeface="PT Serif"/>
                <a:cs typeface="PT Serif"/>
                <a:sym typeface="PT Serif"/>
              </a:rPr>
              <a:t>1. Define Your Goals: Clearly outline your website's objectives, whether it's to generate leads, sell products, or simply provide information. 2. Research and Shortlist: Look for companies with a proven track record and positive reviews. Check their portfolio and client testimonials. 3. Communication and Collaboration: Effective communication is key. Choose a company that actively listens to your needs and provides clear updates throughout the project. 4. Technical Expertise: Ensure the company has the necessary skills and experience to handle your specific project requirements, whether it's a simple website or a complex e-commerce platform. 5. Pricing and Contracts: Discuss pricing models, payment terms, and contract details upfront to avoid any surprises. 6. Post-Launch Support: Inquire about ongoing maintenance, updates, and support services to ensure your website remains up-to-date and secure.</a:t>
            </a:r>
          </a:p>
          <a:p>
            <a:pPr algn="ctr">
              <a:lnSpc>
                <a:spcPts val="4160"/>
              </a:lnSpc>
              <a:spcBef>
                <a:spcPct val="0"/>
              </a:spcBef>
            </a:pPr>
          </a:p>
        </p:txBody>
      </p:sp>
      <p:sp>
        <p:nvSpPr>
          <p:cNvPr name="TextBox 3" id="3"/>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slides/slide9.xml><?xml version="1.0" encoding="utf-8"?>
<p:sld xmlns:p="http://schemas.openxmlformats.org/presentationml/2006/main" xmlns:a="http://schemas.openxmlformats.org/drawingml/2006/main">
  <p:cSld>
    <p:bg>
      <p:bgPr>
        <a:solidFill>
          <a:srgbClr val="D10E36"/>
        </a:solidFill>
      </p:bgPr>
    </p:bg>
    <p:spTree>
      <p:nvGrpSpPr>
        <p:cNvPr id="1" name=""/>
        <p:cNvGrpSpPr/>
        <p:nvPr/>
      </p:nvGrpSpPr>
      <p:grpSpPr>
        <a:xfrm>
          <a:off x="0" y="0"/>
          <a:ext cx="0" cy="0"/>
          <a:chOff x="0" y="0"/>
          <a:chExt cx="0" cy="0"/>
        </a:xfrm>
      </p:grpSpPr>
      <p:sp>
        <p:nvSpPr>
          <p:cNvPr name="TextBox 2" id="2"/>
          <p:cNvSpPr txBox="true"/>
          <p:nvPr/>
        </p:nvSpPr>
        <p:spPr>
          <a:xfrm rot="0">
            <a:off x="0" y="3159869"/>
            <a:ext cx="18288000" cy="363029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 7. Ask for References: Request a list of references from the company and reach out to them to get firsthand feedback on their experience. 8. Consider Your Budget: Determine your budget for the project and look for companies that can provide quality services within your budget. 9. Trust Your Instincts: Ultimately, choose a company that you feel comfortable working with and that you believe can deliver on your expectations.</a:t>
            </a:r>
          </a:p>
          <a:p>
            <a:pPr algn="ctr">
              <a:lnSpc>
                <a:spcPts val="4160"/>
              </a:lnSpc>
              <a:spcBef>
                <a:spcPct val="0"/>
              </a:spcBef>
            </a:pPr>
            <a:r>
              <a:rPr lang="en-US" sz="2600">
                <a:solidFill>
                  <a:srgbClr val="FFFFFF"/>
                </a:solidFill>
                <a:latin typeface="PT Serif"/>
                <a:ea typeface="PT Serif"/>
                <a:cs typeface="PT Serif"/>
                <a:sym typeface="PT Serif"/>
              </a:rPr>
              <a:t>Remember: A well-designed and well-developed website is an investment in your business's future. Take the leap and embark on your digital journey! Your website is your online gateway to success, so choose wisely and let your digital presence shine.</a:t>
            </a:r>
          </a:p>
        </p:txBody>
      </p:sp>
      <p:sp>
        <p:nvSpPr>
          <p:cNvPr name="TextBox 3" id="3"/>
          <p:cNvSpPr txBox="true"/>
          <p:nvPr/>
        </p:nvSpPr>
        <p:spPr>
          <a:xfrm rot="0">
            <a:off x="0" y="8017167"/>
            <a:ext cx="18288000" cy="1534795"/>
          </a:xfrm>
          <a:prstGeom prst="rect">
            <a:avLst/>
          </a:prstGeom>
        </p:spPr>
        <p:txBody>
          <a:bodyPr anchor="t" rtlCol="false" tIns="0" lIns="0" bIns="0" rIns="0">
            <a:spAutoFit/>
          </a:bodyPr>
          <a:lstStyle/>
          <a:p>
            <a:pPr algn="ctr">
              <a:lnSpc>
                <a:spcPts val="4160"/>
              </a:lnSpc>
              <a:spcBef>
                <a:spcPct val="0"/>
              </a:spcBef>
            </a:pPr>
            <a:r>
              <a:rPr lang="en-US" sz="2600">
                <a:solidFill>
                  <a:srgbClr val="FFFFFF"/>
                </a:solidFill>
                <a:latin typeface="PT Serif"/>
                <a:ea typeface="PT Serif"/>
                <a:cs typeface="PT Serif"/>
                <a:sym typeface="PT Serif"/>
              </a:rPr>
              <a:t>Your Digital Identity, Crafted with Precision</a:t>
            </a:r>
          </a:p>
          <a:p>
            <a:pPr algn="ctr">
              <a:lnSpc>
                <a:spcPts val="4160"/>
              </a:lnSpc>
              <a:spcBef>
                <a:spcPct val="0"/>
              </a:spcBef>
            </a:pPr>
            <a:r>
              <a:rPr lang="en-US" sz="2600">
                <a:solidFill>
                  <a:srgbClr val="FFFFFF"/>
                </a:solidFill>
                <a:latin typeface="PT Serif"/>
                <a:ea typeface="PT Serif"/>
                <a:cs typeface="PT Serif"/>
                <a:sym typeface="PT Serif"/>
              </a:rPr>
              <a:t>A website is your online storefront. It's your 24/7 storefront, your digital brochure, and your customer's first impression of your brand. </a:t>
            </a:r>
          </a:p>
        </p:txBody>
      </p:sp>
      <p:sp>
        <p:nvSpPr>
          <p:cNvPr name="TextBox 4" id="4"/>
          <p:cNvSpPr txBox="true"/>
          <p:nvPr/>
        </p:nvSpPr>
        <p:spPr>
          <a:xfrm rot="0">
            <a:off x="11015052" y="9569174"/>
            <a:ext cx="4754017" cy="487045"/>
          </a:xfrm>
          <a:prstGeom prst="rect">
            <a:avLst/>
          </a:prstGeom>
        </p:spPr>
        <p:txBody>
          <a:bodyPr anchor="t" rtlCol="false" tIns="0" lIns="0" bIns="0" rIns="0">
            <a:spAutoFit/>
          </a:bodyPr>
          <a:lstStyle/>
          <a:p>
            <a:pPr algn="ctr">
              <a:lnSpc>
                <a:spcPts val="4160"/>
              </a:lnSpc>
            </a:pPr>
            <a:r>
              <a:rPr lang="en-US" sz="2600">
                <a:solidFill>
                  <a:srgbClr val="FFFFFF"/>
                </a:solidFill>
                <a:latin typeface="PT Serif"/>
                <a:ea typeface="PT Serif"/>
                <a:cs typeface="PT Serif"/>
                <a:sym typeface="PT Serif"/>
              </a:rPr>
              <a:t>www.quorawebsolution.com</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DAGUr8JNTV0</dc:identifier>
  <dcterms:modified xsi:type="dcterms:W3CDTF">2011-08-01T06:04:30Z</dcterms:modified>
  <cp:revision>1</cp:revision>
  <dc:title>Your Digital Cornerstone: A Comprehensive Guide to Choosing the Right Website Design and Development Company</dc:title>
</cp:coreProperties>
</file>