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inza.co/ninjatrader-8-indicators" TargetMode="External"/><Relationship Id="rId3" Type="http://schemas.openxmlformats.org/officeDocument/2006/relationships/image" Target="../media/image4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ninza.co/ninjatrader-8-indicators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25016" y="914653"/>
            <a:ext cx="5525135" cy="1170940"/>
          </a:xfrm>
          <a:custGeom>
            <a:avLst/>
            <a:gdLst/>
            <a:ahLst/>
            <a:cxnLst/>
            <a:rect l="l" t="t" r="r" b="b"/>
            <a:pathLst>
              <a:path w="5525134" h="1170939">
                <a:moveTo>
                  <a:pt x="5525135" y="487756"/>
                </a:moveTo>
                <a:lnTo>
                  <a:pt x="0" y="487756"/>
                </a:lnTo>
                <a:lnTo>
                  <a:pt x="0" y="829437"/>
                </a:lnTo>
                <a:lnTo>
                  <a:pt x="0" y="1170813"/>
                </a:lnTo>
                <a:lnTo>
                  <a:pt x="5525135" y="1170813"/>
                </a:lnTo>
                <a:lnTo>
                  <a:pt x="5525135" y="829437"/>
                </a:lnTo>
                <a:lnTo>
                  <a:pt x="5525135" y="487756"/>
                </a:lnTo>
                <a:close/>
              </a:path>
              <a:path w="5525134" h="1170939">
                <a:moveTo>
                  <a:pt x="5525135" y="0"/>
                </a:moveTo>
                <a:lnTo>
                  <a:pt x="0" y="0"/>
                </a:lnTo>
                <a:lnTo>
                  <a:pt x="0" y="487680"/>
                </a:lnTo>
                <a:lnTo>
                  <a:pt x="5525135" y="487680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25016" y="914653"/>
            <a:ext cx="5525135" cy="117094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150"/>
              </a:spcBef>
            </a:pPr>
            <a:endParaRPr sz="2200">
              <a:latin typeface="Times New Roman"/>
              <a:cs typeface="Times New Roman"/>
            </a:endParaRPr>
          </a:p>
          <a:p>
            <a:pPr marL="2024380" marR="104139" indent="-1918335">
              <a:lnSpc>
                <a:spcPct val="101800"/>
              </a:lnSpc>
            </a:pPr>
            <a:r>
              <a:rPr dirty="0" sz="2200" b="1">
                <a:latin typeface="Calibri"/>
                <a:cs typeface="Calibri"/>
              </a:rPr>
              <a:t>Why</a:t>
            </a:r>
            <a:r>
              <a:rPr dirty="0" sz="2200" spc="-25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Free</a:t>
            </a:r>
            <a:r>
              <a:rPr dirty="0" sz="2200" spc="-55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Indicators</a:t>
            </a:r>
            <a:r>
              <a:rPr dirty="0" sz="2200" spc="-45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Are</a:t>
            </a:r>
            <a:r>
              <a:rPr dirty="0" sz="2200" spc="-35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a</a:t>
            </a:r>
            <a:r>
              <a:rPr dirty="0" sz="2200" spc="-55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Smart</a:t>
            </a:r>
            <a:r>
              <a:rPr dirty="0" sz="2200" spc="-20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First</a:t>
            </a:r>
            <a:r>
              <a:rPr dirty="0" sz="2200" spc="-50" b="1">
                <a:latin typeface="Calibri"/>
                <a:cs typeface="Calibri"/>
              </a:rPr>
              <a:t> </a:t>
            </a:r>
            <a:r>
              <a:rPr dirty="0" sz="2200" b="1">
                <a:latin typeface="Calibri"/>
                <a:cs typeface="Calibri"/>
              </a:rPr>
              <a:t>Step</a:t>
            </a:r>
            <a:r>
              <a:rPr dirty="0" sz="2200" spc="-40" b="1">
                <a:latin typeface="Calibri"/>
                <a:cs typeface="Calibri"/>
              </a:rPr>
              <a:t> </a:t>
            </a:r>
            <a:r>
              <a:rPr dirty="0" sz="2200" spc="-25" b="1">
                <a:latin typeface="Calibri"/>
                <a:cs typeface="Calibri"/>
              </a:rPr>
              <a:t>for </a:t>
            </a:r>
            <a:r>
              <a:rPr dirty="0" sz="2200" b="1">
                <a:latin typeface="Calibri"/>
                <a:cs typeface="Calibri"/>
              </a:rPr>
              <a:t>New</a:t>
            </a:r>
            <a:r>
              <a:rPr dirty="0" sz="2200" spc="-30" b="1">
                <a:latin typeface="Calibri"/>
                <a:cs typeface="Calibri"/>
              </a:rPr>
              <a:t> </a:t>
            </a:r>
            <a:r>
              <a:rPr dirty="0" sz="2200" spc="-10" b="1">
                <a:latin typeface="Calibri"/>
                <a:cs typeface="Calibri"/>
              </a:rPr>
              <a:t>Traders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25016" y="5241035"/>
            <a:ext cx="5525135" cy="3683000"/>
          </a:xfrm>
          <a:prstGeom prst="rect">
            <a:avLst/>
          </a:prstGeom>
          <a:solidFill>
            <a:srgbClr val="FCFCFC"/>
          </a:solidFill>
        </p:spPr>
        <p:txBody>
          <a:bodyPr wrap="square" lIns="0" tIns="0" rIns="0" bIns="0" rtlCol="0" vert="horz">
            <a:spAutoFit/>
          </a:bodyPr>
          <a:lstStyle/>
          <a:p>
            <a:pPr marL="17780">
              <a:lnSpc>
                <a:spcPts val="1830"/>
              </a:lnSpc>
            </a:pPr>
            <a:r>
              <a:rPr dirty="0" sz="1600">
                <a:latin typeface="Calibri"/>
                <a:cs typeface="Calibri"/>
              </a:rPr>
              <a:t>Starting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path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seem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like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embarking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into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50">
                <a:latin typeface="Calibri"/>
                <a:cs typeface="Calibri"/>
              </a:rPr>
              <a:t>a</a:t>
            </a:r>
            <a:endParaRPr sz="1600">
              <a:latin typeface="Calibri"/>
              <a:cs typeface="Calibri"/>
            </a:endParaRPr>
          </a:p>
          <a:p>
            <a:pPr marL="17780">
              <a:lnSpc>
                <a:spcPct val="100000"/>
              </a:lnSpc>
              <a:spcBef>
                <a:spcPts val="25"/>
              </a:spcBef>
            </a:pPr>
            <a:r>
              <a:rPr dirty="0" sz="1600">
                <a:latin typeface="Calibri"/>
                <a:cs typeface="Calibri"/>
              </a:rPr>
              <a:t>stormy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sea,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thrilling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daunting.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platforms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like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NinjaTrader</a:t>
            </a:r>
            <a:endParaRPr sz="1600">
              <a:latin typeface="Calibri"/>
              <a:cs typeface="Calibri"/>
            </a:endParaRPr>
          </a:p>
          <a:p>
            <a:pPr marL="17780" marR="53975">
              <a:lnSpc>
                <a:spcPct val="101499"/>
              </a:lnSpc>
              <a:spcBef>
                <a:spcPts val="20"/>
              </a:spcBef>
            </a:pPr>
            <a:r>
              <a:rPr dirty="0" sz="1600">
                <a:latin typeface="Calibri"/>
                <a:cs typeface="Calibri"/>
              </a:rPr>
              <a:t>8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providing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enormous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selection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work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where</a:t>
            </a:r>
            <a:r>
              <a:rPr dirty="0" sz="1600" spc="50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start?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Here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that </a:t>
            </a:r>
            <a:r>
              <a:rPr dirty="0" sz="1600">
                <a:latin typeface="Calibri"/>
                <a:cs typeface="Calibri"/>
              </a:rPr>
              <a:t>enable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beginners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get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their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feet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ground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without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breaking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bank.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These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resources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aren’t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filler;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they’re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action-packed </a:t>
            </a:r>
            <a:r>
              <a:rPr dirty="0" sz="1600">
                <a:latin typeface="Calibri"/>
                <a:cs typeface="Calibri"/>
              </a:rPr>
              <a:t>stepping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stones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raise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confidence,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hone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skills,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unlock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the </a:t>
            </a:r>
            <a:r>
              <a:rPr dirty="0" sz="1600">
                <a:latin typeface="Calibri"/>
                <a:cs typeface="Calibri"/>
              </a:rPr>
              <a:t>full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potential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environment.</a:t>
            </a:r>
            <a:endParaRPr sz="1600">
              <a:latin typeface="Calibri"/>
              <a:cs typeface="Calibri"/>
            </a:endParaRPr>
          </a:p>
          <a:p>
            <a:pPr marL="17780" marR="544830">
              <a:lnSpc>
                <a:spcPct val="101699"/>
              </a:lnSpc>
              <a:spcBef>
                <a:spcPts val="1814"/>
              </a:spcBef>
            </a:pPr>
            <a:r>
              <a:rPr dirty="0" sz="1600">
                <a:latin typeface="Calibri"/>
                <a:cs typeface="Calibri"/>
              </a:rPr>
              <a:t>Today,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we’ll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delve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into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importance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beginning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with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NinjaTrader</a:t>
            </a:r>
            <a:r>
              <a:rPr dirty="0" sz="1600" spc="-35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8</a:t>
            </a:r>
            <a:r>
              <a:rPr dirty="0" sz="1600" spc="-45" b="1">
                <a:latin typeface="Calibri"/>
                <a:cs typeface="Calibri"/>
              </a:rPr>
              <a:t> </a:t>
            </a:r>
            <a:r>
              <a:rPr dirty="0" sz="1600" b="1">
                <a:latin typeface="Calibri"/>
                <a:cs typeface="Calibri"/>
              </a:rPr>
              <a:t>indicators</a:t>
            </a:r>
            <a:r>
              <a:rPr dirty="0" sz="1600">
                <a:latin typeface="Calibri"/>
                <a:cs typeface="Calibri"/>
              </a:rPr>
              <a:t>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highlighting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such</a:t>
            </a:r>
            <a:r>
              <a:rPr dirty="0" sz="1600" spc="-25">
                <a:latin typeface="Calibri"/>
                <a:cs typeface="Calibri"/>
              </a:rPr>
              <a:t> as </a:t>
            </a:r>
            <a:r>
              <a:rPr dirty="0" sz="1600">
                <a:latin typeface="Calibri"/>
                <a:cs typeface="Calibri"/>
              </a:rPr>
              <a:t>ninZaRenko,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provide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practical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advice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transitioning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to </a:t>
            </a:r>
            <a:r>
              <a:rPr dirty="0" sz="1600">
                <a:latin typeface="Calibri"/>
                <a:cs typeface="Calibri"/>
              </a:rPr>
              <a:t>premium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alternatives.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143000" y="914400"/>
            <a:ext cx="5486400" cy="4248785"/>
            <a:chOff x="1143000" y="914400"/>
            <a:chExt cx="5486400" cy="424878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70200" y="914400"/>
              <a:ext cx="2032000" cy="48767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43000" y="2084832"/>
              <a:ext cx="5486400" cy="3077845"/>
            </a:xfrm>
            <a:prstGeom prst="rect">
              <a:avLst/>
            </a:prstGeom>
          </p:spPr>
        </p:pic>
      </p:grpSp>
      <p:sp>
        <p:nvSpPr>
          <p:cNvPr id="8" name="object 8" descr=""/>
          <p:cNvSpPr/>
          <p:nvPr/>
        </p:nvSpPr>
        <p:spPr>
          <a:xfrm>
            <a:off x="304800" y="304799"/>
            <a:ext cx="7165975" cy="9451975"/>
          </a:xfrm>
          <a:custGeom>
            <a:avLst/>
            <a:gdLst/>
            <a:ahLst/>
            <a:cxnLst/>
            <a:rect l="l" t="t" r="r" b="b"/>
            <a:pathLst>
              <a:path w="7165975" h="9451975">
                <a:moveTo>
                  <a:pt x="7055790" y="91440"/>
                </a:moveTo>
                <a:lnTo>
                  <a:pt x="110032" y="91440"/>
                </a:lnTo>
                <a:lnTo>
                  <a:pt x="91744" y="91440"/>
                </a:lnTo>
                <a:lnTo>
                  <a:pt x="91744" y="109677"/>
                </a:lnTo>
                <a:lnTo>
                  <a:pt x="91744" y="9341815"/>
                </a:lnTo>
                <a:lnTo>
                  <a:pt x="91744" y="9360103"/>
                </a:lnTo>
                <a:lnTo>
                  <a:pt x="110032" y="9360103"/>
                </a:lnTo>
                <a:lnTo>
                  <a:pt x="7055790" y="9360103"/>
                </a:lnTo>
                <a:lnTo>
                  <a:pt x="7055790" y="9341815"/>
                </a:lnTo>
                <a:lnTo>
                  <a:pt x="110032" y="9341815"/>
                </a:lnTo>
                <a:lnTo>
                  <a:pt x="110032" y="109728"/>
                </a:lnTo>
                <a:lnTo>
                  <a:pt x="7055790" y="109728"/>
                </a:lnTo>
                <a:lnTo>
                  <a:pt x="7055790" y="91440"/>
                </a:lnTo>
                <a:close/>
              </a:path>
              <a:path w="7165975" h="9451975">
                <a:moveTo>
                  <a:pt x="7055790" y="36576"/>
                </a:moveTo>
                <a:lnTo>
                  <a:pt x="110032" y="36576"/>
                </a:lnTo>
                <a:lnTo>
                  <a:pt x="73139" y="36576"/>
                </a:lnTo>
                <a:lnTo>
                  <a:pt x="36576" y="36576"/>
                </a:lnTo>
                <a:lnTo>
                  <a:pt x="36576" y="73152"/>
                </a:lnTo>
                <a:lnTo>
                  <a:pt x="36576" y="9414967"/>
                </a:lnTo>
                <a:lnTo>
                  <a:pt x="73139" y="9414967"/>
                </a:lnTo>
                <a:lnTo>
                  <a:pt x="110032" y="9414967"/>
                </a:lnTo>
                <a:lnTo>
                  <a:pt x="7055790" y="9414967"/>
                </a:lnTo>
                <a:lnTo>
                  <a:pt x="7055790" y="9378391"/>
                </a:lnTo>
                <a:lnTo>
                  <a:pt x="110032" y="9378391"/>
                </a:lnTo>
                <a:lnTo>
                  <a:pt x="73139" y="9378391"/>
                </a:lnTo>
                <a:lnTo>
                  <a:pt x="73139" y="9341815"/>
                </a:lnTo>
                <a:lnTo>
                  <a:pt x="73139" y="109728"/>
                </a:lnTo>
                <a:lnTo>
                  <a:pt x="73139" y="73152"/>
                </a:lnTo>
                <a:lnTo>
                  <a:pt x="110032" y="73152"/>
                </a:lnTo>
                <a:lnTo>
                  <a:pt x="7055790" y="73152"/>
                </a:lnTo>
                <a:lnTo>
                  <a:pt x="7055790" y="36576"/>
                </a:lnTo>
                <a:close/>
              </a:path>
              <a:path w="7165975" h="9451975">
                <a:moveTo>
                  <a:pt x="7055790" y="0"/>
                </a:moveTo>
                <a:lnTo>
                  <a:pt x="110032" y="0"/>
                </a:lnTo>
                <a:lnTo>
                  <a:pt x="18288" y="0"/>
                </a:lnTo>
                <a:lnTo>
                  <a:pt x="0" y="0"/>
                </a:lnTo>
                <a:lnTo>
                  <a:pt x="0" y="18288"/>
                </a:lnTo>
                <a:lnTo>
                  <a:pt x="0" y="9451543"/>
                </a:lnTo>
                <a:lnTo>
                  <a:pt x="18288" y="9451543"/>
                </a:lnTo>
                <a:lnTo>
                  <a:pt x="110032" y="9451543"/>
                </a:lnTo>
                <a:lnTo>
                  <a:pt x="7055790" y="9451543"/>
                </a:lnTo>
                <a:lnTo>
                  <a:pt x="7055790" y="9433255"/>
                </a:lnTo>
                <a:lnTo>
                  <a:pt x="110032" y="9433255"/>
                </a:lnTo>
                <a:lnTo>
                  <a:pt x="18288" y="9433255"/>
                </a:lnTo>
                <a:lnTo>
                  <a:pt x="18288" y="9341815"/>
                </a:lnTo>
                <a:lnTo>
                  <a:pt x="18288" y="109728"/>
                </a:lnTo>
                <a:lnTo>
                  <a:pt x="18288" y="18288"/>
                </a:lnTo>
                <a:lnTo>
                  <a:pt x="110032" y="18288"/>
                </a:lnTo>
                <a:lnTo>
                  <a:pt x="7055790" y="18288"/>
                </a:lnTo>
                <a:lnTo>
                  <a:pt x="7055790" y="0"/>
                </a:lnTo>
                <a:close/>
              </a:path>
              <a:path w="7165975" h="9451975">
                <a:moveTo>
                  <a:pt x="7074154" y="91440"/>
                </a:moveTo>
                <a:lnTo>
                  <a:pt x="7055866" y="91440"/>
                </a:lnTo>
                <a:lnTo>
                  <a:pt x="7055866" y="109677"/>
                </a:lnTo>
                <a:lnTo>
                  <a:pt x="7055866" y="9341815"/>
                </a:lnTo>
                <a:lnTo>
                  <a:pt x="7055866" y="9360103"/>
                </a:lnTo>
                <a:lnTo>
                  <a:pt x="7074154" y="9360103"/>
                </a:lnTo>
                <a:lnTo>
                  <a:pt x="7074154" y="9341815"/>
                </a:lnTo>
                <a:lnTo>
                  <a:pt x="7074154" y="109728"/>
                </a:lnTo>
                <a:lnTo>
                  <a:pt x="7074154" y="91440"/>
                </a:lnTo>
                <a:close/>
              </a:path>
              <a:path w="7165975" h="9451975">
                <a:moveTo>
                  <a:pt x="7129018" y="36576"/>
                </a:moveTo>
                <a:lnTo>
                  <a:pt x="7092442" y="36576"/>
                </a:lnTo>
                <a:lnTo>
                  <a:pt x="7055866" y="36576"/>
                </a:lnTo>
                <a:lnTo>
                  <a:pt x="7055866" y="73152"/>
                </a:lnTo>
                <a:lnTo>
                  <a:pt x="7092442" y="73152"/>
                </a:lnTo>
                <a:lnTo>
                  <a:pt x="7092442" y="109677"/>
                </a:lnTo>
                <a:lnTo>
                  <a:pt x="7092442" y="9341815"/>
                </a:lnTo>
                <a:lnTo>
                  <a:pt x="7092442" y="9378391"/>
                </a:lnTo>
                <a:lnTo>
                  <a:pt x="7055866" y="9378391"/>
                </a:lnTo>
                <a:lnTo>
                  <a:pt x="7055866" y="9414967"/>
                </a:lnTo>
                <a:lnTo>
                  <a:pt x="7092442" y="9414967"/>
                </a:lnTo>
                <a:lnTo>
                  <a:pt x="7129018" y="9414967"/>
                </a:lnTo>
                <a:lnTo>
                  <a:pt x="7129018" y="73152"/>
                </a:lnTo>
                <a:lnTo>
                  <a:pt x="7129018" y="36576"/>
                </a:lnTo>
                <a:close/>
              </a:path>
              <a:path w="7165975" h="9451975">
                <a:moveTo>
                  <a:pt x="7165594" y="0"/>
                </a:moveTo>
                <a:lnTo>
                  <a:pt x="7147306" y="0"/>
                </a:lnTo>
                <a:lnTo>
                  <a:pt x="7055866" y="0"/>
                </a:lnTo>
                <a:lnTo>
                  <a:pt x="7055866" y="18288"/>
                </a:lnTo>
                <a:lnTo>
                  <a:pt x="7147306" y="18288"/>
                </a:lnTo>
                <a:lnTo>
                  <a:pt x="7147306" y="109677"/>
                </a:lnTo>
                <a:lnTo>
                  <a:pt x="7147306" y="9341815"/>
                </a:lnTo>
                <a:lnTo>
                  <a:pt x="7147306" y="9433255"/>
                </a:lnTo>
                <a:lnTo>
                  <a:pt x="7055866" y="9433255"/>
                </a:lnTo>
                <a:lnTo>
                  <a:pt x="7055866" y="9451543"/>
                </a:lnTo>
                <a:lnTo>
                  <a:pt x="7147306" y="9451543"/>
                </a:lnTo>
                <a:lnTo>
                  <a:pt x="7165594" y="9451543"/>
                </a:lnTo>
                <a:lnTo>
                  <a:pt x="7165594" y="18288"/>
                </a:lnTo>
                <a:lnTo>
                  <a:pt x="71655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25016" y="914653"/>
            <a:ext cx="5525135" cy="1976120"/>
          </a:xfrm>
          <a:custGeom>
            <a:avLst/>
            <a:gdLst/>
            <a:ahLst/>
            <a:cxnLst/>
            <a:rect l="l" t="t" r="r" b="b"/>
            <a:pathLst>
              <a:path w="5525134" h="1976120">
                <a:moveTo>
                  <a:pt x="5525135" y="1003185"/>
                </a:moveTo>
                <a:lnTo>
                  <a:pt x="0" y="1003185"/>
                </a:lnTo>
                <a:lnTo>
                  <a:pt x="0" y="1253109"/>
                </a:lnTo>
                <a:lnTo>
                  <a:pt x="0" y="1499946"/>
                </a:lnTo>
                <a:lnTo>
                  <a:pt x="0" y="1975739"/>
                </a:lnTo>
                <a:lnTo>
                  <a:pt x="5525135" y="1975739"/>
                </a:lnTo>
                <a:lnTo>
                  <a:pt x="5525135" y="1499997"/>
                </a:lnTo>
                <a:lnTo>
                  <a:pt x="5525135" y="1253109"/>
                </a:lnTo>
                <a:lnTo>
                  <a:pt x="5525135" y="1003185"/>
                </a:lnTo>
                <a:close/>
              </a:path>
              <a:path w="5525134" h="1976120">
                <a:moveTo>
                  <a:pt x="5525135" y="509092"/>
                </a:moveTo>
                <a:lnTo>
                  <a:pt x="0" y="509092"/>
                </a:lnTo>
                <a:lnTo>
                  <a:pt x="0" y="756285"/>
                </a:lnTo>
                <a:lnTo>
                  <a:pt x="0" y="1003173"/>
                </a:lnTo>
                <a:lnTo>
                  <a:pt x="5525135" y="1003173"/>
                </a:lnTo>
                <a:lnTo>
                  <a:pt x="5525135" y="756285"/>
                </a:lnTo>
                <a:lnTo>
                  <a:pt x="5525135" y="509092"/>
                </a:lnTo>
                <a:close/>
              </a:path>
              <a:path w="5525134" h="1976120">
                <a:moveTo>
                  <a:pt x="5525135" y="0"/>
                </a:moveTo>
                <a:lnTo>
                  <a:pt x="0" y="0"/>
                </a:lnTo>
                <a:lnTo>
                  <a:pt x="0" y="509016"/>
                </a:lnTo>
                <a:lnTo>
                  <a:pt x="5525135" y="509016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30604" y="892809"/>
            <a:ext cx="5377815" cy="1767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The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Benefits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of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Starting</a:t>
            </a:r>
            <a:r>
              <a:rPr dirty="0" sz="1800" spc="-20" b="1">
                <a:latin typeface="Calibri"/>
                <a:cs typeface="Calibri"/>
              </a:rPr>
              <a:t> Free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35"/>
              </a:spcBef>
            </a:pP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offer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inexpensive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gateway,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01299"/>
              </a:lnSpc>
            </a:pPr>
            <a:r>
              <a:rPr dirty="0" sz="1600">
                <a:latin typeface="Calibri"/>
                <a:cs typeface="Calibri"/>
              </a:rPr>
              <a:t>discarding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hurdle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initial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costs.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When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you’re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just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starting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as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you’re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probably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dealing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learning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curves: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learning</a:t>
            </a:r>
            <a:endParaRPr sz="1600">
              <a:latin typeface="Calibri"/>
              <a:cs typeface="Calibri"/>
            </a:endParaRPr>
          </a:p>
          <a:p>
            <a:pPr marL="12700" marR="67310">
              <a:lnSpc>
                <a:spcPct val="101299"/>
              </a:lnSpc>
              <a:spcBef>
                <a:spcPts val="20"/>
              </a:spcBef>
            </a:pPr>
            <a:r>
              <a:rPr dirty="0" sz="1600">
                <a:latin typeface="Calibri"/>
                <a:cs typeface="Calibri"/>
              </a:rPr>
              <a:t>market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dynamics,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learning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analysis,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becoming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familiar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software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interfaces.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125016" y="2890392"/>
            <a:ext cx="5525135" cy="6028055"/>
          </a:xfrm>
          <a:custGeom>
            <a:avLst/>
            <a:gdLst/>
            <a:ahLst/>
            <a:cxnLst/>
            <a:rect l="l" t="t" r="r" b="b"/>
            <a:pathLst>
              <a:path w="5525134" h="6028055">
                <a:moveTo>
                  <a:pt x="5525135" y="5780557"/>
                </a:moveTo>
                <a:lnTo>
                  <a:pt x="0" y="5780557"/>
                </a:lnTo>
                <a:lnTo>
                  <a:pt x="0" y="6027445"/>
                </a:lnTo>
                <a:lnTo>
                  <a:pt x="5525135" y="6027445"/>
                </a:lnTo>
                <a:lnTo>
                  <a:pt x="5525135" y="5780557"/>
                </a:lnTo>
                <a:close/>
              </a:path>
              <a:path w="5525134" h="6028055">
                <a:moveTo>
                  <a:pt x="5525135" y="3801821"/>
                </a:moveTo>
                <a:lnTo>
                  <a:pt x="0" y="3801821"/>
                </a:lnTo>
                <a:lnTo>
                  <a:pt x="0" y="4052062"/>
                </a:lnTo>
                <a:lnTo>
                  <a:pt x="0" y="4527550"/>
                </a:lnTo>
                <a:lnTo>
                  <a:pt x="0" y="5780532"/>
                </a:lnTo>
                <a:lnTo>
                  <a:pt x="5525135" y="5780532"/>
                </a:lnTo>
                <a:lnTo>
                  <a:pt x="5525135" y="4052062"/>
                </a:lnTo>
                <a:lnTo>
                  <a:pt x="5525135" y="3801821"/>
                </a:lnTo>
                <a:close/>
              </a:path>
              <a:path w="5525134" h="6028055">
                <a:moveTo>
                  <a:pt x="5525135" y="0"/>
                </a:moveTo>
                <a:lnTo>
                  <a:pt x="0" y="0"/>
                </a:lnTo>
                <a:lnTo>
                  <a:pt x="0" y="3304921"/>
                </a:lnTo>
                <a:lnTo>
                  <a:pt x="0" y="3554857"/>
                </a:lnTo>
                <a:lnTo>
                  <a:pt x="0" y="3801745"/>
                </a:lnTo>
                <a:lnTo>
                  <a:pt x="5525135" y="3801745"/>
                </a:lnTo>
                <a:lnTo>
                  <a:pt x="5525135" y="3554857"/>
                </a:lnTo>
                <a:lnTo>
                  <a:pt x="5525135" y="3304921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30604" y="6170422"/>
            <a:ext cx="5316220" cy="2746375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93345">
              <a:lnSpc>
                <a:spcPct val="102099"/>
              </a:lnSpc>
              <a:spcBef>
                <a:spcPts val="65"/>
              </a:spcBef>
            </a:pPr>
            <a:r>
              <a:rPr dirty="0" sz="1600">
                <a:latin typeface="Calibri"/>
                <a:cs typeface="Calibri"/>
              </a:rPr>
              <a:t>Spending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money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advanced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upfront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could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bring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guilt</a:t>
            </a:r>
            <a:r>
              <a:rPr dirty="0" sz="1600" spc="-25">
                <a:latin typeface="Calibri"/>
                <a:cs typeface="Calibri"/>
              </a:rPr>
              <a:t> if </a:t>
            </a:r>
            <a:r>
              <a:rPr dirty="0" sz="1600">
                <a:latin typeface="Calibri"/>
                <a:cs typeface="Calibri"/>
              </a:rPr>
              <a:t>they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don’t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fit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style.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options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allow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out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ideas </a:t>
            </a:r>
            <a:r>
              <a:rPr dirty="0" sz="1600">
                <a:latin typeface="Calibri"/>
                <a:cs typeface="Calibri"/>
              </a:rPr>
              <a:t>freely,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experimenting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strategies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real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virtual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worlds </a:t>
            </a:r>
            <a:r>
              <a:rPr dirty="0" sz="1600">
                <a:latin typeface="Calibri"/>
                <a:cs typeface="Calibri"/>
              </a:rPr>
              <a:t>without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risking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pocket.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39"/>
              </a:spcBef>
            </a:pPr>
            <a:r>
              <a:rPr dirty="0" sz="1800" b="1">
                <a:latin typeface="Calibri"/>
                <a:cs typeface="Calibri"/>
              </a:rPr>
              <a:t>Discovering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ninZaRenko: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Case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Study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2099"/>
              </a:lnSpc>
              <a:spcBef>
                <a:spcPts val="1770"/>
              </a:spcBef>
            </a:pPr>
            <a:r>
              <a:rPr dirty="0" sz="1600">
                <a:latin typeface="Calibri"/>
                <a:cs typeface="Calibri"/>
              </a:rPr>
              <a:t>Consider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ninZaRenko,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widely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Renko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as </a:t>
            </a:r>
            <a:r>
              <a:rPr dirty="0" sz="1600">
                <a:latin typeface="Calibri"/>
                <a:cs typeface="Calibri"/>
              </a:rPr>
              <a:t>an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exemplary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case.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Renko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charts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eliminate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market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chaos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by </a:t>
            </a:r>
            <a:r>
              <a:rPr dirty="0" sz="1600">
                <a:latin typeface="Calibri"/>
                <a:cs typeface="Calibri"/>
              </a:rPr>
              <a:t>emphasizing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movement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price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over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time,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therefore,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they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perfect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trend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detection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unpredictable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markets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such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as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2890901"/>
            <a:ext cx="5486400" cy="3075304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304800" y="304799"/>
            <a:ext cx="7165975" cy="9451975"/>
          </a:xfrm>
          <a:custGeom>
            <a:avLst/>
            <a:gdLst/>
            <a:ahLst/>
            <a:cxnLst/>
            <a:rect l="l" t="t" r="r" b="b"/>
            <a:pathLst>
              <a:path w="7165975" h="9451975">
                <a:moveTo>
                  <a:pt x="7055790" y="91440"/>
                </a:moveTo>
                <a:lnTo>
                  <a:pt x="110032" y="91440"/>
                </a:lnTo>
                <a:lnTo>
                  <a:pt x="91744" y="91440"/>
                </a:lnTo>
                <a:lnTo>
                  <a:pt x="91744" y="109677"/>
                </a:lnTo>
                <a:lnTo>
                  <a:pt x="91744" y="9341815"/>
                </a:lnTo>
                <a:lnTo>
                  <a:pt x="91744" y="9360103"/>
                </a:lnTo>
                <a:lnTo>
                  <a:pt x="110032" y="9360103"/>
                </a:lnTo>
                <a:lnTo>
                  <a:pt x="7055790" y="9360103"/>
                </a:lnTo>
                <a:lnTo>
                  <a:pt x="7055790" y="9341815"/>
                </a:lnTo>
                <a:lnTo>
                  <a:pt x="110032" y="9341815"/>
                </a:lnTo>
                <a:lnTo>
                  <a:pt x="110032" y="109728"/>
                </a:lnTo>
                <a:lnTo>
                  <a:pt x="7055790" y="109728"/>
                </a:lnTo>
                <a:lnTo>
                  <a:pt x="7055790" y="91440"/>
                </a:lnTo>
                <a:close/>
              </a:path>
              <a:path w="7165975" h="9451975">
                <a:moveTo>
                  <a:pt x="7055790" y="36576"/>
                </a:moveTo>
                <a:lnTo>
                  <a:pt x="110032" y="36576"/>
                </a:lnTo>
                <a:lnTo>
                  <a:pt x="73139" y="36576"/>
                </a:lnTo>
                <a:lnTo>
                  <a:pt x="36576" y="36576"/>
                </a:lnTo>
                <a:lnTo>
                  <a:pt x="36576" y="73152"/>
                </a:lnTo>
                <a:lnTo>
                  <a:pt x="36576" y="9414967"/>
                </a:lnTo>
                <a:lnTo>
                  <a:pt x="73139" y="9414967"/>
                </a:lnTo>
                <a:lnTo>
                  <a:pt x="110032" y="9414967"/>
                </a:lnTo>
                <a:lnTo>
                  <a:pt x="7055790" y="9414967"/>
                </a:lnTo>
                <a:lnTo>
                  <a:pt x="7055790" y="9378391"/>
                </a:lnTo>
                <a:lnTo>
                  <a:pt x="110032" y="9378391"/>
                </a:lnTo>
                <a:lnTo>
                  <a:pt x="73139" y="9378391"/>
                </a:lnTo>
                <a:lnTo>
                  <a:pt x="73139" y="9341815"/>
                </a:lnTo>
                <a:lnTo>
                  <a:pt x="73139" y="109728"/>
                </a:lnTo>
                <a:lnTo>
                  <a:pt x="73139" y="73152"/>
                </a:lnTo>
                <a:lnTo>
                  <a:pt x="110032" y="73152"/>
                </a:lnTo>
                <a:lnTo>
                  <a:pt x="7055790" y="73152"/>
                </a:lnTo>
                <a:lnTo>
                  <a:pt x="7055790" y="36576"/>
                </a:lnTo>
                <a:close/>
              </a:path>
              <a:path w="7165975" h="9451975">
                <a:moveTo>
                  <a:pt x="7055790" y="0"/>
                </a:moveTo>
                <a:lnTo>
                  <a:pt x="110032" y="0"/>
                </a:lnTo>
                <a:lnTo>
                  <a:pt x="18288" y="0"/>
                </a:lnTo>
                <a:lnTo>
                  <a:pt x="0" y="0"/>
                </a:lnTo>
                <a:lnTo>
                  <a:pt x="0" y="18288"/>
                </a:lnTo>
                <a:lnTo>
                  <a:pt x="0" y="9451543"/>
                </a:lnTo>
                <a:lnTo>
                  <a:pt x="18288" y="9451543"/>
                </a:lnTo>
                <a:lnTo>
                  <a:pt x="110032" y="9451543"/>
                </a:lnTo>
                <a:lnTo>
                  <a:pt x="7055790" y="9451543"/>
                </a:lnTo>
                <a:lnTo>
                  <a:pt x="7055790" y="9433255"/>
                </a:lnTo>
                <a:lnTo>
                  <a:pt x="110032" y="9433255"/>
                </a:lnTo>
                <a:lnTo>
                  <a:pt x="18288" y="9433255"/>
                </a:lnTo>
                <a:lnTo>
                  <a:pt x="18288" y="9341815"/>
                </a:lnTo>
                <a:lnTo>
                  <a:pt x="18288" y="109728"/>
                </a:lnTo>
                <a:lnTo>
                  <a:pt x="18288" y="18288"/>
                </a:lnTo>
                <a:lnTo>
                  <a:pt x="110032" y="18288"/>
                </a:lnTo>
                <a:lnTo>
                  <a:pt x="7055790" y="18288"/>
                </a:lnTo>
                <a:lnTo>
                  <a:pt x="7055790" y="0"/>
                </a:lnTo>
                <a:close/>
              </a:path>
              <a:path w="7165975" h="9451975">
                <a:moveTo>
                  <a:pt x="7074154" y="91440"/>
                </a:moveTo>
                <a:lnTo>
                  <a:pt x="7055866" y="91440"/>
                </a:lnTo>
                <a:lnTo>
                  <a:pt x="7055866" y="109677"/>
                </a:lnTo>
                <a:lnTo>
                  <a:pt x="7055866" y="9341815"/>
                </a:lnTo>
                <a:lnTo>
                  <a:pt x="7055866" y="9360103"/>
                </a:lnTo>
                <a:lnTo>
                  <a:pt x="7074154" y="9360103"/>
                </a:lnTo>
                <a:lnTo>
                  <a:pt x="7074154" y="9341815"/>
                </a:lnTo>
                <a:lnTo>
                  <a:pt x="7074154" y="109728"/>
                </a:lnTo>
                <a:lnTo>
                  <a:pt x="7074154" y="91440"/>
                </a:lnTo>
                <a:close/>
              </a:path>
              <a:path w="7165975" h="9451975">
                <a:moveTo>
                  <a:pt x="7129018" y="36576"/>
                </a:moveTo>
                <a:lnTo>
                  <a:pt x="7092442" y="36576"/>
                </a:lnTo>
                <a:lnTo>
                  <a:pt x="7055866" y="36576"/>
                </a:lnTo>
                <a:lnTo>
                  <a:pt x="7055866" y="73152"/>
                </a:lnTo>
                <a:lnTo>
                  <a:pt x="7092442" y="73152"/>
                </a:lnTo>
                <a:lnTo>
                  <a:pt x="7092442" y="109677"/>
                </a:lnTo>
                <a:lnTo>
                  <a:pt x="7092442" y="9341815"/>
                </a:lnTo>
                <a:lnTo>
                  <a:pt x="7092442" y="9378391"/>
                </a:lnTo>
                <a:lnTo>
                  <a:pt x="7055866" y="9378391"/>
                </a:lnTo>
                <a:lnTo>
                  <a:pt x="7055866" y="9414967"/>
                </a:lnTo>
                <a:lnTo>
                  <a:pt x="7092442" y="9414967"/>
                </a:lnTo>
                <a:lnTo>
                  <a:pt x="7129018" y="9414967"/>
                </a:lnTo>
                <a:lnTo>
                  <a:pt x="7129018" y="73152"/>
                </a:lnTo>
                <a:lnTo>
                  <a:pt x="7129018" y="36576"/>
                </a:lnTo>
                <a:close/>
              </a:path>
              <a:path w="7165975" h="9451975">
                <a:moveTo>
                  <a:pt x="7165594" y="0"/>
                </a:moveTo>
                <a:lnTo>
                  <a:pt x="7147306" y="0"/>
                </a:lnTo>
                <a:lnTo>
                  <a:pt x="7055866" y="0"/>
                </a:lnTo>
                <a:lnTo>
                  <a:pt x="7055866" y="18288"/>
                </a:lnTo>
                <a:lnTo>
                  <a:pt x="7147306" y="18288"/>
                </a:lnTo>
                <a:lnTo>
                  <a:pt x="7147306" y="109677"/>
                </a:lnTo>
                <a:lnTo>
                  <a:pt x="7147306" y="9341815"/>
                </a:lnTo>
                <a:lnTo>
                  <a:pt x="7147306" y="9433255"/>
                </a:lnTo>
                <a:lnTo>
                  <a:pt x="7055866" y="9433255"/>
                </a:lnTo>
                <a:lnTo>
                  <a:pt x="7055866" y="9451543"/>
                </a:lnTo>
                <a:lnTo>
                  <a:pt x="7147306" y="9451543"/>
                </a:lnTo>
                <a:lnTo>
                  <a:pt x="7165594" y="9451543"/>
                </a:lnTo>
                <a:lnTo>
                  <a:pt x="7165594" y="18288"/>
                </a:lnTo>
                <a:lnTo>
                  <a:pt x="71655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25016" y="914653"/>
            <a:ext cx="5525135" cy="2689225"/>
          </a:xfrm>
          <a:custGeom>
            <a:avLst/>
            <a:gdLst/>
            <a:ahLst/>
            <a:cxnLst/>
            <a:rect l="l" t="t" r="r" b="b"/>
            <a:pathLst>
              <a:path w="5525134" h="2689225">
                <a:moveTo>
                  <a:pt x="5525135" y="496900"/>
                </a:moveTo>
                <a:lnTo>
                  <a:pt x="0" y="496900"/>
                </a:lnTo>
                <a:lnTo>
                  <a:pt x="0" y="972693"/>
                </a:lnTo>
                <a:lnTo>
                  <a:pt x="0" y="1222629"/>
                </a:lnTo>
                <a:lnTo>
                  <a:pt x="0" y="2688971"/>
                </a:lnTo>
                <a:lnTo>
                  <a:pt x="5525135" y="2688971"/>
                </a:lnTo>
                <a:lnTo>
                  <a:pt x="5525135" y="972693"/>
                </a:lnTo>
                <a:lnTo>
                  <a:pt x="5525135" y="496900"/>
                </a:lnTo>
                <a:close/>
              </a:path>
              <a:path w="5525134" h="2689225">
                <a:moveTo>
                  <a:pt x="5525135" y="0"/>
                </a:moveTo>
                <a:lnTo>
                  <a:pt x="0" y="0"/>
                </a:lnTo>
                <a:lnTo>
                  <a:pt x="0" y="246888"/>
                </a:lnTo>
                <a:lnTo>
                  <a:pt x="0" y="496824"/>
                </a:lnTo>
                <a:lnTo>
                  <a:pt x="5525135" y="496824"/>
                </a:lnTo>
                <a:lnTo>
                  <a:pt x="5525135" y="246888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30604" y="889762"/>
            <a:ext cx="5483860" cy="24841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02000"/>
              </a:lnSpc>
              <a:spcBef>
                <a:spcPts val="70"/>
              </a:spcBef>
            </a:pPr>
            <a:r>
              <a:rPr dirty="0" sz="1600">
                <a:latin typeface="Calibri"/>
                <a:cs typeface="Calibri"/>
              </a:rPr>
              <a:t>futures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forex.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immediately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understand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how</a:t>
            </a:r>
            <a:r>
              <a:rPr dirty="0" sz="1600">
                <a:latin typeface="Calibri"/>
                <a:cs typeface="Calibri"/>
              </a:rPr>
              <a:t> ninZaRenko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makes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visualization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easier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by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simply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downloading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installing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8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platform.</a:t>
            </a:r>
            <a:endParaRPr sz="1600">
              <a:latin typeface="Calibri"/>
              <a:cs typeface="Calibri"/>
            </a:endParaRPr>
          </a:p>
          <a:p>
            <a:pPr marL="12700" marR="37465">
              <a:lnSpc>
                <a:spcPct val="101800"/>
              </a:lnSpc>
              <a:spcBef>
                <a:spcPts val="1790"/>
              </a:spcBef>
            </a:pPr>
            <a:r>
              <a:rPr dirty="0" sz="1600">
                <a:latin typeface="Calibri"/>
                <a:cs typeface="Calibri"/>
              </a:rPr>
              <a:t>This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only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simple,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it’s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also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strong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enough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serious </a:t>
            </a:r>
            <a:r>
              <a:rPr dirty="0" sz="1600">
                <a:latin typeface="Calibri"/>
                <a:cs typeface="Calibri"/>
              </a:rPr>
              <a:t>testing,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can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integrated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features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such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moving </a:t>
            </a:r>
            <a:r>
              <a:rPr dirty="0" sz="1600">
                <a:latin typeface="Calibri"/>
                <a:cs typeface="Calibri"/>
              </a:rPr>
              <a:t>averages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RSI.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experimenting,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you’ll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discover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platform’s </a:t>
            </a:r>
            <a:r>
              <a:rPr dirty="0" sz="1600">
                <a:latin typeface="Calibri"/>
                <a:cs typeface="Calibri"/>
              </a:rPr>
              <a:t>strengths,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ability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customize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workspaces,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backtest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historical </a:t>
            </a:r>
            <a:r>
              <a:rPr dirty="0" sz="1600">
                <a:latin typeface="Calibri"/>
                <a:cs typeface="Calibri"/>
              </a:rPr>
              <a:t>data,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combine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Market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Analyzer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multi-</a:t>
            </a:r>
            <a:r>
              <a:rPr dirty="0" sz="1600" spc="-10">
                <a:latin typeface="Calibri"/>
                <a:cs typeface="Calibri"/>
              </a:rPr>
              <a:t>instrument scans.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125016" y="3603624"/>
            <a:ext cx="5525135" cy="5283835"/>
          </a:xfrm>
          <a:custGeom>
            <a:avLst/>
            <a:gdLst/>
            <a:ahLst/>
            <a:cxnLst/>
            <a:rect l="l" t="t" r="r" b="b"/>
            <a:pathLst>
              <a:path w="5525134" h="5283834">
                <a:moveTo>
                  <a:pt x="5525135" y="5036845"/>
                </a:moveTo>
                <a:lnTo>
                  <a:pt x="0" y="5036845"/>
                </a:lnTo>
                <a:lnTo>
                  <a:pt x="0" y="5283733"/>
                </a:lnTo>
                <a:lnTo>
                  <a:pt x="5525135" y="5283733"/>
                </a:lnTo>
                <a:lnTo>
                  <a:pt x="5525135" y="5036845"/>
                </a:lnTo>
                <a:close/>
              </a:path>
              <a:path w="5525134" h="5283834">
                <a:moveTo>
                  <a:pt x="5525135" y="0"/>
                </a:moveTo>
                <a:lnTo>
                  <a:pt x="0" y="0"/>
                </a:lnTo>
                <a:lnTo>
                  <a:pt x="0" y="3287014"/>
                </a:lnTo>
                <a:lnTo>
                  <a:pt x="0" y="3796030"/>
                </a:lnTo>
                <a:lnTo>
                  <a:pt x="0" y="5036820"/>
                </a:lnTo>
                <a:lnTo>
                  <a:pt x="5525135" y="5036820"/>
                </a:lnTo>
                <a:lnTo>
                  <a:pt x="5525135" y="3287014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30604" y="6868794"/>
            <a:ext cx="5462905" cy="2017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Building</a:t>
            </a:r>
            <a:r>
              <a:rPr dirty="0" sz="1800" spc="-3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Discipline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and</a:t>
            </a:r>
            <a:r>
              <a:rPr dirty="0" sz="1800" spc="-4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Community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1899"/>
              </a:lnSpc>
              <a:spcBef>
                <a:spcPts val="1795"/>
              </a:spcBef>
            </a:pPr>
            <a:r>
              <a:rPr dirty="0" sz="1600">
                <a:latin typeface="Calibri"/>
                <a:cs typeface="Calibri"/>
              </a:rPr>
              <a:t>Aside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from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discovery,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indicators</a:t>
            </a:r>
            <a:r>
              <a:rPr dirty="0" u="sng" sz="1600" spc="-2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for</a:t>
            </a:r>
            <a:r>
              <a:rPr dirty="0" u="sng" sz="1600" spc="-5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NinjaTrader</a:t>
            </a:r>
            <a:r>
              <a:rPr dirty="0" u="sng" sz="1600" spc="-6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8</a:t>
            </a:r>
            <a:r>
              <a:rPr dirty="0" sz="1600" spc="-20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also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foster </a:t>
            </a:r>
            <a:r>
              <a:rPr dirty="0" sz="1600">
                <a:latin typeface="Calibri"/>
                <a:cs typeface="Calibri"/>
              </a:rPr>
              <a:t>discipline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risk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sensitivity.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Novice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typically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prone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to </a:t>
            </a:r>
            <a:r>
              <a:rPr dirty="0" sz="1600" spc="-10">
                <a:latin typeface="Calibri"/>
                <a:cs typeface="Calibri"/>
              </a:rPr>
              <a:t>over-</a:t>
            </a:r>
            <a:r>
              <a:rPr dirty="0" sz="1600">
                <a:latin typeface="Calibri"/>
                <a:cs typeface="Calibri"/>
              </a:rPr>
              <a:t>reliance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signals,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beginning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own</a:t>
            </a:r>
            <a:endParaRPr sz="1600">
              <a:latin typeface="Calibri"/>
              <a:cs typeface="Calibri"/>
            </a:endParaRPr>
          </a:p>
          <a:p>
            <a:pPr marL="12700" marR="484505">
              <a:lnSpc>
                <a:spcPct val="101200"/>
              </a:lnSpc>
            </a:pPr>
            <a:r>
              <a:rPr dirty="0" sz="1600">
                <a:latin typeface="Calibri"/>
                <a:cs typeface="Calibri"/>
              </a:rPr>
              <a:t>makes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think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yourself.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You’ll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become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skilled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cross- </a:t>
            </a:r>
            <a:r>
              <a:rPr dirty="0" sz="1600">
                <a:latin typeface="Calibri"/>
                <a:cs typeface="Calibri"/>
              </a:rPr>
              <a:t>checking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unfiltered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price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data,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bypassing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the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"/>
              </a:spcBef>
            </a:pPr>
            <a:r>
              <a:rPr dirty="0" sz="1600">
                <a:latin typeface="Calibri"/>
                <a:cs typeface="Calibri"/>
              </a:rPr>
              <a:t>pitfalls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false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breakouts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markets.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43000" y="3604005"/>
            <a:ext cx="5486400" cy="305689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304800" y="304799"/>
            <a:ext cx="7165975" cy="9451975"/>
          </a:xfrm>
          <a:custGeom>
            <a:avLst/>
            <a:gdLst/>
            <a:ahLst/>
            <a:cxnLst/>
            <a:rect l="l" t="t" r="r" b="b"/>
            <a:pathLst>
              <a:path w="7165975" h="9451975">
                <a:moveTo>
                  <a:pt x="7055790" y="91440"/>
                </a:moveTo>
                <a:lnTo>
                  <a:pt x="110032" y="91440"/>
                </a:lnTo>
                <a:lnTo>
                  <a:pt x="91744" y="91440"/>
                </a:lnTo>
                <a:lnTo>
                  <a:pt x="91744" y="109677"/>
                </a:lnTo>
                <a:lnTo>
                  <a:pt x="91744" y="9341815"/>
                </a:lnTo>
                <a:lnTo>
                  <a:pt x="91744" y="9360103"/>
                </a:lnTo>
                <a:lnTo>
                  <a:pt x="110032" y="9360103"/>
                </a:lnTo>
                <a:lnTo>
                  <a:pt x="7055790" y="9360103"/>
                </a:lnTo>
                <a:lnTo>
                  <a:pt x="7055790" y="9341815"/>
                </a:lnTo>
                <a:lnTo>
                  <a:pt x="110032" y="9341815"/>
                </a:lnTo>
                <a:lnTo>
                  <a:pt x="110032" y="109728"/>
                </a:lnTo>
                <a:lnTo>
                  <a:pt x="7055790" y="109728"/>
                </a:lnTo>
                <a:lnTo>
                  <a:pt x="7055790" y="91440"/>
                </a:lnTo>
                <a:close/>
              </a:path>
              <a:path w="7165975" h="9451975">
                <a:moveTo>
                  <a:pt x="7055790" y="36576"/>
                </a:moveTo>
                <a:lnTo>
                  <a:pt x="110032" y="36576"/>
                </a:lnTo>
                <a:lnTo>
                  <a:pt x="73139" y="36576"/>
                </a:lnTo>
                <a:lnTo>
                  <a:pt x="36576" y="36576"/>
                </a:lnTo>
                <a:lnTo>
                  <a:pt x="36576" y="73152"/>
                </a:lnTo>
                <a:lnTo>
                  <a:pt x="36576" y="9414967"/>
                </a:lnTo>
                <a:lnTo>
                  <a:pt x="73139" y="9414967"/>
                </a:lnTo>
                <a:lnTo>
                  <a:pt x="110032" y="9414967"/>
                </a:lnTo>
                <a:lnTo>
                  <a:pt x="7055790" y="9414967"/>
                </a:lnTo>
                <a:lnTo>
                  <a:pt x="7055790" y="9378391"/>
                </a:lnTo>
                <a:lnTo>
                  <a:pt x="110032" y="9378391"/>
                </a:lnTo>
                <a:lnTo>
                  <a:pt x="73139" y="9378391"/>
                </a:lnTo>
                <a:lnTo>
                  <a:pt x="73139" y="9341815"/>
                </a:lnTo>
                <a:lnTo>
                  <a:pt x="73139" y="109728"/>
                </a:lnTo>
                <a:lnTo>
                  <a:pt x="73139" y="73152"/>
                </a:lnTo>
                <a:lnTo>
                  <a:pt x="110032" y="73152"/>
                </a:lnTo>
                <a:lnTo>
                  <a:pt x="7055790" y="73152"/>
                </a:lnTo>
                <a:lnTo>
                  <a:pt x="7055790" y="36576"/>
                </a:lnTo>
                <a:close/>
              </a:path>
              <a:path w="7165975" h="9451975">
                <a:moveTo>
                  <a:pt x="7055790" y="0"/>
                </a:moveTo>
                <a:lnTo>
                  <a:pt x="110032" y="0"/>
                </a:lnTo>
                <a:lnTo>
                  <a:pt x="18288" y="0"/>
                </a:lnTo>
                <a:lnTo>
                  <a:pt x="0" y="0"/>
                </a:lnTo>
                <a:lnTo>
                  <a:pt x="0" y="18288"/>
                </a:lnTo>
                <a:lnTo>
                  <a:pt x="0" y="9451543"/>
                </a:lnTo>
                <a:lnTo>
                  <a:pt x="18288" y="9451543"/>
                </a:lnTo>
                <a:lnTo>
                  <a:pt x="110032" y="9451543"/>
                </a:lnTo>
                <a:lnTo>
                  <a:pt x="7055790" y="9451543"/>
                </a:lnTo>
                <a:lnTo>
                  <a:pt x="7055790" y="9433255"/>
                </a:lnTo>
                <a:lnTo>
                  <a:pt x="110032" y="9433255"/>
                </a:lnTo>
                <a:lnTo>
                  <a:pt x="18288" y="9433255"/>
                </a:lnTo>
                <a:lnTo>
                  <a:pt x="18288" y="9341815"/>
                </a:lnTo>
                <a:lnTo>
                  <a:pt x="18288" y="109728"/>
                </a:lnTo>
                <a:lnTo>
                  <a:pt x="18288" y="18288"/>
                </a:lnTo>
                <a:lnTo>
                  <a:pt x="110032" y="18288"/>
                </a:lnTo>
                <a:lnTo>
                  <a:pt x="7055790" y="18288"/>
                </a:lnTo>
                <a:lnTo>
                  <a:pt x="7055790" y="0"/>
                </a:lnTo>
                <a:close/>
              </a:path>
              <a:path w="7165975" h="9451975">
                <a:moveTo>
                  <a:pt x="7074154" y="91440"/>
                </a:moveTo>
                <a:lnTo>
                  <a:pt x="7055866" y="91440"/>
                </a:lnTo>
                <a:lnTo>
                  <a:pt x="7055866" y="109677"/>
                </a:lnTo>
                <a:lnTo>
                  <a:pt x="7055866" y="9341815"/>
                </a:lnTo>
                <a:lnTo>
                  <a:pt x="7055866" y="9360103"/>
                </a:lnTo>
                <a:lnTo>
                  <a:pt x="7074154" y="9360103"/>
                </a:lnTo>
                <a:lnTo>
                  <a:pt x="7074154" y="9341815"/>
                </a:lnTo>
                <a:lnTo>
                  <a:pt x="7074154" y="109728"/>
                </a:lnTo>
                <a:lnTo>
                  <a:pt x="7074154" y="91440"/>
                </a:lnTo>
                <a:close/>
              </a:path>
              <a:path w="7165975" h="9451975">
                <a:moveTo>
                  <a:pt x="7129018" y="36576"/>
                </a:moveTo>
                <a:lnTo>
                  <a:pt x="7092442" y="36576"/>
                </a:lnTo>
                <a:lnTo>
                  <a:pt x="7055866" y="36576"/>
                </a:lnTo>
                <a:lnTo>
                  <a:pt x="7055866" y="73152"/>
                </a:lnTo>
                <a:lnTo>
                  <a:pt x="7092442" y="73152"/>
                </a:lnTo>
                <a:lnTo>
                  <a:pt x="7092442" y="109677"/>
                </a:lnTo>
                <a:lnTo>
                  <a:pt x="7092442" y="9341815"/>
                </a:lnTo>
                <a:lnTo>
                  <a:pt x="7092442" y="9378391"/>
                </a:lnTo>
                <a:lnTo>
                  <a:pt x="7055866" y="9378391"/>
                </a:lnTo>
                <a:lnTo>
                  <a:pt x="7055866" y="9414967"/>
                </a:lnTo>
                <a:lnTo>
                  <a:pt x="7092442" y="9414967"/>
                </a:lnTo>
                <a:lnTo>
                  <a:pt x="7129018" y="9414967"/>
                </a:lnTo>
                <a:lnTo>
                  <a:pt x="7129018" y="73152"/>
                </a:lnTo>
                <a:lnTo>
                  <a:pt x="7129018" y="36576"/>
                </a:lnTo>
                <a:close/>
              </a:path>
              <a:path w="7165975" h="9451975">
                <a:moveTo>
                  <a:pt x="7165594" y="0"/>
                </a:moveTo>
                <a:lnTo>
                  <a:pt x="7147306" y="0"/>
                </a:lnTo>
                <a:lnTo>
                  <a:pt x="7055866" y="0"/>
                </a:lnTo>
                <a:lnTo>
                  <a:pt x="7055866" y="18288"/>
                </a:lnTo>
                <a:lnTo>
                  <a:pt x="7147306" y="18288"/>
                </a:lnTo>
                <a:lnTo>
                  <a:pt x="7147306" y="109677"/>
                </a:lnTo>
                <a:lnTo>
                  <a:pt x="7147306" y="9341815"/>
                </a:lnTo>
                <a:lnTo>
                  <a:pt x="7147306" y="9433255"/>
                </a:lnTo>
                <a:lnTo>
                  <a:pt x="7055866" y="9433255"/>
                </a:lnTo>
                <a:lnTo>
                  <a:pt x="7055866" y="9451543"/>
                </a:lnTo>
                <a:lnTo>
                  <a:pt x="7147306" y="9451543"/>
                </a:lnTo>
                <a:lnTo>
                  <a:pt x="7165594" y="9451543"/>
                </a:lnTo>
                <a:lnTo>
                  <a:pt x="7165594" y="18288"/>
                </a:lnTo>
                <a:lnTo>
                  <a:pt x="71655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25016" y="914653"/>
            <a:ext cx="5525135" cy="3445510"/>
          </a:xfrm>
          <a:custGeom>
            <a:avLst/>
            <a:gdLst/>
            <a:ahLst/>
            <a:cxnLst/>
            <a:rect l="l" t="t" r="r" b="b"/>
            <a:pathLst>
              <a:path w="5525134" h="3445510">
                <a:moveTo>
                  <a:pt x="5525135" y="2722575"/>
                </a:moveTo>
                <a:lnTo>
                  <a:pt x="0" y="2722575"/>
                </a:lnTo>
                <a:lnTo>
                  <a:pt x="0" y="2969768"/>
                </a:lnTo>
                <a:lnTo>
                  <a:pt x="0" y="3445256"/>
                </a:lnTo>
                <a:lnTo>
                  <a:pt x="5525135" y="3445256"/>
                </a:lnTo>
                <a:lnTo>
                  <a:pt x="5525135" y="2969768"/>
                </a:lnTo>
                <a:lnTo>
                  <a:pt x="5525135" y="2722575"/>
                </a:lnTo>
                <a:close/>
              </a:path>
              <a:path w="5525134" h="3445510">
                <a:moveTo>
                  <a:pt x="5525135" y="496900"/>
                </a:moveTo>
                <a:lnTo>
                  <a:pt x="0" y="496900"/>
                </a:lnTo>
                <a:lnTo>
                  <a:pt x="0" y="744093"/>
                </a:lnTo>
                <a:lnTo>
                  <a:pt x="0" y="1222578"/>
                </a:lnTo>
                <a:lnTo>
                  <a:pt x="0" y="2722499"/>
                </a:lnTo>
                <a:lnTo>
                  <a:pt x="5525135" y="2722499"/>
                </a:lnTo>
                <a:lnTo>
                  <a:pt x="5525135" y="744093"/>
                </a:lnTo>
                <a:lnTo>
                  <a:pt x="5525135" y="496900"/>
                </a:lnTo>
                <a:close/>
              </a:path>
              <a:path w="5525134" h="3445510">
                <a:moveTo>
                  <a:pt x="5525135" y="0"/>
                </a:moveTo>
                <a:lnTo>
                  <a:pt x="0" y="0"/>
                </a:lnTo>
                <a:lnTo>
                  <a:pt x="0" y="246888"/>
                </a:lnTo>
                <a:lnTo>
                  <a:pt x="0" y="496824"/>
                </a:lnTo>
                <a:lnTo>
                  <a:pt x="5525135" y="496824"/>
                </a:lnTo>
                <a:lnTo>
                  <a:pt x="5525135" y="246888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30604" y="889762"/>
            <a:ext cx="5446395" cy="324040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37465">
              <a:lnSpc>
                <a:spcPct val="101699"/>
              </a:lnSpc>
              <a:spcBef>
                <a:spcPts val="75"/>
              </a:spcBef>
            </a:pP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most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have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community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forums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tutorials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link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experienced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users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advice.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This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social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element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makes </a:t>
            </a:r>
            <a:r>
              <a:rPr dirty="0" sz="1600">
                <a:latin typeface="Calibri"/>
                <a:cs typeface="Calibri"/>
              </a:rPr>
              <a:t>solo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learning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social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journey,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enhancing</a:t>
            </a:r>
            <a:r>
              <a:rPr dirty="0" sz="1600" spc="-10">
                <a:latin typeface="Calibri"/>
                <a:cs typeface="Calibri"/>
              </a:rPr>
              <a:t> motivation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avoiding loneliness.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865"/>
              </a:spcBef>
            </a:pPr>
            <a:r>
              <a:rPr dirty="0" sz="1800" b="1">
                <a:latin typeface="Calibri"/>
                <a:cs typeface="Calibri"/>
              </a:rPr>
              <a:t>Moving</a:t>
            </a:r>
            <a:r>
              <a:rPr dirty="0" sz="1800" spc="-2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to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Paid</a:t>
            </a:r>
            <a:r>
              <a:rPr dirty="0" sz="1800" spc="-35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Indicators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1800"/>
              </a:lnSpc>
              <a:spcBef>
                <a:spcPts val="1775"/>
              </a:spcBef>
            </a:pPr>
            <a:r>
              <a:rPr dirty="0" sz="1600">
                <a:latin typeface="Calibri"/>
                <a:cs typeface="Calibri"/>
              </a:rPr>
              <a:t>Naturally,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have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limitations;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maybe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they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not </a:t>
            </a:r>
            <a:r>
              <a:rPr dirty="0" sz="1600">
                <a:latin typeface="Calibri"/>
                <a:cs typeface="Calibri"/>
              </a:rPr>
              <a:t>have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advanced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customization,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multi-timeframe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analysis,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real- </a:t>
            </a:r>
            <a:r>
              <a:rPr dirty="0" sz="1600">
                <a:latin typeface="Calibri"/>
                <a:cs typeface="Calibri"/>
              </a:rPr>
              <a:t>time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alerts.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That’s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where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moving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paid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choices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becomes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crucial. </a:t>
            </a:r>
            <a:r>
              <a:rPr dirty="0" sz="1600">
                <a:latin typeface="Calibri"/>
                <a:cs typeface="Calibri"/>
              </a:rPr>
              <a:t>After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perfecting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fundamentals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something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like </a:t>
            </a:r>
            <a:r>
              <a:rPr dirty="0" sz="1600">
                <a:latin typeface="Calibri"/>
                <a:cs typeface="Calibri"/>
              </a:rPr>
              <a:t>ninZaRenko,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evaluate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requirements: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Do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desire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order </a:t>
            </a:r>
            <a:r>
              <a:rPr dirty="0" sz="1600">
                <a:latin typeface="Calibri"/>
                <a:cs typeface="Calibri"/>
              </a:rPr>
              <a:t>flow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depth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automated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strategies?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125016" y="4359909"/>
            <a:ext cx="5525135" cy="4558030"/>
          </a:xfrm>
          <a:custGeom>
            <a:avLst/>
            <a:gdLst/>
            <a:ahLst/>
            <a:cxnLst/>
            <a:rect l="l" t="t" r="r" b="b"/>
            <a:pathLst>
              <a:path w="5525134" h="4558030">
                <a:moveTo>
                  <a:pt x="5525135" y="4311040"/>
                </a:moveTo>
                <a:lnTo>
                  <a:pt x="0" y="4311040"/>
                </a:lnTo>
                <a:lnTo>
                  <a:pt x="0" y="4557928"/>
                </a:lnTo>
                <a:lnTo>
                  <a:pt x="5525135" y="4557928"/>
                </a:lnTo>
                <a:lnTo>
                  <a:pt x="5525135" y="4311040"/>
                </a:lnTo>
                <a:close/>
              </a:path>
              <a:path w="5525134" h="4558030">
                <a:moveTo>
                  <a:pt x="5525135" y="0"/>
                </a:moveTo>
                <a:lnTo>
                  <a:pt x="0" y="0"/>
                </a:lnTo>
                <a:lnTo>
                  <a:pt x="0" y="3317113"/>
                </a:lnTo>
                <a:lnTo>
                  <a:pt x="0" y="3566998"/>
                </a:lnTo>
                <a:lnTo>
                  <a:pt x="0" y="3814191"/>
                </a:lnTo>
                <a:lnTo>
                  <a:pt x="0" y="4061079"/>
                </a:lnTo>
                <a:lnTo>
                  <a:pt x="0" y="4311015"/>
                </a:lnTo>
                <a:lnTo>
                  <a:pt x="5525135" y="4311015"/>
                </a:lnTo>
                <a:lnTo>
                  <a:pt x="5525135" y="3317113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30604" y="7652131"/>
            <a:ext cx="5458460" cy="126492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01899"/>
              </a:lnSpc>
              <a:spcBef>
                <a:spcPts val="70"/>
              </a:spcBef>
            </a:pPr>
            <a:r>
              <a:rPr dirty="0" sz="1600">
                <a:latin typeface="Calibri"/>
                <a:cs typeface="Calibri"/>
              </a:rPr>
              <a:t>Begin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determining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gap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areas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setup,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then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look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paid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indicators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from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established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providers.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Try </a:t>
            </a:r>
            <a:r>
              <a:rPr dirty="0" sz="1600">
                <a:latin typeface="Calibri"/>
                <a:cs typeface="Calibri"/>
              </a:rPr>
              <a:t>paid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demos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if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offered,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utilize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exchange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policies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flexibility. </a:t>
            </a:r>
            <a:r>
              <a:rPr dirty="0" sz="1600">
                <a:latin typeface="Calibri"/>
                <a:cs typeface="Calibri"/>
              </a:rPr>
              <a:t>This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step-by-</a:t>
            </a:r>
            <a:r>
              <a:rPr dirty="0" sz="1600">
                <a:latin typeface="Calibri"/>
                <a:cs typeface="Calibri"/>
              </a:rPr>
              <a:t>step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approach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keeps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costs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low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growth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high, transforming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from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beginner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agile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trader.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43000" y="4359783"/>
            <a:ext cx="5486400" cy="308737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304800" y="304799"/>
            <a:ext cx="7165975" cy="9451975"/>
          </a:xfrm>
          <a:custGeom>
            <a:avLst/>
            <a:gdLst/>
            <a:ahLst/>
            <a:cxnLst/>
            <a:rect l="l" t="t" r="r" b="b"/>
            <a:pathLst>
              <a:path w="7165975" h="9451975">
                <a:moveTo>
                  <a:pt x="7055790" y="91440"/>
                </a:moveTo>
                <a:lnTo>
                  <a:pt x="110032" y="91440"/>
                </a:lnTo>
                <a:lnTo>
                  <a:pt x="91744" y="91440"/>
                </a:lnTo>
                <a:lnTo>
                  <a:pt x="91744" y="109677"/>
                </a:lnTo>
                <a:lnTo>
                  <a:pt x="91744" y="9341815"/>
                </a:lnTo>
                <a:lnTo>
                  <a:pt x="91744" y="9360103"/>
                </a:lnTo>
                <a:lnTo>
                  <a:pt x="110032" y="9360103"/>
                </a:lnTo>
                <a:lnTo>
                  <a:pt x="7055790" y="9360103"/>
                </a:lnTo>
                <a:lnTo>
                  <a:pt x="7055790" y="9341815"/>
                </a:lnTo>
                <a:lnTo>
                  <a:pt x="110032" y="9341815"/>
                </a:lnTo>
                <a:lnTo>
                  <a:pt x="110032" y="109728"/>
                </a:lnTo>
                <a:lnTo>
                  <a:pt x="7055790" y="109728"/>
                </a:lnTo>
                <a:lnTo>
                  <a:pt x="7055790" y="91440"/>
                </a:lnTo>
                <a:close/>
              </a:path>
              <a:path w="7165975" h="9451975">
                <a:moveTo>
                  <a:pt x="7055790" y="36576"/>
                </a:moveTo>
                <a:lnTo>
                  <a:pt x="110032" y="36576"/>
                </a:lnTo>
                <a:lnTo>
                  <a:pt x="73139" y="36576"/>
                </a:lnTo>
                <a:lnTo>
                  <a:pt x="36576" y="36576"/>
                </a:lnTo>
                <a:lnTo>
                  <a:pt x="36576" y="73152"/>
                </a:lnTo>
                <a:lnTo>
                  <a:pt x="36576" y="9414967"/>
                </a:lnTo>
                <a:lnTo>
                  <a:pt x="73139" y="9414967"/>
                </a:lnTo>
                <a:lnTo>
                  <a:pt x="110032" y="9414967"/>
                </a:lnTo>
                <a:lnTo>
                  <a:pt x="7055790" y="9414967"/>
                </a:lnTo>
                <a:lnTo>
                  <a:pt x="7055790" y="9378391"/>
                </a:lnTo>
                <a:lnTo>
                  <a:pt x="110032" y="9378391"/>
                </a:lnTo>
                <a:lnTo>
                  <a:pt x="73139" y="9378391"/>
                </a:lnTo>
                <a:lnTo>
                  <a:pt x="73139" y="9341815"/>
                </a:lnTo>
                <a:lnTo>
                  <a:pt x="73139" y="109728"/>
                </a:lnTo>
                <a:lnTo>
                  <a:pt x="73139" y="73152"/>
                </a:lnTo>
                <a:lnTo>
                  <a:pt x="110032" y="73152"/>
                </a:lnTo>
                <a:lnTo>
                  <a:pt x="7055790" y="73152"/>
                </a:lnTo>
                <a:lnTo>
                  <a:pt x="7055790" y="36576"/>
                </a:lnTo>
                <a:close/>
              </a:path>
              <a:path w="7165975" h="9451975">
                <a:moveTo>
                  <a:pt x="7055790" y="0"/>
                </a:moveTo>
                <a:lnTo>
                  <a:pt x="110032" y="0"/>
                </a:lnTo>
                <a:lnTo>
                  <a:pt x="18288" y="0"/>
                </a:lnTo>
                <a:lnTo>
                  <a:pt x="0" y="0"/>
                </a:lnTo>
                <a:lnTo>
                  <a:pt x="0" y="18288"/>
                </a:lnTo>
                <a:lnTo>
                  <a:pt x="0" y="9451543"/>
                </a:lnTo>
                <a:lnTo>
                  <a:pt x="18288" y="9451543"/>
                </a:lnTo>
                <a:lnTo>
                  <a:pt x="110032" y="9451543"/>
                </a:lnTo>
                <a:lnTo>
                  <a:pt x="7055790" y="9451543"/>
                </a:lnTo>
                <a:lnTo>
                  <a:pt x="7055790" y="9433255"/>
                </a:lnTo>
                <a:lnTo>
                  <a:pt x="110032" y="9433255"/>
                </a:lnTo>
                <a:lnTo>
                  <a:pt x="18288" y="9433255"/>
                </a:lnTo>
                <a:lnTo>
                  <a:pt x="18288" y="9341815"/>
                </a:lnTo>
                <a:lnTo>
                  <a:pt x="18288" y="109728"/>
                </a:lnTo>
                <a:lnTo>
                  <a:pt x="18288" y="18288"/>
                </a:lnTo>
                <a:lnTo>
                  <a:pt x="110032" y="18288"/>
                </a:lnTo>
                <a:lnTo>
                  <a:pt x="7055790" y="18288"/>
                </a:lnTo>
                <a:lnTo>
                  <a:pt x="7055790" y="0"/>
                </a:lnTo>
                <a:close/>
              </a:path>
              <a:path w="7165975" h="9451975">
                <a:moveTo>
                  <a:pt x="7074154" y="91440"/>
                </a:moveTo>
                <a:lnTo>
                  <a:pt x="7055866" y="91440"/>
                </a:lnTo>
                <a:lnTo>
                  <a:pt x="7055866" y="109677"/>
                </a:lnTo>
                <a:lnTo>
                  <a:pt x="7055866" y="9341815"/>
                </a:lnTo>
                <a:lnTo>
                  <a:pt x="7055866" y="9360103"/>
                </a:lnTo>
                <a:lnTo>
                  <a:pt x="7074154" y="9360103"/>
                </a:lnTo>
                <a:lnTo>
                  <a:pt x="7074154" y="9341815"/>
                </a:lnTo>
                <a:lnTo>
                  <a:pt x="7074154" y="109728"/>
                </a:lnTo>
                <a:lnTo>
                  <a:pt x="7074154" y="91440"/>
                </a:lnTo>
                <a:close/>
              </a:path>
              <a:path w="7165975" h="9451975">
                <a:moveTo>
                  <a:pt x="7129018" y="36576"/>
                </a:moveTo>
                <a:lnTo>
                  <a:pt x="7092442" y="36576"/>
                </a:lnTo>
                <a:lnTo>
                  <a:pt x="7055866" y="36576"/>
                </a:lnTo>
                <a:lnTo>
                  <a:pt x="7055866" y="73152"/>
                </a:lnTo>
                <a:lnTo>
                  <a:pt x="7092442" y="73152"/>
                </a:lnTo>
                <a:lnTo>
                  <a:pt x="7092442" y="109677"/>
                </a:lnTo>
                <a:lnTo>
                  <a:pt x="7092442" y="9341815"/>
                </a:lnTo>
                <a:lnTo>
                  <a:pt x="7092442" y="9378391"/>
                </a:lnTo>
                <a:lnTo>
                  <a:pt x="7055866" y="9378391"/>
                </a:lnTo>
                <a:lnTo>
                  <a:pt x="7055866" y="9414967"/>
                </a:lnTo>
                <a:lnTo>
                  <a:pt x="7092442" y="9414967"/>
                </a:lnTo>
                <a:lnTo>
                  <a:pt x="7129018" y="9414967"/>
                </a:lnTo>
                <a:lnTo>
                  <a:pt x="7129018" y="73152"/>
                </a:lnTo>
                <a:lnTo>
                  <a:pt x="7129018" y="36576"/>
                </a:lnTo>
                <a:close/>
              </a:path>
              <a:path w="7165975" h="9451975">
                <a:moveTo>
                  <a:pt x="7165594" y="0"/>
                </a:moveTo>
                <a:lnTo>
                  <a:pt x="7147306" y="0"/>
                </a:lnTo>
                <a:lnTo>
                  <a:pt x="7055866" y="0"/>
                </a:lnTo>
                <a:lnTo>
                  <a:pt x="7055866" y="18288"/>
                </a:lnTo>
                <a:lnTo>
                  <a:pt x="7147306" y="18288"/>
                </a:lnTo>
                <a:lnTo>
                  <a:pt x="7147306" y="109677"/>
                </a:lnTo>
                <a:lnTo>
                  <a:pt x="7147306" y="9341815"/>
                </a:lnTo>
                <a:lnTo>
                  <a:pt x="7147306" y="9433255"/>
                </a:lnTo>
                <a:lnTo>
                  <a:pt x="7055866" y="9433255"/>
                </a:lnTo>
                <a:lnTo>
                  <a:pt x="7055866" y="9451543"/>
                </a:lnTo>
                <a:lnTo>
                  <a:pt x="7147306" y="9451543"/>
                </a:lnTo>
                <a:lnTo>
                  <a:pt x="7165594" y="9451543"/>
                </a:lnTo>
                <a:lnTo>
                  <a:pt x="7165594" y="18288"/>
                </a:lnTo>
                <a:lnTo>
                  <a:pt x="71655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1125016" y="914653"/>
            <a:ext cx="5525135" cy="2969895"/>
          </a:xfrm>
          <a:custGeom>
            <a:avLst/>
            <a:gdLst/>
            <a:ahLst/>
            <a:cxnLst/>
            <a:rect l="l" t="t" r="r" b="b"/>
            <a:pathLst>
              <a:path w="5525134" h="2969895">
                <a:moveTo>
                  <a:pt x="5525135" y="2722575"/>
                </a:moveTo>
                <a:lnTo>
                  <a:pt x="0" y="2722575"/>
                </a:lnTo>
                <a:lnTo>
                  <a:pt x="0" y="2969768"/>
                </a:lnTo>
                <a:lnTo>
                  <a:pt x="5525135" y="2969768"/>
                </a:lnTo>
                <a:lnTo>
                  <a:pt x="5525135" y="2722575"/>
                </a:lnTo>
                <a:close/>
              </a:path>
              <a:path w="5525134" h="2969895">
                <a:moveTo>
                  <a:pt x="5525135" y="1003185"/>
                </a:moveTo>
                <a:lnTo>
                  <a:pt x="0" y="1003185"/>
                </a:lnTo>
                <a:lnTo>
                  <a:pt x="0" y="1253109"/>
                </a:lnTo>
                <a:lnTo>
                  <a:pt x="0" y="1499946"/>
                </a:lnTo>
                <a:lnTo>
                  <a:pt x="0" y="2722499"/>
                </a:lnTo>
                <a:lnTo>
                  <a:pt x="5525135" y="2722499"/>
                </a:lnTo>
                <a:lnTo>
                  <a:pt x="5525135" y="1253109"/>
                </a:lnTo>
                <a:lnTo>
                  <a:pt x="5525135" y="1003185"/>
                </a:lnTo>
                <a:close/>
              </a:path>
              <a:path w="5525134" h="2969895">
                <a:moveTo>
                  <a:pt x="5525135" y="509092"/>
                </a:moveTo>
                <a:lnTo>
                  <a:pt x="0" y="509092"/>
                </a:lnTo>
                <a:lnTo>
                  <a:pt x="0" y="756285"/>
                </a:lnTo>
                <a:lnTo>
                  <a:pt x="0" y="1003173"/>
                </a:lnTo>
                <a:lnTo>
                  <a:pt x="5525135" y="1003173"/>
                </a:lnTo>
                <a:lnTo>
                  <a:pt x="5525135" y="756285"/>
                </a:lnTo>
                <a:lnTo>
                  <a:pt x="5525135" y="509092"/>
                </a:lnTo>
                <a:close/>
              </a:path>
              <a:path w="5525134" h="2969895">
                <a:moveTo>
                  <a:pt x="5525135" y="0"/>
                </a:moveTo>
                <a:lnTo>
                  <a:pt x="0" y="0"/>
                </a:lnTo>
                <a:lnTo>
                  <a:pt x="0" y="509016"/>
                </a:lnTo>
                <a:lnTo>
                  <a:pt x="5525135" y="509016"/>
                </a:lnTo>
                <a:lnTo>
                  <a:pt x="5525135" y="0"/>
                </a:lnTo>
                <a:close/>
              </a:path>
            </a:pathLst>
          </a:custGeom>
          <a:solidFill>
            <a:srgbClr val="FCFCF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 txBox="1"/>
          <p:nvPr/>
        </p:nvSpPr>
        <p:spPr>
          <a:xfrm>
            <a:off x="1130604" y="892809"/>
            <a:ext cx="5397500" cy="2990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Calibri"/>
                <a:cs typeface="Calibri"/>
              </a:rPr>
              <a:t>Conclusion: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Start</a:t>
            </a:r>
            <a:r>
              <a:rPr dirty="0" sz="1800" spc="-3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Smart,</a:t>
            </a:r>
            <a:r>
              <a:rPr dirty="0" sz="1800" spc="-25" b="1">
                <a:latin typeface="Calibri"/>
                <a:cs typeface="Calibri"/>
              </a:rPr>
              <a:t> </a:t>
            </a:r>
            <a:r>
              <a:rPr dirty="0" sz="1800" b="1">
                <a:latin typeface="Calibri"/>
                <a:cs typeface="Calibri"/>
              </a:rPr>
              <a:t>Scale</a:t>
            </a:r>
            <a:r>
              <a:rPr dirty="0" sz="1800" spc="-30" b="1">
                <a:latin typeface="Calibri"/>
                <a:cs typeface="Calibri"/>
              </a:rPr>
              <a:t> </a:t>
            </a:r>
            <a:r>
              <a:rPr dirty="0" sz="1800" spc="-10" b="1">
                <a:latin typeface="Calibri"/>
                <a:cs typeface="Calibri"/>
              </a:rPr>
              <a:t>Confidently</a:t>
            </a:r>
            <a:endParaRPr sz="1800">
              <a:latin typeface="Calibri"/>
              <a:cs typeface="Calibri"/>
            </a:endParaRPr>
          </a:p>
          <a:p>
            <a:pPr marL="12700" marR="113030">
              <a:lnSpc>
                <a:spcPct val="101600"/>
              </a:lnSpc>
              <a:spcBef>
                <a:spcPts val="1805"/>
              </a:spcBef>
            </a:pP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free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NinjaTrader</a:t>
            </a:r>
            <a:r>
              <a:rPr dirty="0" u="sng" sz="1600" spc="-2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8</a:t>
            </a:r>
            <a:r>
              <a:rPr dirty="0" u="sng" sz="1600" spc="-35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 </a:t>
            </a:r>
            <a:r>
              <a:rPr dirty="0" u="sng" sz="1600" b="1">
                <a:solidFill>
                  <a:srgbClr val="4471C4"/>
                </a:solidFill>
                <a:uFill>
                  <a:solidFill>
                    <a:srgbClr val="4471C4"/>
                  </a:solidFill>
                </a:uFill>
                <a:latin typeface="Calibri"/>
                <a:cs typeface="Calibri"/>
                <a:hlinkClick r:id="rId2"/>
              </a:rPr>
              <a:t>indicators</a:t>
            </a:r>
            <a:r>
              <a:rPr dirty="0" sz="1600" spc="-5" b="1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are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just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starters;</a:t>
            </a:r>
            <a:r>
              <a:rPr dirty="0" sz="1600" spc="-10">
                <a:latin typeface="Calibri"/>
                <a:cs typeface="Calibri"/>
              </a:rPr>
              <a:t> they’re </a:t>
            </a:r>
            <a:r>
              <a:rPr dirty="0" sz="1600">
                <a:latin typeface="Calibri"/>
                <a:cs typeface="Calibri"/>
              </a:rPr>
              <a:t>blueprints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developing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strong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mindset.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By </a:t>
            </a:r>
            <a:r>
              <a:rPr dirty="0" sz="1600">
                <a:latin typeface="Calibri"/>
                <a:cs typeface="Calibri"/>
              </a:rPr>
              <a:t>experimenting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tools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such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as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ninZaRenko,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you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trigger </a:t>
            </a:r>
            <a:r>
              <a:rPr dirty="0" sz="1600">
                <a:latin typeface="Calibri"/>
                <a:cs typeface="Calibri"/>
              </a:rPr>
              <a:t>platform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mastery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path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sophisticated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features,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at </a:t>
            </a:r>
            <a:r>
              <a:rPr dirty="0" sz="1600">
                <a:latin typeface="Calibri"/>
                <a:cs typeface="Calibri"/>
              </a:rPr>
              <a:t>your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own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pace.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02099"/>
              </a:lnSpc>
              <a:spcBef>
                <a:spcPts val="1785"/>
              </a:spcBef>
            </a:pPr>
            <a:r>
              <a:rPr dirty="0" sz="1600">
                <a:latin typeface="Calibri"/>
                <a:cs typeface="Calibri"/>
              </a:rPr>
              <a:t>Ready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take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the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next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level?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Find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best-of-</a:t>
            </a:r>
            <a:r>
              <a:rPr dirty="0" sz="1600">
                <a:latin typeface="Calibri"/>
                <a:cs typeface="Calibri"/>
              </a:rPr>
              <a:t>breed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indicators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NinjaTrader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ninZa.co,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where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50,000+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users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get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lifetime </a:t>
            </a:r>
            <a:r>
              <a:rPr dirty="0" sz="1600">
                <a:latin typeface="Calibri"/>
                <a:cs typeface="Calibri"/>
              </a:rPr>
              <a:t>perks,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award-</a:t>
            </a:r>
            <a:r>
              <a:rPr dirty="0" sz="1600">
                <a:latin typeface="Calibri"/>
                <a:cs typeface="Calibri"/>
              </a:rPr>
              <a:t>winning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support,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innovative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solutions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designed </a:t>
            </a:r>
            <a:r>
              <a:rPr dirty="0" sz="1600">
                <a:latin typeface="Calibri"/>
                <a:cs typeface="Calibri"/>
              </a:rPr>
              <a:t>for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success.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Join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now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trade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wiser!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304800" y="304799"/>
            <a:ext cx="7165975" cy="9451975"/>
          </a:xfrm>
          <a:custGeom>
            <a:avLst/>
            <a:gdLst/>
            <a:ahLst/>
            <a:cxnLst/>
            <a:rect l="l" t="t" r="r" b="b"/>
            <a:pathLst>
              <a:path w="7165975" h="9451975">
                <a:moveTo>
                  <a:pt x="7055790" y="91440"/>
                </a:moveTo>
                <a:lnTo>
                  <a:pt x="110032" y="91440"/>
                </a:lnTo>
                <a:lnTo>
                  <a:pt x="91744" y="91440"/>
                </a:lnTo>
                <a:lnTo>
                  <a:pt x="91744" y="109677"/>
                </a:lnTo>
                <a:lnTo>
                  <a:pt x="91744" y="9341815"/>
                </a:lnTo>
                <a:lnTo>
                  <a:pt x="91744" y="9360103"/>
                </a:lnTo>
                <a:lnTo>
                  <a:pt x="110032" y="9360103"/>
                </a:lnTo>
                <a:lnTo>
                  <a:pt x="7055790" y="9360103"/>
                </a:lnTo>
                <a:lnTo>
                  <a:pt x="7055790" y="9341815"/>
                </a:lnTo>
                <a:lnTo>
                  <a:pt x="110032" y="9341815"/>
                </a:lnTo>
                <a:lnTo>
                  <a:pt x="110032" y="109728"/>
                </a:lnTo>
                <a:lnTo>
                  <a:pt x="7055790" y="109728"/>
                </a:lnTo>
                <a:lnTo>
                  <a:pt x="7055790" y="91440"/>
                </a:lnTo>
                <a:close/>
              </a:path>
              <a:path w="7165975" h="9451975">
                <a:moveTo>
                  <a:pt x="7055790" y="36576"/>
                </a:moveTo>
                <a:lnTo>
                  <a:pt x="110032" y="36576"/>
                </a:lnTo>
                <a:lnTo>
                  <a:pt x="73139" y="36576"/>
                </a:lnTo>
                <a:lnTo>
                  <a:pt x="36576" y="36576"/>
                </a:lnTo>
                <a:lnTo>
                  <a:pt x="36576" y="73152"/>
                </a:lnTo>
                <a:lnTo>
                  <a:pt x="36576" y="9414967"/>
                </a:lnTo>
                <a:lnTo>
                  <a:pt x="73139" y="9414967"/>
                </a:lnTo>
                <a:lnTo>
                  <a:pt x="110032" y="9414967"/>
                </a:lnTo>
                <a:lnTo>
                  <a:pt x="7055790" y="9414967"/>
                </a:lnTo>
                <a:lnTo>
                  <a:pt x="7055790" y="9378391"/>
                </a:lnTo>
                <a:lnTo>
                  <a:pt x="110032" y="9378391"/>
                </a:lnTo>
                <a:lnTo>
                  <a:pt x="73139" y="9378391"/>
                </a:lnTo>
                <a:lnTo>
                  <a:pt x="73139" y="9341815"/>
                </a:lnTo>
                <a:lnTo>
                  <a:pt x="73139" y="109728"/>
                </a:lnTo>
                <a:lnTo>
                  <a:pt x="73139" y="73152"/>
                </a:lnTo>
                <a:lnTo>
                  <a:pt x="110032" y="73152"/>
                </a:lnTo>
                <a:lnTo>
                  <a:pt x="7055790" y="73152"/>
                </a:lnTo>
                <a:lnTo>
                  <a:pt x="7055790" y="36576"/>
                </a:lnTo>
                <a:close/>
              </a:path>
              <a:path w="7165975" h="9451975">
                <a:moveTo>
                  <a:pt x="7055790" y="0"/>
                </a:moveTo>
                <a:lnTo>
                  <a:pt x="110032" y="0"/>
                </a:lnTo>
                <a:lnTo>
                  <a:pt x="18288" y="0"/>
                </a:lnTo>
                <a:lnTo>
                  <a:pt x="0" y="0"/>
                </a:lnTo>
                <a:lnTo>
                  <a:pt x="0" y="18288"/>
                </a:lnTo>
                <a:lnTo>
                  <a:pt x="0" y="9451543"/>
                </a:lnTo>
                <a:lnTo>
                  <a:pt x="18288" y="9451543"/>
                </a:lnTo>
                <a:lnTo>
                  <a:pt x="110032" y="9451543"/>
                </a:lnTo>
                <a:lnTo>
                  <a:pt x="7055790" y="9451543"/>
                </a:lnTo>
                <a:lnTo>
                  <a:pt x="7055790" y="9433255"/>
                </a:lnTo>
                <a:lnTo>
                  <a:pt x="110032" y="9433255"/>
                </a:lnTo>
                <a:lnTo>
                  <a:pt x="18288" y="9433255"/>
                </a:lnTo>
                <a:lnTo>
                  <a:pt x="18288" y="9341815"/>
                </a:lnTo>
                <a:lnTo>
                  <a:pt x="18288" y="109728"/>
                </a:lnTo>
                <a:lnTo>
                  <a:pt x="18288" y="18288"/>
                </a:lnTo>
                <a:lnTo>
                  <a:pt x="110032" y="18288"/>
                </a:lnTo>
                <a:lnTo>
                  <a:pt x="7055790" y="18288"/>
                </a:lnTo>
                <a:lnTo>
                  <a:pt x="7055790" y="0"/>
                </a:lnTo>
                <a:close/>
              </a:path>
              <a:path w="7165975" h="9451975">
                <a:moveTo>
                  <a:pt x="7074154" y="91440"/>
                </a:moveTo>
                <a:lnTo>
                  <a:pt x="7055866" y="91440"/>
                </a:lnTo>
                <a:lnTo>
                  <a:pt x="7055866" y="109677"/>
                </a:lnTo>
                <a:lnTo>
                  <a:pt x="7055866" y="9341815"/>
                </a:lnTo>
                <a:lnTo>
                  <a:pt x="7055866" y="9360103"/>
                </a:lnTo>
                <a:lnTo>
                  <a:pt x="7074154" y="9360103"/>
                </a:lnTo>
                <a:lnTo>
                  <a:pt x="7074154" y="9341815"/>
                </a:lnTo>
                <a:lnTo>
                  <a:pt x="7074154" y="109728"/>
                </a:lnTo>
                <a:lnTo>
                  <a:pt x="7074154" y="91440"/>
                </a:lnTo>
                <a:close/>
              </a:path>
              <a:path w="7165975" h="9451975">
                <a:moveTo>
                  <a:pt x="7129018" y="36576"/>
                </a:moveTo>
                <a:lnTo>
                  <a:pt x="7092442" y="36576"/>
                </a:lnTo>
                <a:lnTo>
                  <a:pt x="7055866" y="36576"/>
                </a:lnTo>
                <a:lnTo>
                  <a:pt x="7055866" y="73152"/>
                </a:lnTo>
                <a:lnTo>
                  <a:pt x="7092442" y="73152"/>
                </a:lnTo>
                <a:lnTo>
                  <a:pt x="7092442" y="109677"/>
                </a:lnTo>
                <a:lnTo>
                  <a:pt x="7092442" y="9341815"/>
                </a:lnTo>
                <a:lnTo>
                  <a:pt x="7092442" y="9378391"/>
                </a:lnTo>
                <a:lnTo>
                  <a:pt x="7055866" y="9378391"/>
                </a:lnTo>
                <a:lnTo>
                  <a:pt x="7055866" y="9414967"/>
                </a:lnTo>
                <a:lnTo>
                  <a:pt x="7092442" y="9414967"/>
                </a:lnTo>
                <a:lnTo>
                  <a:pt x="7129018" y="9414967"/>
                </a:lnTo>
                <a:lnTo>
                  <a:pt x="7129018" y="73152"/>
                </a:lnTo>
                <a:lnTo>
                  <a:pt x="7129018" y="36576"/>
                </a:lnTo>
                <a:close/>
              </a:path>
              <a:path w="7165975" h="9451975">
                <a:moveTo>
                  <a:pt x="7165594" y="0"/>
                </a:moveTo>
                <a:lnTo>
                  <a:pt x="7147306" y="0"/>
                </a:lnTo>
                <a:lnTo>
                  <a:pt x="7055866" y="0"/>
                </a:lnTo>
                <a:lnTo>
                  <a:pt x="7055866" y="18288"/>
                </a:lnTo>
                <a:lnTo>
                  <a:pt x="7147306" y="18288"/>
                </a:lnTo>
                <a:lnTo>
                  <a:pt x="7147306" y="109677"/>
                </a:lnTo>
                <a:lnTo>
                  <a:pt x="7147306" y="9341815"/>
                </a:lnTo>
                <a:lnTo>
                  <a:pt x="7147306" y="9433255"/>
                </a:lnTo>
                <a:lnTo>
                  <a:pt x="7055866" y="9433255"/>
                </a:lnTo>
                <a:lnTo>
                  <a:pt x="7055866" y="9451543"/>
                </a:lnTo>
                <a:lnTo>
                  <a:pt x="7147306" y="9451543"/>
                </a:lnTo>
                <a:lnTo>
                  <a:pt x="7165594" y="9451543"/>
                </a:lnTo>
                <a:lnTo>
                  <a:pt x="7165594" y="18288"/>
                </a:lnTo>
                <a:lnTo>
                  <a:pt x="71655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471C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html-to-docx</dc:creator>
  <cp:keywords>html-to-docx</cp:keywords>
  <dcterms:created xsi:type="dcterms:W3CDTF">2025-09-10T07:01:31Z</dcterms:created>
  <dcterms:modified xsi:type="dcterms:W3CDTF">2025-09-10T07:01:31Z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