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3312" r="0" b="-3312"/>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57771"/>
            <a:ext cx="18288000" cy="603332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In t</a:t>
            </a:r>
            <a:r>
              <a:rPr lang="en-US" sz="2733">
                <a:solidFill>
                  <a:srgbClr val="000000"/>
                </a:solidFill>
                <a:latin typeface="Canva Sans"/>
                <a:ea typeface="Canva Sans"/>
                <a:cs typeface="Canva Sans"/>
                <a:sym typeface="Canva Sans"/>
              </a:rPr>
              <a:t>oday's digital age, a website is more than just an online brochure; it's a crucial touchpoint for businesses to connect with their audience, build brand credibility, and drive conversions.1 This article delves into the key elements that leading design and development agencies consider when crafting high-performing websites.</a:t>
            </a:r>
          </a:p>
          <a:p>
            <a:pPr algn="ctr">
              <a:lnSpc>
                <a:spcPts val="4373"/>
              </a:lnSpc>
              <a:spcBef>
                <a:spcPct val="0"/>
              </a:spcBef>
            </a:pPr>
            <a:r>
              <a:rPr lang="en-US" sz="2733">
                <a:solidFill>
                  <a:srgbClr val="000000"/>
                </a:solidFill>
                <a:latin typeface="Canva Sans"/>
                <a:ea typeface="Canva Sans"/>
                <a:cs typeface="Canva Sans"/>
                <a:sym typeface="Canva Sans"/>
              </a:rPr>
              <a:t>1. User-Centric Design:</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Understanding the Target Audience: Deep user research and persona development are paramount. Agencies focus on understanding user needs, behaviors, and pain points to create a truly user-centric experience.2</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Intuitive Navigation: Clear and concise navigation menus, with logical information architecture, ensure users can easily find what they are looking for.</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99794"/>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3</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Mobile-First Approach: Given the dominance of mobile devices, websites must be designed and developed with mobile-first principles in mind, ensuring optimal viewing and functionality across all screen sizes.4</a:t>
            </a:r>
          </a:p>
          <a:p>
            <a:pPr algn="ctr">
              <a:lnSpc>
                <a:spcPts val="4373"/>
              </a:lnSpc>
            </a:pPr>
            <a:r>
              <a:rPr lang="en-US" sz="2733">
                <a:solidFill>
                  <a:srgbClr val="000000"/>
                </a:solidFill>
                <a:latin typeface="Canva Sans"/>
                <a:ea typeface="Canva Sans"/>
                <a:cs typeface="Canva Sans"/>
                <a:sym typeface="Canva Sans"/>
              </a:rPr>
              <a:t>2. Exceptional User Experience (UX):</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Fast Loading Speeds: Optimizing images, minimizing HTTP requests, and leveraging browser caching are essential for quick loading times, which directly impact user satisfaction and bounce rates.5</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Accessibility: Ensuring the website is accessible to users with disabilities, adhering to WCAG guidelines, is crucial for inclusivity and legal compliance.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20747"/>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6</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Micro-interactions: Subtle animations and interactive elements can enhance user engagement and provide a more enjoyable browsing experience.7</a:t>
            </a:r>
          </a:p>
          <a:p>
            <a:pPr algn="ctr">
              <a:lnSpc>
                <a:spcPts val="4373"/>
              </a:lnSpc>
            </a:pPr>
            <a:r>
              <a:rPr lang="en-US" sz="2733">
                <a:solidFill>
                  <a:srgbClr val="000000"/>
                </a:solidFill>
                <a:latin typeface="Canva Sans"/>
                <a:ea typeface="Canva Sans"/>
                <a:cs typeface="Canva Sans"/>
                <a:sym typeface="Canva Sans"/>
              </a:rPr>
              <a:t>3. Content is King:</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High-Quality, Engaging Content: Compelling and informative content is essential for capturing user attention and driving conversions.8</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SEO Optimization: Incorporating relevant keywords, optimizing meta descriptions, and creating high-quality content that resonates with search engines are crucial for organic visibility.9</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Content Strategy: A well-defined content strategy ensures that the website delivers the right message to the right audience at the right time.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99676"/>
            <a:ext cx="18288000" cy="492842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10</a:t>
            </a:r>
          </a:p>
          <a:p>
            <a:pPr algn="ctr">
              <a:lnSpc>
                <a:spcPts val="4373"/>
              </a:lnSpc>
            </a:pPr>
            <a:r>
              <a:rPr lang="en-US" sz="2733">
                <a:solidFill>
                  <a:srgbClr val="000000"/>
                </a:solidFill>
                <a:latin typeface="Canva Sans"/>
                <a:ea typeface="Canva Sans"/>
                <a:cs typeface="Canva Sans"/>
                <a:sym typeface="Canva Sans"/>
              </a:rPr>
              <a:t>4. Robust Technology and Performance:</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Secure Infrastructure: Implementing SSL certificates and robust security measures to protect user data and maintain website integrity.11</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Scalability and Performance: Choosing a technology stack that can handle increased traffic and accommodate future growth.12</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Regular Maintenance: Ongoing maintenance and updates to ensure optimal performance, security, and compatibility with evolving technologies.13</a:t>
            </a:r>
          </a:p>
          <a:p>
            <a:pPr algn="ctr">
              <a:lnSpc>
                <a:spcPts val="4373"/>
              </a:lnSpc>
              <a:spcBef>
                <a:spcPct val="0"/>
              </a:spcBef>
            </a:pPr>
            <a:r>
              <a:rPr lang="en-US" sz="2733">
                <a:solidFill>
                  <a:srgbClr val="000000"/>
                </a:solidFill>
                <a:latin typeface="Canva Sans"/>
                <a:ea typeface="Canva Sans"/>
                <a:cs typeface="Canva Sans"/>
                <a:sym typeface="Canva Sans"/>
              </a:rPr>
              <a:t>5. Data-Driven Insights: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52295"/>
            <a:ext cx="18288000" cy="3823527"/>
          </a:xfrm>
          <a:prstGeom prst="rect">
            <a:avLst/>
          </a:prstGeom>
        </p:spPr>
        <p:txBody>
          <a:bodyPr anchor="t" rtlCol="false" tIns="0" lIns="0" bIns="0" rIns="0">
            <a:spAutoFit/>
          </a:bodyPr>
          <a:lstStyle/>
          <a:p>
            <a:pPr algn="ctr">
              <a:lnSpc>
                <a:spcPts val="4373"/>
              </a:lnSpc>
            </a:pP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Website Analytics: Tracking key metrics like website traffic, user behavior, and conversion rates to gain valuable insights into user engagement.14</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A/B Testing: Conducting A/B tests on different elements of the website to identify the most effective design and content variations.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Continuous Improvement: Using data-driven insights to continuously refine and improve the website based on user feedback and performance metrics.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62533"/>
            <a:ext cx="18288000" cy="32710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15</a:t>
            </a:r>
          </a:p>
          <a:p>
            <a:pPr algn="ctr">
              <a:lnSpc>
                <a:spcPts val="4373"/>
              </a:lnSpc>
              <a:spcBef>
                <a:spcPct val="0"/>
              </a:spcBef>
            </a:pPr>
            <a:r>
              <a:rPr lang="en-US" sz="2733">
                <a:solidFill>
                  <a:srgbClr val="000000"/>
                </a:solidFill>
                <a:latin typeface="Canva Sans"/>
                <a:ea typeface="Canva Sans"/>
                <a:cs typeface="Canva Sans"/>
                <a:sym typeface="Canva Sans"/>
              </a:rPr>
              <a:t>C</a:t>
            </a:r>
            <a:r>
              <a:rPr lang="en-US" sz="2733">
                <a:solidFill>
                  <a:srgbClr val="000000"/>
                </a:solidFill>
                <a:latin typeface="Canva Sans"/>
                <a:ea typeface="Canva Sans"/>
                <a:cs typeface="Canva Sans"/>
                <a:sym typeface="Canva Sans"/>
              </a:rPr>
              <a:t>onclusion</a:t>
            </a:r>
          </a:p>
          <a:p>
            <a:pPr algn="ctr">
              <a:lnSpc>
                <a:spcPts val="4373"/>
              </a:lnSpc>
              <a:spcBef>
                <a:spcPct val="0"/>
              </a:spcBef>
            </a:pPr>
            <a:r>
              <a:rPr lang="en-US" sz="2733">
                <a:solidFill>
                  <a:srgbClr val="000000"/>
                </a:solidFill>
                <a:latin typeface="Canva Sans"/>
                <a:ea typeface="Canva Sans"/>
                <a:cs typeface="Canva Sans"/>
                <a:sym typeface="Canva Sans"/>
              </a:rPr>
              <a:t>Creating a high-performing website requires a multi-faceted approach that goes beyond aesthetics.16 By focusing on user needs, delivering exceptional UX, and leveraging data-driven insights, leading design and development agencies are crafting digital experiences that not only captivate audiences but also drive tangible business results.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4323" t="0" r="-24323"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8453" y="263095"/>
            <a:ext cx="14160583" cy="6644455"/>
          </a:xfrm>
          <a:custGeom>
            <a:avLst/>
            <a:gdLst/>
            <a:ahLst/>
            <a:cxnLst/>
            <a:rect r="r" b="b" t="t" l="l"/>
            <a:pathLst>
              <a:path h="6644455" w="14160583">
                <a:moveTo>
                  <a:pt x="0" y="0"/>
                </a:moveTo>
                <a:lnTo>
                  <a:pt x="14160583" y="0"/>
                </a:lnTo>
                <a:lnTo>
                  <a:pt x="14160583" y="6644455"/>
                </a:lnTo>
                <a:lnTo>
                  <a:pt x="0" y="6644455"/>
                </a:lnTo>
                <a:lnTo>
                  <a:pt x="0" y="0"/>
                </a:lnTo>
                <a:close/>
              </a:path>
            </a:pathLst>
          </a:custGeom>
          <a:blipFill>
            <a:blip r:embed="rId2"/>
            <a:stretch>
              <a:fillRect l="-18083" t="-9123" r="-18083" b="0"/>
            </a:stretch>
          </a:blipFill>
        </p:spPr>
      </p:sp>
      <p:sp>
        <p:nvSpPr>
          <p:cNvPr name="TextBox 3" id="3"/>
          <p:cNvSpPr txBox="true"/>
          <p:nvPr/>
        </p:nvSpPr>
        <p:spPr>
          <a:xfrm rot="0">
            <a:off x="0" y="874947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Bey</a:t>
            </a:r>
            <a:r>
              <a:rPr lang="en-US" sz="2733">
                <a:solidFill>
                  <a:srgbClr val="000000"/>
                </a:solidFill>
                <a:latin typeface="Canva Sans"/>
                <a:ea typeface="Canva Sans"/>
                <a:cs typeface="Canva Sans"/>
                <a:sym typeface="Canva Sans"/>
              </a:rPr>
              <a:t>ond Aesthetics: Evaluating the Technical Prowess of Top Website Design &amp; Development Companies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21532" y="262609"/>
            <a:ext cx="14229103" cy="6630948"/>
          </a:xfrm>
          <a:custGeom>
            <a:avLst/>
            <a:gdLst/>
            <a:ahLst/>
            <a:cxnLst/>
            <a:rect r="r" b="b" t="t" l="l"/>
            <a:pathLst>
              <a:path h="6630948" w="14229103">
                <a:moveTo>
                  <a:pt x="0" y="0"/>
                </a:moveTo>
                <a:lnTo>
                  <a:pt x="14229103" y="0"/>
                </a:lnTo>
                <a:lnTo>
                  <a:pt x="14229103" y="6630948"/>
                </a:lnTo>
                <a:lnTo>
                  <a:pt x="0" y="6630948"/>
                </a:lnTo>
                <a:lnTo>
                  <a:pt x="0" y="0"/>
                </a:lnTo>
                <a:close/>
              </a:path>
            </a:pathLst>
          </a:custGeom>
          <a:blipFill>
            <a:blip r:embed="rId2"/>
            <a:stretch>
              <a:fillRect l="0" t="-91229" r="0" b="-94800"/>
            </a:stretch>
          </a:blipFill>
        </p:spPr>
      </p:sp>
      <p:sp>
        <p:nvSpPr>
          <p:cNvPr name="TextBox 3" id="3"/>
          <p:cNvSpPr txBox="true"/>
          <p:nvPr/>
        </p:nvSpPr>
        <p:spPr>
          <a:xfrm rot="0">
            <a:off x="0" y="7249980"/>
            <a:ext cx="18288000" cy="21661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the fast-paced digital landscape, a visually appealing website is no longer enough to captivate audiences and drive business success.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96025" y="281246"/>
            <a:ext cx="14132735" cy="5751769"/>
          </a:xfrm>
          <a:custGeom>
            <a:avLst/>
            <a:gdLst/>
            <a:ahLst/>
            <a:cxnLst/>
            <a:rect r="r" b="b" t="t" l="l"/>
            <a:pathLst>
              <a:path h="5751769" w="14132735">
                <a:moveTo>
                  <a:pt x="0" y="0"/>
                </a:moveTo>
                <a:lnTo>
                  <a:pt x="14132735" y="0"/>
                </a:lnTo>
                <a:lnTo>
                  <a:pt x="14132735" y="5751769"/>
                </a:lnTo>
                <a:lnTo>
                  <a:pt x="0" y="5751769"/>
                </a:lnTo>
                <a:lnTo>
                  <a:pt x="0" y="0"/>
                </a:lnTo>
                <a:close/>
              </a:path>
            </a:pathLst>
          </a:custGeom>
          <a:blipFill>
            <a:blip r:embed="rId2"/>
            <a:stretch>
              <a:fillRect l="0" t="-16597" r="0" b="-21628"/>
            </a:stretch>
          </a:blipFill>
        </p:spPr>
      </p:sp>
      <p:sp>
        <p:nvSpPr>
          <p:cNvPr name="TextBox 3" id="3"/>
          <p:cNvSpPr txBox="true"/>
          <p:nvPr/>
        </p:nvSpPr>
        <p:spPr>
          <a:xfrm rot="0">
            <a:off x="0" y="8393248"/>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Behind the scenes, technical prowess plays a crucial role in ensuring a website's functionality, performance, and </a:t>
            </a:r>
            <a:r>
              <a:rPr lang="en-US" sz="2733">
                <a:solidFill>
                  <a:srgbClr val="000000"/>
                </a:solidFill>
                <a:latin typeface="Canva Sans"/>
                <a:ea typeface="Canva Sans"/>
                <a:cs typeface="Canva Sans"/>
                <a:sym typeface="Canva Sans"/>
              </a:rPr>
              <a:t>overall user experience.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89777" y="352725"/>
            <a:ext cx="14266304" cy="6082382"/>
          </a:xfrm>
          <a:custGeom>
            <a:avLst/>
            <a:gdLst/>
            <a:ahLst/>
            <a:cxnLst/>
            <a:rect r="r" b="b" t="t" l="l"/>
            <a:pathLst>
              <a:path h="6082382" w="14266304">
                <a:moveTo>
                  <a:pt x="0" y="0"/>
                </a:moveTo>
                <a:lnTo>
                  <a:pt x="14266304" y="0"/>
                </a:lnTo>
                <a:lnTo>
                  <a:pt x="14266304" y="6082382"/>
                </a:lnTo>
                <a:lnTo>
                  <a:pt x="0" y="6082382"/>
                </a:lnTo>
                <a:lnTo>
                  <a:pt x="0" y="0"/>
                </a:lnTo>
                <a:close/>
              </a:path>
            </a:pathLst>
          </a:custGeom>
          <a:blipFill>
            <a:blip r:embed="rId2"/>
            <a:stretch>
              <a:fillRect l="0" t="-25323" r="0" b="-16239"/>
            </a:stretch>
          </a:blipFill>
        </p:spPr>
      </p:sp>
      <p:sp>
        <p:nvSpPr>
          <p:cNvPr name="TextBox 3" id="3"/>
          <p:cNvSpPr txBox="true"/>
          <p:nvPr/>
        </p:nvSpPr>
        <p:spPr>
          <a:xfrm rot="0">
            <a:off x="0" y="8340629"/>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article delves into the key technical aspects that discerning businesses should consider when evaluating top website design and development companies.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63009"/>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1. Core Technologies and Expertise</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Pr</a:t>
            </a:r>
            <a:r>
              <a:rPr lang="en-US" sz="2733">
                <a:solidFill>
                  <a:srgbClr val="000000"/>
                </a:solidFill>
                <a:latin typeface="Canva Sans"/>
                <a:ea typeface="Canva Sans"/>
                <a:cs typeface="Canva Sans"/>
                <a:sym typeface="Canva Sans"/>
              </a:rPr>
              <a:t>ogramming Languages: A strong grasp of languages like HTML, CSS, JavaScript, and potentially niche languages like Python or Ruby on Rails is essential.</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Content Management Systems (CMS): Proficiency in popular CMS platforms like WordPress, Drupal, or Joomla is crucial for website management and scalability.</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E-commerce Platforms: If your business involves online sales, expertise in platforms like Shopify, Magento, or WooCommerce is vital.</a:t>
            </a:r>
          </a:p>
          <a:p>
            <a:pPr algn="ctr">
              <a:lnSpc>
                <a:spcPts val="4373"/>
              </a:lnSpc>
              <a:spcBef>
                <a:spcPct val="0"/>
              </a:spcBef>
            </a:pPr>
            <a:r>
              <a:rPr lang="en-US" sz="2733">
                <a:solidFill>
                  <a:srgbClr val="000000"/>
                </a:solidFill>
                <a:latin typeface="Canva Sans"/>
                <a:ea typeface="Canva Sans"/>
                <a:cs typeface="Canva Sans"/>
                <a:sym typeface="Canva Sans"/>
              </a:rPr>
              <a:t>2. Technical SEO and Performance</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Mobile-First Indexing: Websites must be optimized for mobile devices, as Google prioritizes mobile-first indexing.</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68247"/>
            <a:ext cx="18288000" cy="71382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Page Speed and Loading Times: Fast loading times are critical f</a:t>
            </a:r>
            <a:r>
              <a:rPr lang="en-US" sz="2733">
                <a:solidFill>
                  <a:srgbClr val="000000"/>
                </a:solidFill>
                <a:latin typeface="Canva Sans"/>
                <a:ea typeface="Canva Sans"/>
                <a:cs typeface="Canva Sans"/>
                <a:sym typeface="Canva Sans"/>
              </a:rPr>
              <a:t>or user experience and search engine rankings.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SEO Best Practices: Technical SEO knowledge, including sitemaps, robots.txt, and schema markup, is essential for search engine visibility.</a:t>
            </a:r>
          </a:p>
          <a:p>
            <a:pPr algn="ctr">
              <a:lnSpc>
                <a:spcPts val="4373"/>
              </a:lnSpc>
              <a:spcBef>
                <a:spcPct val="0"/>
              </a:spcBef>
            </a:pPr>
            <a:r>
              <a:rPr lang="en-US" sz="2733">
                <a:solidFill>
                  <a:srgbClr val="000000"/>
                </a:solidFill>
                <a:latin typeface="Canva Sans"/>
                <a:ea typeface="Canva Sans"/>
                <a:cs typeface="Canva Sans"/>
                <a:sym typeface="Canva Sans"/>
              </a:rPr>
              <a:t>3. Security and Data Protection</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HTTPS and SSL Certificates: Ensuring secure connections and data encryption is paramount for user trust and compliance with regulations like GDPR.</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Regular Security Audits and Updates: Proactive measures to identify and address vulnerabilities are essential to prevent cyberattacks.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Data Privacy and Compliance: Adhering to data protection regulations and maintaining user privacy is crucial for building trust.</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8723"/>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p>
          <a:p>
            <a:pPr algn="ctr">
              <a:lnSpc>
                <a:spcPts val="4373"/>
              </a:lnSpc>
            </a:pPr>
            <a:r>
              <a:rPr lang="en-US" sz="2733">
                <a:solidFill>
                  <a:srgbClr val="000000"/>
                </a:solidFill>
                <a:latin typeface="Canva Sans"/>
                <a:ea typeface="Canva Sans"/>
                <a:cs typeface="Canva Sans"/>
                <a:sym typeface="Canva Sans"/>
              </a:rPr>
              <a:t>4. Accessibility and Inclusivity</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WCAG Compliance: Websites should adhere to Web Content Accessibility Guidelines (WCAG) to ensure accessibility for users with disabilities.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Inclusive Design: Considering the needs of diverse users, including th</a:t>
            </a:r>
            <a:r>
              <a:rPr lang="en-US" sz="2733">
                <a:solidFill>
                  <a:srgbClr val="000000"/>
                </a:solidFill>
                <a:latin typeface="Canva Sans"/>
                <a:ea typeface="Canva Sans"/>
                <a:cs typeface="Canva Sans"/>
                <a:sym typeface="Canva Sans"/>
              </a:rPr>
              <a:t>ose with visual, auditory, cognitive, and motor impairments.</a:t>
            </a:r>
          </a:p>
          <a:p>
            <a:pPr algn="ctr">
              <a:lnSpc>
                <a:spcPts val="4373"/>
              </a:lnSpc>
              <a:spcBef>
                <a:spcPct val="0"/>
              </a:spcBef>
            </a:pPr>
            <a:r>
              <a:rPr lang="en-US" sz="2733">
                <a:solidFill>
                  <a:srgbClr val="000000"/>
                </a:solidFill>
                <a:latin typeface="Canva Sans"/>
                <a:ea typeface="Canva Sans"/>
                <a:cs typeface="Canva Sans"/>
                <a:sym typeface="Canva Sans"/>
              </a:rPr>
              <a:t>5. Scalability and Maintainability</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Future-Proof Technologies: Choosing technologies that can adapt to future growth and evolving trends.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Clean Code and Documentation: Well-structured code and comprehensive documentation make future maintenance and updates easier.</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52414"/>
            <a:ext cx="18288000" cy="38235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Regular Backups and Disaster Recovery: Protecting website data and ensuring business c</a:t>
            </a:r>
            <a:r>
              <a:rPr lang="en-US" sz="2733">
                <a:solidFill>
                  <a:srgbClr val="000000"/>
                </a:solidFill>
                <a:latin typeface="Canva Sans"/>
                <a:ea typeface="Canva Sans"/>
                <a:cs typeface="Canva Sans"/>
                <a:sym typeface="Canva Sans"/>
              </a:rPr>
              <a:t>ontinuity in case of unforeseen events.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While aesthetics play a significant role in website design, technical prowess is the foundation for a successful online presence. By evaluating companies based on their technical expertise, businesses can ensure that their websites are not only visually appealing but also functional, secure, and optimized for performance.</a:t>
            </a:r>
          </a:p>
        </p:txBody>
      </p:sp>
      <p:sp>
        <p:nvSpPr>
          <p:cNvPr name="TextBox 3" id="3"/>
          <p:cNvSpPr txBox="true"/>
          <p:nvPr/>
        </p:nvSpPr>
        <p:spPr>
          <a:xfrm rot="0">
            <a:off x="0" y="8148786"/>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Anatomy of a High-Performing Website: Insights from Leading Design &amp; Development Agencies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DAGZ8DnU6OY</dc:identifier>
  <dcterms:modified xsi:type="dcterms:W3CDTF">2011-08-01T06:04:30Z</dcterms:modified>
  <cp:revision>1</cp:revision>
  <dc:title>Beyond Aesthetics: Evaluating the Technical Prowess of Top Website Design &amp; Development Companies</dc:title>
</cp:coreProperties>
</file>