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Gabriola" pitchFamily="82" charset="0"/>
      <p:regular r:id="rId6"/>
    </p:embeddedFont>
    <p:embeddedFont>
      <p:font typeface="Poppins Bold" charset="0"/>
      <p:regular r:id="rId7"/>
    </p:embeddedFont>
    <p:embeddedFont>
      <p:font typeface="Poppins" charset="0"/>
      <p:regular r:id="rId8"/>
    </p:embeddedFont>
    <p:embeddedFont>
      <p:font typeface="Calibri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-1116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https://healbeforework.com/sdi-counseling-edd-support-in-los-angele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s://healbeforework.com/resources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7.png"/><Relationship Id="rId10" Type="http://schemas.openxmlformats.org/officeDocument/2006/relationships/hyperlink" Target="https://lifetimeconstruction.org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healbeforework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1243" y="-647700"/>
            <a:ext cx="13258043" cy="11506200"/>
          </a:xfrm>
          <a:custGeom>
            <a:avLst/>
            <a:gdLst/>
            <a:ahLst/>
            <a:cxnLst/>
            <a:rect l="l" t="t" r="r" b="b"/>
            <a:pathLst>
              <a:path w="13258043" h="13258043">
                <a:moveTo>
                  <a:pt x="0" y="0"/>
                </a:moveTo>
                <a:lnTo>
                  <a:pt x="13258043" y="0"/>
                </a:lnTo>
                <a:lnTo>
                  <a:pt x="13258043" y="13258044"/>
                </a:lnTo>
                <a:lnTo>
                  <a:pt x="0" y="1325804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124200" y="1181100"/>
            <a:ext cx="12010613" cy="1090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69"/>
              </a:lnSpc>
              <a:spcBef>
                <a:spcPct val="0"/>
              </a:spcBef>
            </a:pPr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SDI Counseling Los Angeles</a:t>
            </a:r>
            <a:endParaRPr lang="en-US" sz="9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ea typeface="Poppins Bold"/>
              <a:cs typeface="Poppins Bold"/>
              <a:sym typeface="Poppi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85800" y="3390900"/>
            <a:ext cx="10134600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dirty="0" smtClean="0">
                <a:latin typeface="Gabriola" pitchFamily="82" charset="0"/>
              </a:rPr>
              <a:t>Secure your benefits with </a:t>
            </a:r>
            <a:r>
              <a:rPr lang="en-US" sz="6600" b="1" u="sng" dirty="0" smtClean="0">
                <a:latin typeface="Gabriola" pitchFamily="82" charset="0"/>
                <a:hlinkClick r:id="rId4"/>
              </a:rPr>
              <a:t>SDI counseling in Los Angeles</a:t>
            </a:r>
            <a:r>
              <a:rPr lang="en-US" sz="6600" dirty="0" smtClean="0">
                <a:latin typeface="Gabriola" pitchFamily="82" charset="0"/>
              </a:rPr>
              <a:t> at Heal Before Work Psychology and Consulting. We support your recovery journey. Contact us online. </a:t>
            </a:r>
            <a:endParaRPr lang="en-US" sz="6600" dirty="0">
              <a:latin typeface="Gabriola" pitchFamily="82" charset="0"/>
            </a:endParaRPr>
          </a:p>
        </p:txBody>
      </p:sp>
      <p:pic>
        <p:nvPicPr>
          <p:cNvPr id="4098" name="Picture 2" descr="business people and office with strategy for teamwork collaboration and planning as accountant employee partnership and discussion for financial reviews records and auditing with paperwor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39600" y="3771900"/>
            <a:ext cx="5410199" cy="42415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5334757" y="-571499"/>
            <a:ext cx="13258043" cy="11506200"/>
          </a:xfrm>
          <a:custGeom>
            <a:avLst/>
            <a:gdLst/>
            <a:ahLst/>
            <a:cxnLst/>
            <a:rect l="l" t="t" r="r" b="b"/>
            <a:pathLst>
              <a:path w="13258043" h="13258043">
                <a:moveTo>
                  <a:pt x="13258044" y="0"/>
                </a:moveTo>
                <a:lnTo>
                  <a:pt x="0" y="0"/>
                </a:lnTo>
                <a:lnTo>
                  <a:pt x="0" y="13258044"/>
                </a:lnTo>
                <a:lnTo>
                  <a:pt x="13258044" y="13258044"/>
                </a:lnTo>
                <a:lnTo>
                  <a:pt x="13258044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709512" y="876300"/>
            <a:ext cx="9930288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Impact Garden Donations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47725" y="3619500"/>
            <a:ext cx="10044075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dirty="0" smtClean="0">
                <a:latin typeface="Gabriola" pitchFamily="82" charset="0"/>
              </a:rPr>
              <a:t>Support Impact Garden donations at Heal Before Work Psychology and Consulting to plant seeds of hope and restore dignity. Join our mission online right now.</a:t>
            </a:r>
            <a:endParaRPr lang="en-US" sz="6600" dirty="0">
              <a:latin typeface="Gabriola" pitchFamily="82" charset="0"/>
            </a:endParaRPr>
          </a:p>
        </p:txBody>
      </p:sp>
      <p:pic>
        <p:nvPicPr>
          <p:cNvPr id="3074" name="Picture 2" descr="mother and son in garden planting flower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01168" y="3758170"/>
            <a:ext cx="5567632" cy="46619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5638798" y="-419101"/>
            <a:ext cx="13258043" cy="11125201"/>
          </a:xfrm>
          <a:custGeom>
            <a:avLst/>
            <a:gdLst/>
            <a:ahLst/>
            <a:cxnLst/>
            <a:rect l="l" t="t" r="r" b="b"/>
            <a:pathLst>
              <a:path w="13258043" h="13258043">
                <a:moveTo>
                  <a:pt x="13258043" y="0"/>
                </a:moveTo>
                <a:lnTo>
                  <a:pt x="0" y="0"/>
                </a:lnTo>
                <a:lnTo>
                  <a:pt x="0" y="13258044"/>
                </a:lnTo>
                <a:lnTo>
                  <a:pt x="13258043" y="13258044"/>
                </a:lnTo>
                <a:lnTo>
                  <a:pt x="13258043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038600" y="1104900"/>
            <a:ext cx="1168288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Mental Health Leave Resources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34200" y="3771900"/>
            <a:ext cx="10896600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dirty="0" smtClean="0">
                <a:latin typeface="Gabriola" pitchFamily="82" charset="0"/>
              </a:rPr>
              <a:t>Heal Before Work Psychology and Consulting offers </a:t>
            </a:r>
            <a:r>
              <a:rPr lang="en-US" sz="6600" b="1" u="sng" dirty="0" smtClean="0">
                <a:latin typeface="Gabriola" pitchFamily="82" charset="0"/>
                <a:hlinkClick r:id="rId4"/>
              </a:rPr>
              <a:t>mental health leave resources</a:t>
            </a:r>
            <a:r>
              <a:rPr lang="en-US" sz="6600" dirty="0" smtClean="0">
                <a:latin typeface="Gabriola" pitchFamily="82" charset="0"/>
              </a:rPr>
              <a:t> to support your recovery journey. Explore our blogs and tools online today.</a:t>
            </a:r>
            <a:endParaRPr lang="en-US" sz="6600" dirty="0">
              <a:latin typeface="Gabriola" pitchFamily="82" charset="0"/>
            </a:endParaRPr>
          </a:p>
        </p:txBody>
      </p:sp>
      <p:pic>
        <p:nvPicPr>
          <p:cNvPr id="2050" name="Picture 2" descr="front view young people at church prayi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8487" y="4000500"/>
            <a:ext cx="5266113" cy="47481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5043" y="-419099"/>
            <a:ext cx="13258043" cy="10972800"/>
          </a:xfrm>
          <a:custGeom>
            <a:avLst/>
            <a:gdLst/>
            <a:ahLst/>
            <a:cxnLst/>
            <a:rect l="l" t="t" r="r" b="b"/>
            <a:pathLst>
              <a:path w="13258043" h="13258043">
                <a:moveTo>
                  <a:pt x="0" y="0"/>
                </a:moveTo>
                <a:lnTo>
                  <a:pt x="13258043" y="0"/>
                </a:lnTo>
                <a:lnTo>
                  <a:pt x="13258043" y="13258044"/>
                </a:lnTo>
                <a:lnTo>
                  <a:pt x="0" y="1325804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39979" y="7759879"/>
            <a:ext cx="812621" cy="812621"/>
          </a:xfrm>
          <a:custGeom>
            <a:avLst/>
            <a:gdLst/>
            <a:ahLst/>
            <a:cxnLst/>
            <a:rect l="l" t="t" r="r" b="b"/>
            <a:pathLst>
              <a:path w="812621" h="812621">
                <a:moveTo>
                  <a:pt x="0" y="0"/>
                </a:moveTo>
                <a:lnTo>
                  <a:pt x="812621" y="0"/>
                </a:lnTo>
                <a:lnTo>
                  <a:pt x="812621" y="812621"/>
                </a:lnTo>
                <a:lnTo>
                  <a:pt x="0" y="81262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63779" y="9001241"/>
            <a:ext cx="812621" cy="790459"/>
          </a:xfrm>
          <a:custGeom>
            <a:avLst/>
            <a:gdLst/>
            <a:ahLst/>
            <a:cxnLst/>
            <a:rect l="l" t="t" r="r" b="b"/>
            <a:pathLst>
              <a:path w="812621" h="790459">
                <a:moveTo>
                  <a:pt x="0" y="0"/>
                </a:moveTo>
                <a:lnTo>
                  <a:pt x="812621" y="0"/>
                </a:lnTo>
                <a:lnTo>
                  <a:pt x="812621" y="790459"/>
                </a:lnTo>
                <a:lnTo>
                  <a:pt x="0" y="790459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953000" y="647700"/>
            <a:ext cx="5054174" cy="1092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9"/>
              </a:lnSpc>
              <a:spcBef>
                <a:spcPct val="0"/>
              </a:spcBef>
            </a:pPr>
            <a:r>
              <a:rPr lang="en-US" sz="9600" b="1" dirty="0" smtClean="0">
                <a:latin typeface="Gabriola" pitchFamily="82" charset="0"/>
                <a:ea typeface="Poppins Bold"/>
                <a:cs typeface="Poppins Bold"/>
                <a:sym typeface="Poppins Bold"/>
              </a:rPr>
              <a:t>Contact </a:t>
            </a:r>
            <a:r>
              <a:rPr lang="en-US" sz="9600" b="1" dirty="0">
                <a:latin typeface="Gabriola" pitchFamily="82" charset="0"/>
                <a:ea typeface="Poppins Bold"/>
                <a:cs typeface="Poppins Bold"/>
                <a:sym typeface="Poppins Bold"/>
              </a:rPr>
              <a:t>Us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83527" y="7899342"/>
            <a:ext cx="7770073" cy="643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6000" b="1" u="sng" dirty="0" smtClean="0">
                <a:solidFill>
                  <a:srgbClr val="FFFFFF"/>
                </a:solidFill>
                <a:latin typeface="Gabriola" pitchFamily="82" charset="0"/>
                <a:ea typeface="Poppins Bold"/>
                <a:cs typeface="Poppins Bold"/>
                <a:sym typeface="Poppins Bold"/>
                <a:hlinkClick r:id="rId9"/>
              </a:rPr>
              <a:t>https://healbeforework.com/</a:t>
            </a:r>
            <a:endParaRPr lang="en-US" sz="6000" b="1" u="sng" dirty="0">
              <a:solidFill>
                <a:srgbClr val="FFFFFF"/>
              </a:solidFill>
              <a:latin typeface="Gabriola" pitchFamily="82" charset="0"/>
              <a:ea typeface="Poppins Bold"/>
              <a:cs typeface="Poppins Bold"/>
              <a:sym typeface="Poppins Bold"/>
              <a:hlinkClick r:id="rId10" tooltip="https://lifetimeconstruction.org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676400" y="9163323"/>
            <a:ext cx="15384004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4800" dirty="0" smtClean="0">
                <a:solidFill>
                  <a:srgbClr val="FFFFFF"/>
                </a:solidFill>
                <a:latin typeface="Gabriola" pitchFamily="82" charset="0"/>
                <a:ea typeface="Poppins"/>
                <a:cs typeface="Poppins"/>
                <a:sym typeface="Poppins"/>
              </a:rPr>
              <a:t>1990 N. California Blvd., 8th Floor, Walnut Creek, CA 94596, United States</a:t>
            </a:r>
            <a:endParaRPr lang="en-US" sz="4800" dirty="0">
              <a:solidFill>
                <a:srgbClr val="FFFFFF"/>
              </a:solidFill>
              <a:latin typeface="Gabriola" pitchFamily="82" charset="0"/>
              <a:ea typeface="Poppins"/>
              <a:cs typeface="Poppins"/>
              <a:sym typeface="Poppins"/>
            </a:endParaRPr>
          </a:p>
        </p:txBody>
      </p:sp>
      <p:sp>
        <p:nvSpPr>
          <p:cNvPr id="16" name="TextBox 12"/>
          <p:cNvSpPr txBox="1"/>
          <p:nvPr/>
        </p:nvSpPr>
        <p:spPr>
          <a:xfrm>
            <a:off x="304800" y="2247900"/>
            <a:ext cx="12420600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200" dirty="0" smtClean="0">
                <a:latin typeface="Gabriola" pitchFamily="82" charset="0"/>
              </a:rPr>
              <a:t>Heal Before Work supports Californians facing burnout &amp; stress with therapy, SDI leave counseling, psychological tests, &amp; </a:t>
            </a:r>
            <a:r>
              <a:rPr lang="en-US" sz="6200" dirty="0" err="1" smtClean="0">
                <a:latin typeface="Gabriola" pitchFamily="82" charset="0"/>
              </a:rPr>
              <a:t>telehealth</a:t>
            </a:r>
            <a:r>
              <a:rPr lang="en-US" sz="6200" dirty="0" smtClean="0">
                <a:latin typeface="Gabriola" pitchFamily="82" charset="0"/>
              </a:rPr>
              <a:t> services, helping individuals access mental health leave with care.</a:t>
            </a:r>
            <a:endParaRPr lang="en-US" sz="6200" dirty="0">
              <a:latin typeface="Gabriola" pitchFamily="82" charset="0"/>
            </a:endParaRPr>
          </a:p>
        </p:txBody>
      </p:sp>
      <p:pic>
        <p:nvPicPr>
          <p:cNvPr id="17" name="Picture 16" descr="logo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563600" y="2628900"/>
            <a:ext cx="4114800" cy="3505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146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Gabriola</vt:lpstr>
      <vt:lpstr>Poppins Bold</vt:lpstr>
      <vt:lpstr>Poppins</vt:lpstr>
      <vt:lpstr>Calibri</vt:lpstr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Residential Roofing Colorado</dc:title>
  <dc:creator>pc</dc:creator>
  <cp:lastModifiedBy>pc</cp:lastModifiedBy>
  <cp:revision>8</cp:revision>
  <dcterms:created xsi:type="dcterms:W3CDTF">2006-08-16T00:00:00Z</dcterms:created>
  <dcterms:modified xsi:type="dcterms:W3CDTF">2026-01-06T11:49:51Z</dcterms:modified>
  <dc:identifier>DAG9hZth3JY</dc:identifier>
</cp:coreProperties>
</file>