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embeddedFontLst>
    <p:embeddedFont>
      <p:font typeface="Patrick Hand"/>
      <p:regular r:id="rId15"/>
    </p:embeddedFont>
    <p:embeddedFont>
      <p:font typeface="Patrick Hand"/>
      <p:regular r:id="rId16"/>
    </p:embeddedFont>
    <p:embeddedFont>
      <p:font typeface="Patrick Hand"/>
      <p:regular r:id="rId17"/>
    </p:embeddedFont>
    <p:embeddedFont>
      <p:font typeface="Patrick Hand"/>
      <p:regular r:id="rId18"/>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5" Type="http://schemas.openxmlformats.org/officeDocument/2006/relationships/font" Target="fonts/font1.fntdata"/><Relationship Id="rId16" Type="http://schemas.openxmlformats.org/officeDocument/2006/relationships/font" Target="fonts/font2.fntdata"/><Relationship Id="rId17" Type="http://schemas.openxmlformats.org/officeDocument/2006/relationships/font" Target="fonts/font3.fntdata"/><Relationship Id="rId18" Type="http://schemas.openxmlformats.org/officeDocument/2006/relationships/font" Target="fonts/font4.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3-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4-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5-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6-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7-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8-1.png"/><Relationship Id="rId3"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9-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beautyislandvaranasi.com/Best-beauty-parlour-in-varanasi/" TargetMode="External"/><Relationship Id="rId1" Type="http://schemas.openxmlformats.org/officeDocument/2006/relationships/image" Target="../media/image-1-1.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6.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slideLayout" Target="../slideLayouts/slideLayout7.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0" Type="http://schemas.openxmlformats.org/officeDocument/2006/relationships/hyperlink" Target="https://sooperarticle.com/what-makes-a-varanasi-best-beauty-parlour-stand-out/" TargetMode="External"/><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sv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image" Target="../media/image-8-6.png"/><Relationship Id="rId7" Type="http://schemas.openxmlformats.org/officeDocument/2006/relationships/image" Target="../media/image-8-7.svg"/><Relationship Id="rId8" Type="http://schemas.openxmlformats.org/officeDocument/2006/relationships/image" Target="../media/image-8-8.png"/><Relationship Id="rId9" Type="http://schemas.openxmlformats.org/officeDocument/2006/relationships/image" Target="../media/image-8-9.svg"/><Relationship Id="rId11" Type="http://schemas.openxmlformats.org/officeDocument/2006/relationships/slideLayout" Target="../slideLayouts/slideLayout9.xml"/><Relationship Id="rId1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350437" y="2719983"/>
            <a:ext cx="7415927" cy="1234202"/>
          </a:xfrm>
          <a:prstGeom prst="rect">
            <a:avLst/>
          </a:prstGeom>
          <a:noFill/>
          <a:ln/>
        </p:spPr>
        <p:txBody>
          <a:bodyPr wrap="square" lIns="0" tIns="0" rIns="0" bIns="0" rtlCol="0" anchor="t"/>
          <a:lstStyle/>
          <a:p>
            <a:pPr algn="l" indent="0" marL="0">
              <a:lnSpc>
                <a:spcPts val="4850"/>
              </a:lnSpc>
              <a:buNone/>
            </a:pPr>
            <a:r>
              <a:rPr lang="en-US" sz="3850" dirty="0">
                <a:solidFill>
                  <a:srgbClr val="383838"/>
                </a:solidFill>
                <a:latin typeface="Patrick Hand" pitchFamily="34" charset="0"/>
                <a:ea typeface="Patrick Hand" pitchFamily="34" charset="-122"/>
                <a:cs typeface="Patrick Hand" pitchFamily="34" charset="-120"/>
              </a:rPr>
              <a:t>What Makes a Varanasi Best Beauty Parlour Stand Out</a:t>
            </a:r>
            <a:endParaRPr lang="en-US" sz="3850" dirty="0"/>
          </a:p>
        </p:txBody>
      </p:sp>
      <p:sp>
        <p:nvSpPr>
          <p:cNvPr id="4" name="Text 1"/>
          <p:cNvSpPr/>
          <p:nvPr/>
        </p:nvSpPr>
        <p:spPr>
          <a:xfrm>
            <a:off x="6350437" y="4324469"/>
            <a:ext cx="7415927" cy="1185148"/>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Finding a </a:t>
            </a:r>
            <a:pPr algn="l" indent="0" marL="0">
              <a:lnSpc>
                <a:spcPts val="3100"/>
              </a:lnSpc>
              <a:buNone/>
            </a:pPr>
            <a:r>
              <a:rPr lang="en-US" sz="1900" b="1" u="sng" dirty="0">
                <a:solidFill>
                  <a:srgbClr val="666666"/>
                </a:solidFill>
                <a:latin typeface="Patrick Hand" pitchFamily="34" charset="0"/>
                <a:ea typeface="Patrick Hand" pitchFamily="34" charset="-122"/>
                <a:cs typeface="Patrick Hand" pitchFamily="34" charset="-120"/>
                <a:hlinkClick r:id="rId2" invalidUrl="" action="" tgtFrame="" tooltip="" history="1" highlightClick="0" endSnd="0">
                  <a:extLst>
                    <a:ext uri="{A12FA001-AC4F-418D-AE19-62706E023703}">
                      <ahyp:hlinkClr xmlns:ahyp="http://schemas.microsoft.com/office/drawing/2018/hyperlinkcolor" val="tx"/>
                    </a:ext>
                  </a:extLst>
                </a:hlinkClick>
              </a:rPr>
              <a:t>Varanasi beauty parlour</a:t>
            </a:r>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 is easy. Finding one that truly cares is not. In Varanasi, beauty is closely tied with tradition, trust, and personal care. A standout parlour makes people feel special from the moment they walk in.</a:t>
            </a: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1307663" y="646509"/>
            <a:ext cx="6010632" cy="544116"/>
          </a:xfrm>
          <a:prstGeom prst="rect">
            <a:avLst/>
          </a:prstGeom>
          <a:noFill/>
          <a:ln/>
        </p:spPr>
        <p:txBody>
          <a:bodyPr wrap="none" lIns="0" tIns="0" rIns="0" bIns="0" rtlCol="0" anchor="t"/>
          <a:lstStyle/>
          <a:p>
            <a:pPr algn="l" indent="0" marL="0">
              <a:lnSpc>
                <a:spcPts val="4250"/>
              </a:lnSpc>
              <a:buNone/>
            </a:pPr>
            <a:r>
              <a:rPr lang="en-US" sz="3400" dirty="0">
                <a:solidFill>
                  <a:srgbClr val="383838"/>
                </a:solidFill>
                <a:latin typeface="Patrick Hand" pitchFamily="34" charset="0"/>
                <a:ea typeface="Patrick Hand" pitchFamily="34" charset="-122"/>
                <a:cs typeface="Patrick Hand" pitchFamily="34" charset="-120"/>
              </a:rPr>
              <a:t>Skilled Professionals Who Truly Listen</a:t>
            </a:r>
            <a:endParaRPr lang="en-US" sz="3400" dirty="0"/>
          </a:p>
        </p:txBody>
      </p:sp>
      <p:pic>
        <p:nvPicPr>
          <p:cNvPr id="3" name="Image 0" descr="preencoded.png">    </p:cNvPr>
          <p:cNvPicPr>
            <a:picLocks noChangeAspect="1"/>
          </p:cNvPicPr>
          <p:nvPr/>
        </p:nvPicPr>
        <p:blipFill>
          <a:blip r:embed="rId1"/>
          <a:stretch>
            <a:fillRect/>
          </a:stretch>
        </p:blipFill>
        <p:spPr>
          <a:xfrm>
            <a:off x="1307663" y="1694259"/>
            <a:ext cx="5672852" cy="5672852"/>
          </a:xfrm>
          <a:prstGeom prst="rect">
            <a:avLst/>
          </a:prstGeom>
        </p:spPr>
      </p:pic>
      <p:sp>
        <p:nvSpPr>
          <p:cNvPr id="4" name="Text 1"/>
          <p:cNvSpPr/>
          <p:nvPr/>
        </p:nvSpPr>
        <p:spPr>
          <a:xfrm>
            <a:off x="9470231" y="3548063"/>
            <a:ext cx="3860006" cy="1965246"/>
          </a:xfrm>
          <a:prstGeom prst="rect">
            <a:avLst/>
          </a:prstGeom>
          <a:noFill/>
          <a:ln/>
        </p:spPr>
        <p:txBody>
          <a:bodyPr wrap="square" lIns="0" tIns="0" rIns="0" bIns="0" rtlCol="0" anchor="t"/>
          <a:lstStyle/>
          <a:p>
            <a:pPr algn="l" indent="0" marL="0">
              <a:lnSpc>
                <a:spcPts val="2550"/>
              </a:lnSpc>
              <a:buNone/>
            </a:pPr>
            <a:r>
              <a:rPr lang="en-US" sz="1700" dirty="0">
                <a:solidFill>
                  <a:srgbClr val="383838"/>
                </a:solidFill>
                <a:latin typeface="Patrick Hand" pitchFamily="34" charset="0"/>
                <a:ea typeface="Patrick Hand" pitchFamily="34" charset="-122"/>
                <a:cs typeface="Patrick Hand" pitchFamily="34" charset="-120"/>
              </a:rPr>
              <a:t>The staff is the first thing that makes a great parlour. Qualified practitioners listen to your needs, asking about your skin, hair, and comfort levels. They don't rush, providing clear explanations for each step, building essential trust in beauty care.</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64037" y="2263616"/>
            <a:ext cx="6875026" cy="617101"/>
          </a:xfrm>
          <a:prstGeom prst="rect">
            <a:avLst/>
          </a:prstGeom>
          <a:noFill/>
          <a:ln/>
        </p:spPr>
        <p:txBody>
          <a:bodyPr wrap="none" lIns="0" tIns="0" rIns="0" bIns="0" rtlCol="0" anchor="t"/>
          <a:lstStyle/>
          <a:p>
            <a:pPr algn="l" indent="0" marL="0">
              <a:lnSpc>
                <a:spcPts val="4850"/>
              </a:lnSpc>
              <a:buNone/>
            </a:pPr>
            <a:r>
              <a:rPr lang="en-US" sz="3850" dirty="0">
                <a:solidFill>
                  <a:srgbClr val="383838"/>
                </a:solidFill>
                <a:latin typeface="Patrick Hand" pitchFamily="34" charset="0"/>
                <a:ea typeface="Patrick Hand" pitchFamily="34" charset="-122"/>
                <a:cs typeface="Patrick Hand" pitchFamily="34" charset="-120"/>
              </a:rPr>
              <a:t>Clean, Safe, and High-Quality Services</a:t>
            </a:r>
            <a:endParaRPr lang="en-US" sz="3850" dirty="0"/>
          </a:p>
        </p:txBody>
      </p:sp>
      <p:sp>
        <p:nvSpPr>
          <p:cNvPr id="3" name="Shape 1"/>
          <p:cNvSpPr/>
          <p:nvPr/>
        </p:nvSpPr>
        <p:spPr>
          <a:xfrm>
            <a:off x="864037" y="3374469"/>
            <a:ext cx="6327696" cy="2591514"/>
          </a:xfrm>
          <a:prstGeom prst="roundRect">
            <a:avLst>
              <a:gd name="adj" fmla="val 5646"/>
            </a:avLst>
          </a:prstGeom>
          <a:solidFill>
            <a:srgbClr val="F7F7F7"/>
          </a:solidFill>
          <a:ln w="30480">
            <a:solidFill>
              <a:srgbClr val="CCCCCC"/>
            </a:solidFill>
            <a:prstDash val="solid"/>
          </a:ln>
        </p:spPr>
      </p:sp>
      <p:sp>
        <p:nvSpPr>
          <p:cNvPr id="4" name="Shape 2"/>
          <p:cNvSpPr/>
          <p:nvPr/>
        </p:nvSpPr>
        <p:spPr>
          <a:xfrm>
            <a:off x="833557" y="3374469"/>
            <a:ext cx="121920" cy="2591514"/>
          </a:xfrm>
          <a:prstGeom prst="roundRect">
            <a:avLst>
              <a:gd name="adj" fmla="val 85050"/>
            </a:avLst>
          </a:prstGeom>
          <a:solidFill>
            <a:srgbClr val="CCCCCC"/>
          </a:solidFill>
          <a:ln/>
        </p:spPr>
      </p:sp>
      <p:sp>
        <p:nvSpPr>
          <p:cNvPr id="5" name="Text 3"/>
          <p:cNvSpPr/>
          <p:nvPr/>
        </p:nvSpPr>
        <p:spPr>
          <a:xfrm>
            <a:off x="1232773" y="3651766"/>
            <a:ext cx="2468880" cy="308610"/>
          </a:xfrm>
          <a:prstGeom prst="rect">
            <a:avLst/>
          </a:prstGeom>
          <a:noFill/>
          <a:ln/>
        </p:spPr>
        <p:txBody>
          <a:bodyPr wrap="none" lIns="0" tIns="0" rIns="0" bIns="0" rtlCol="0" anchor="t"/>
          <a:lstStyle/>
          <a:p>
            <a:pPr algn="l" indent="0" marL="0">
              <a:lnSpc>
                <a:spcPts val="2400"/>
              </a:lnSpc>
              <a:buNone/>
            </a:pPr>
            <a:r>
              <a:rPr lang="en-US" sz="1900" dirty="0">
                <a:solidFill>
                  <a:srgbClr val="383838"/>
                </a:solidFill>
                <a:latin typeface="Patrick Hand" pitchFamily="34" charset="0"/>
                <a:ea typeface="Patrick Hand" pitchFamily="34" charset="-122"/>
                <a:cs typeface="Patrick Hand" pitchFamily="34" charset="-120"/>
              </a:rPr>
              <a:t>Impeccable Cleanliness</a:t>
            </a:r>
            <a:endParaRPr lang="en-US" sz="1900" dirty="0"/>
          </a:p>
        </p:txBody>
      </p:sp>
      <p:sp>
        <p:nvSpPr>
          <p:cNvPr id="6" name="Text 4"/>
          <p:cNvSpPr/>
          <p:nvPr/>
        </p:nvSpPr>
        <p:spPr>
          <a:xfrm>
            <a:off x="1232773" y="4108490"/>
            <a:ext cx="5681662" cy="1580198"/>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Best parlours maintain all corners clean and tidy. Tools are washed after each use, products are well-stored, and chairs, floors, and mirrors are spotless. This level of care ensures clients feel safe and relaxed.</a:t>
            </a:r>
            <a:endParaRPr lang="en-US" sz="1900" dirty="0"/>
          </a:p>
        </p:txBody>
      </p:sp>
      <p:sp>
        <p:nvSpPr>
          <p:cNvPr id="7" name="Shape 5"/>
          <p:cNvSpPr/>
          <p:nvPr/>
        </p:nvSpPr>
        <p:spPr>
          <a:xfrm>
            <a:off x="7438549" y="3374469"/>
            <a:ext cx="6327815" cy="2591514"/>
          </a:xfrm>
          <a:prstGeom prst="roundRect">
            <a:avLst>
              <a:gd name="adj" fmla="val 5646"/>
            </a:avLst>
          </a:prstGeom>
          <a:solidFill>
            <a:srgbClr val="F7F7F7"/>
          </a:solidFill>
          <a:ln w="30480">
            <a:solidFill>
              <a:srgbClr val="CCCCCC"/>
            </a:solidFill>
            <a:prstDash val="solid"/>
          </a:ln>
        </p:spPr>
      </p:sp>
      <p:sp>
        <p:nvSpPr>
          <p:cNvPr id="8" name="Shape 6"/>
          <p:cNvSpPr/>
          <p:nvPr/>
        </p:nvSpPr>
        <p:spPr>
          <a:xfrm>
            <a:off x="7408069" y="3374469"/>
            <a:ext cx="121920" cy="2591514"/>
          </a:xfrm>
          <a:prstGeom prst="roundRect">
            <a:avLst>
              <a:gd name="adj" fmla="val 85050"/>
            </a:avLst>
          </a:prstGeom>
          <a:solidFill>
            <a:srgbClr val="CCCCCC"/>
          </a:solidFill>
          <a:ln/>
        </p:spPr>
      </p:sp>
      <p:sp>
        <p:nvSpPr>
          <p:cNvPr id="9" name="Text 7"/>
          <p:cNvSpPr/>
          <p:nvPr/>
        </p:nvSpPr>
        <p:spPr>
          <a:xfrm>
            <a:off x="7807285" y="3651766"/>
            <a:ext cx="2468880" cy="308610"/>
          </a:xfrm>
          <a:prstGeom prst="rect">
            <a:avLst/>
          </a:prstGeom>
          <a:noFill/>
          <a:ln/>
        </p:spPr>
        <p:txBody>
          <a:bodyPr wrap="none" lIns="0" tIns="0" rIns="0" bIns="0" rtlCol="0" anchor="t"/>
          <a:lstStyle/>
          <a:p>
            <a:pPr algn="l" indent="0" marL="0">
              <a:lnSpc>
                <a:spcPts val="2400"/>
              </a:lnSpc>
              <a:buNone/>
            </a:pPr>
            <a:r>
              <a:rPr lang="en-US" sz="1900" dirty="0">
                <a:solidFill>
                  <a:srgbClr val="383838"/>
                </a:solidFill>
                <a:latin typeface="Patrick Hand" pitchFamily="34" charset="0"/>
                <a:ea typeface="Patrick Hand" pitchFamily="34" charset="-122"/>
                <a:cs typeface="Patrick Hand" pitchFamily="34" charset="-120"/>
              </a:rPr>
              <a:t>Quality Products</a:t>
            </a:r>
            <a:endParaRPr lang="en-US" sz="1900" dirty="0"/>
          </a:p>
        </p:txBody>
      </p:sp>
      <p:sp>
        <p:nvSpPr>
          <p:cNvPr id="10" name="Text 8"/>
          <p:cNvSpPr/>
          <p:nvPr/>
        </p:nvSpPr>
        <p:spPr>
          <a:xfrm>
            <a:off x="7807285" y="4108490"/>
            <a:ext cx="5681782" cy="1580198"/>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Trusted parlours use skin-friendly, branded products appropriate for Indian skin and hair types. These gentle, tested products minimize irritation and offer better, long-lasting results.</a:t>
            </a:r>
            <a:endParaRPr lang="en-US" sz="1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64037" y="3003828"/>
            <a:ext cx="7882295" cy="617101"/>
          </a:xfrm>
          <a:prstGeom prst="rect">
            <a:avLst/>
          </a:prstGeom>
          <a:noFill/>
          <a:ln/>
        </p:spPr>
        <p:txBody>
          <a:bodyPr wrap="none" lIns="0" tIns="0" rIns="0" bIns="0" rtlCol="0" anchor="t"/>
          <a:lstStyle/>
          <a:p>
            <a:pPr algn="l" indent="0" marL="0">
              <a:lnSpc>
                <a:spcPts val="4850"/>
              </a:lnSpc>
              <a:buNone/>
            </a:pPr>
            <a:r>
              <a:rPr lang="en-US" sz="3850" dirty="0">
                <a:solidFill>
                  <a:srgbClr val="383838"/>
                </a:solidFill>
                <a:latin typeface="Patrick Hand" pitchFamily="34" charset="0"/>
                <a:ea typeface="Patrick Hand" pitchFamily="34" charset="-122"/>
                <a:cs typeface="Patrick Hand" pitchFamily="34" charset="-120"/>
              </a:rPr>
              <a:t>Personal Attention Makes All the Difference</a:t>
            </a:r>
            <a:endParaRPr lang="en-US" sz="3850" dirty="0"/>
          </a:p>
        </p:txBody>
      </p:sp>
      <p:sp>
        <p:nvSpPr>
          <p:cNvPr id="3" name="Text 1"/>
          <p:cNvSpPr/>
          <p:nvPr/>
        </p:nvSpPr>
        <p:spPr>
          <a:xfrm>
            <a:off x="864037" y="4213384"/>
            <a:ext cx="10876598" cy="790099"/>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Every client is unique, with different skin tones, face shapes, hair textures, and style preferences. A standout parlour individualizes services to each person, ensuring clients return for tailored care.</a:t>
            </a:r>
            <a:endParaRPr lang="en-US" sz="1900" dirty="0"/>
          </a:p>
        </p:txBody>
      </p:sp>
      <p:sp>
        <p:nvSpPr>
          <p:cNvPr id="4" name="Text 2"/>
          <p:cNvSpPr/>
          <p:nvPr/>
        </p:nvSpPr>
        <p:spPr>
          <a:xfrm>
            <a:off x="12350472" y="4410908"/>
            <a:ext cx="1423392" cy="395049"/>
          </a:xfrm>
          <a:prstGeom prst="rect">
            <a:avLst/>
          </a:prstGeom>
          <a:noFill/>
          <a:ln/>
        </p:spPr>
        <p:txBody>
          <a:bodyPr wrap="none" lIns="0" tIns="0" rIns="0" bIns="0" rtlCol="0" anchor="t"/>
          <a:lstStyle/>
          <a:p>
            <a:pPr algn="l" indent="0" marL="0">
              <a:lnSpc>
                <a:spcPts val="3100"/>
              </a:lnSpc>
              <a:buNone/>
            </a:pP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64037" y="764977"/>
            <a:ext cx="4937760" cy="617101"/>
          </a:xfrm>
          <a:prstGeom prst="rect">
            <a:avLst/>
          </a:prstGeom>
          <a:noFill/>
          <a:ln/>
        </p:spPr>
        <p:txBody>
          <a:bodyPr wrap="none" lIns="0" tIns="0" rIns="0" bIns="0" rtlCol="0" anchor="t"/>
          <a:lstStyle/>
          <a:p>
            <a:pPr algn="l" indent="0" marL="0">
              <a:lnSpc>
                <a:spcPts val="4850"/>
              </a:lnSpc>
              <a:buNone/>
            </a:pPr>
            <a:r>
              <a:rPr lang="en-US" sz="3850" dirty="0">
                <a:solidFill>
                  <a:srgbClr val="383838"/>
                </a:solidFill>
                <a:latin typeface="Patrick Hand" pitchFamily="34" charset="0"/>
                <a:ea typeface="Patrick Hand" pitchFamily="34" charset="-122"/>
                <a:cs typeface="Patrick Hand" pitchFamily="34" charset="-120"/>
              </a:rPr>
              <a:t>Experience Over Trends</a:t>
            </a:r>
            <a:endParaRPr lang="en-US" sz="3850" dirty="0"/>
          </a:p>
        </p:txBody>
      </p:sp>
      <p:pic>
        <p:nvPicPr>
          <p:cNvPr id="3" name="Image 0" descr="preencoded.png">    </p:cNvPr>
          <p:cNvPicPr>
            <a:picLocks noChangeAspect="1"/>
          </p:cNvPicPr>
          <p:nvPr/>
        </p:nvPicPr>
        <p:blipFill>
          <a:blip r:embed="rId1"/>
          <a:stretch>
            <a:fillRect/>
          </a:stretch>
        </p:blipFill>
        <p:spPr>
          <a:xfrm>
            <a:off x="864037" y="1875830"/>
            <a:ext cx="4095036" cy="4095036"/>
          </a:xfrm>
          <a:prstGeom prst="rect">
            <a:avLst/>
          </a:prstGeom>
        </p:spPr>
      </p:pic>
      <p:sp>
        <p:nvSpPr>
          <p:cNvPr id="4" name="Text 1"/>
          <p:cNvSpPr/>
          <p:nvPr/>
        </p:nvSpPr>
        <p:spPr>
          <a:xfrm>
            <a:off x="864037" y="6217682"/>
            <a:ext cx="2468880" cy="308610"/>
          </a:xfrm>
          <a:prstGeom prst="rect">
            <a:avLst/>
          </a:prstGeom>
          <a:noFill/>
          <a:ln/>
        </p:spPr>
        <p:txBody>
          <a:bodyPr wrap="none" lIns="0" tIns="0" rIns="0" bIns="0" rtlCol="0" anchor="t"/>
          <a:lstStyle/>
          <a:p>
            <a:pPr algn="l" indent="0" marL="0">
              <a:lnSpc>
                <a:spcPts val="2400"/>
              </a:lnSpc>
              <a:buNone/>
            </a:pPr>
            <a:r>
              <a:rPr lang="en-US" sz="1900" dirty="0">
                <a:solidFill>
                  <a:srgbClr val="383838"/>
                </a:solidFill>
                <a:latin typeface="Patrick Hand" pitchFamily="34" charset="0"/>
                <a:ea typeface="Patrick Hand" pitchFamily="34" charset="-122"/>
                <a:cs typeface="Patrick Hand" pitchFamily="34" charset="-120"/>
              </a:rPr>
              <a:t>Bridal Makeup</a:t>
            </a:r>
            <a:endParaRPr lang="en-US" sz="1900" dirty="0"/>
          </a:p>
        </p:txBody>
      </p:sp>
      <p:sp>
        <p:nvSpPr>
          <p:cNvPr id="5" name="Text 2"/>
          <p:cNvSpPr/>
          <p:nvPr/>
        </p:nvSpPr>
        <p:spPr>
          <a:xfrm>
            <a:off x="864037" y="6674406"/>
            <a:ext cx="4095036" cy="790099"/>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Blending modern styles with traditional techniques for natural, elegant results.</a:t>
            </a:r>
            <a:endParaRPr lang="en-US" sz="1900" dirty="0"/>
          </a:p>
        </p:txBody>
      </p:sp>
      <p:pic>
        <p:nvPicPr>
          <p:cNvPr id="6" name="Image 1" descr="preencoded.png">    </p:cNvPr>
          <p:cNvPicPr>
            <a:picLocks noChangeAspect="1"/>
          </p:cNvPicPr>
          <p:nvPr/>
        </p:nvPicPr>
        <p:blipFill>
          <a:blip r:embed="rId2"/>
          <a:stretch>
            <a:fillRect/>
          </a:stretch>
        </p:blipFill>
        <p:spPr>
          <a:xfrm>
            <a:off x="5267682" y="1875830"/>
            <a:ext cx="4095036" cy="4095036"/>
          </a:xfrm>
          <a:prstGeom prst="rect">
            <a:avLst/>
          </a:prstGeom>
        </p:spPr>
      </p:pic>
      <p:sp>
        <p:nvSpPr>
          <p:cNvPr id="7" name="Text 3"/>
          <p:cNvSpPr/>
          <p:nvPr/>
        </p:nvSpPr>
        <p:spPr>
          <a:xfrm>
            <a:off x="5267682" y="6217682"/>
            <a:ext cx="2468880" cy="308610"/>
          </a:xfrm>
          <a:prstGeom prst="rect">
            <a:avLst/>
          </a:prstGeom>
          <a:noFill/>
          <a:ln/>
        </p:spPr>
        <p:txBody>
          <a:bodyPr wrap="none" lIns="0" tIns="0" rIns="0" bIns="0" rtlCol="0" anchor="t"/>
          <a:lstStyle/>
          <a:p>
            <a:pPr algn="l" indent="0" marL="0">
              <a:lnSpc>
                <a:spcPts val="2400"/>
              </a:lnSpc>
              <a:buNone/>
            </a:pPr>
            <a:r>
              <a:rPr lang="en-US" sz="1900" dirty="0">
                <a:solidFill>
                  <a:srgbClr val="383838"/>
                </a:solidFill>
                <a:latin typeface="Patrick Hand" pitchFamily="34" charset="0"/>
                <a:ea typeface="Patrick Hand" pitchFamily="34" charset="-122"/>
                <a:cs typeface="Patrick Hand" pitchFamily="34" charset="-120"/>
              </a:rPr>
              <a:t>Hair Spa</a:t>
            </a:r>
            <a:endParaRPr lang="en-US" sz="1900" dirty="0"/>
          </a:p>
        </p:txBody>
      </p:sp>
      <p:sp>
        <p:nvSpPr>
          <p:cNvPr id="8" name="Text 4"/>
          <p:cNvSpPr/>
          <p:nvPr/>
        </p:nvSpPr>
        <p:spPr>
          <a:xfrm>
            <a:off x="5267682" y="6674406"/>
            <a:ext cx="4095036" cy="790099"/>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Treatments that leave hair feeling balanced and revitalized, never overdone.</a:t>
            </a:r>
            <a:endParaRPr lang="en-US" sz="1900" dirty="0"/>
          </a:p>
        </p:txBody>
      </p:sp>
      <p:pic>
        <p:nvPicPr>
          <p:cNvPr id="9" name="Image 2" descr="preencoded.png">    </p:cNvPr>
          <p:cNvPicPr>
            <a:picLocks noChangeAspect="1"/>
          </p:cNvPicPr>
          <p:nvPr/>
        </p:nvPicPr>
        <p:blipFill>
          <a:blip r:embed="rId3"/>
          <a:stretch>
            <a:fillRect/>
          </a:stretch>
        </p:blipFill>
        <p:spPr>
          <a:xfrm>
            <a:off x="9671328" y="1875830"/>
            <a:ext cx="4095036" cy="4095036"/>
          </a:xfrm>
          <a:prstGeom prst="rect">
            <a:avLst/>
          </a:prstGeom>
        </p:spPr>
      </p:pic>
      <p:sp>
        <p:nvSpPr>
          <p:cNvPr id="10" name="Text 5"/>
          <p:cNvSpPr/>
          <p:nvPr/>
        </p:nvSpPr>
        <p:spPr>
          <a:xfrm>
            <a:off x="9671328" y="6217682"/>
            <a:ext cx="2468880" cy="308610"/>
          </a:xfrm>
          <a:prstGeom prst="rect">
            <a:avLst/>
          </a:prstGeom>
          <a:noFill/>
          <a:ln/>
        </p:spPr>
        <p:txBody>
          <a:bodyPr wrap="none" lIns="0" tIns="0" rIns="0" bIns="0" rtlCol="0" anchor="t"/>
          <a:lstStyle/>
          <a:p>
            <a:pPr algn="l" indent="0" marL="0">
              <a:lnSpc>
                <a:spcPts val="2400"/>
              </a:lnSpc>
              <a:buNone/>
            </a:pPr>
            <a:r>
              <a:rPr lang="en-US" sz="1900" dirty="0">
                <a:solidFill>
                  <a:srgbClr val="383838"/>
                </a:solidFill>
                <a:latin typeface="Patrick Hand" pitchFamily="34" charset="0"/>
                <a:ea typeface="Patrick Hand" pitchFamily="34" charset="-122"/>
                <a:cs typeface="Patrick Hand" pitchFamily="34" charset="-120"/>
              </a:rPr>
              <a:t>Skincare</a:t>
            </a:r>
            <a:endParaRPr lang="en-US" sz="1900" dirty="0"/>
          </a:p>
        </p:txBody>
      </p:sp>
      <p:sp>
        <p:nvSpPr>
          <p:cNvPr id="11" name="Text 6"/>
          <p:cNvSpPr/>
          <p:nvPr/>
        </p:nvSpPr>
        <p:spPr>
          <a:xfrm>
            <a:off x="9671328" y="6674406"/>
            <a:ext cx="4095036" cy="790099"/>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Personalized routines that enhance natural beauty and promote healthy skin.</a:t>
            </a:r>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64037" y="1908453"/>
            <a:ext cx="7932182" cy="617101"/>
          </a:xfrm>
          <a:prstGeom prst="rect">
            <a:avLst/>
          </a:prstGeom>
          <a:noFill/>
          <a:ln/>
        </p:spPr>
        <p:txBody>
          <a:bodyPr wrap="none" lIns="0" tIns="0" rIns="0" bIns="0" rtlCol="0" anchor="t"/>
          <a:lstStyle/>
          <a:p>
            <a:pPr algn="l" indent="0" marL="0">
              <a:lnSpc>
                <a:spcPts val="4850"/>
              </a:lnSpc>
              <a:buNone/>
            </a:pPr>
            <a:r>
              <a:rPr lang="en-US" sz="3850" dirty="0">
                <a:solidFill>
                  <a:srgbClr val="383838"/>
                </a:solidFill>
                <a:latin typeface="Patrick Hand" pitchFamily="34" charset="0"/>
                <a:ea typeface="Patrick Hand" pitchFamily="34" charset="-122"/>
                <a:cs typeface="Patrick Hand" pitchFamily="34" charset="-120"/>
              </a:rPr>
              <a:t>Honest Advice and a Comfortable Experience</a:t>
            </a:r>
            <a:endParaRPr lang="en-US" sz="3850" dirty="0"/>
          </a:p>
        </p:txBody>
      </p:sp>
      <p:sp>
        <p:nvSpPr>
          <p:cNvPr id="3" name="Shape 1"/>
          <p:cNvSpPr/>
          <p:nvPr/>
        </p:nvSpPr>
        <p:spPr>
          <a:xfrm>
            <a:off x="864037" y="3389590"/>
            <a:ext cx="4136231" cy="2931438"/>
          </a:xfrm>
          <a:prstGeom prst="roundRect">
            <a:avLst>
              <a:gd name="adj" fmla="val 4991"/>
            </a:avLst>
          </a:prstGeom>
          <a:solidFill>
            <a:srgbClr val="F7F7F7"/>
          </a:solidFill>
          <a:ln/>
        </p:spPr>
      </p:sp>
      <p:sp>
        <p:nvSpPr>
          <p:cNvPr id="4" name="Shape 2"/>
          <p:cNvSpPr/>
          <p:nvPr/>
        </p:nvSpPr>
        <p:spPr>
          <a:xfrm>
            <a:off x="864037" y="3359110"/>
            <a:ext cx="4136231" cy="121920"/>
          </a:xfrm>
          <a:prstGeom prst="roundRect">
            <a:avLst>
              <a:gd name="adj" fmla="val 85050"/>
            </a:avLst>
          </a:prstGeom>
          <a:solidFill>
            <a:srgbClr val="CCCCCC"/>
          </a:solidFill>
          <a:ln/>
        </p:spPr>
      </p:sp>
      <p:sp>
        <p:nvSpPr>
          <p:cNvPr id="5" name="Shape 3"/>
          <p:cNvSpPr/>
          <p:nvPr/>
        </p:nvSpPr>
        <p:spPr>
          <a:xfrm>
            <a:off x="2561868" y="3019306"/>
            <a:ext cx="740569" cy="740569"/>
          </a:xfrm>
          <a:prstGeom prst="roundRect">
            <a:avLst>
              <a:gd name="adj" fmla="val 123473"/>
            </a:avLst>
          </a:prstGeom>
          <a:solidFill>
            <a:srgbClr val="CCCCCC"/>
          </a:solidFill>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784038" y="3241477"/>
            <a:ext cx="296228" cy="296228"/>
          </a:xfrm>
          <a:prstGeom prst="rect">
            <a:avLst/>
          </a:prstGeom>
        </p:spPr>
      </p:pic>
      <p:sp>
        <p:nvSpPr>
          <p:cNvPr id="7" name="Text 4"/>
          <p:cNvSpPr/>
          <p:nvPr/>
        </p:nvSpPr>
        <p:spPr>
          <a:xfrm>
            <a:off x="1141333" y="4006810"/>
            <a:ext cx="2468880" cy="308610"/>
          </a:xfrm>
          <a:prstGeom prst="rect">
            <a:avLst/>
          </a:prstGeom>
          <a:noFill/>
          <a:ln/>
        </p:spPr>
        <p:txBody>
          <a:bodyPr wrap="none" lIns="0" tIns="0" rIns="0" bIns="0" rtlCol="0" anchor="t"/>
          <a:lstStyle/>
          <a:p>
            <a:pPr algn="l" indent="0" marL="0">
              <a:lnSpc>
                <a:spcPts val="2400"/>
              </a:lnSpc>
              <a:buNone/>
            </a:pPr>
            <a:r>
              <a:rPr lang="en-US" sz="1900" dirty="0">
                <a:solidFill>
                  <a:srgbClr val="383838"/>
                </a:solidFill>
                <a:latin typeface="Patrick Hand" pitchFamily="34" charset="0"/>
                <a:ea typeface="Patrick Hand" pitchFamily="34" charset="-122"/>
                <a:cs typeface="Patrick Hand" pitchFamily="34" charset="-120"/>
              </a:rPr>
              <a:t>Honest Recommendations</a:t>
            </a:r>
            <a:endParaRPr lang="en-US" sz="1900" dirty="0"/>
          </a:p>
        </p:txBody>
      </p:sp>
      <p:sp>
        <p:nvSpPr>
          <p:cNvPr id="8" name="Text 5"/>
          <p:cNvSpPr/>
          <p:nvPr/>
        </p:nvSpPr>
        <p:spPr>
          <a:xfrm>
            <a:off x="1141333" y="4463534"/>
            <a:ext cx="3581638" cy="1580198"/>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Experienced experts propose only what's needed, sometimes even saying no to unnecessary services. This candor builds long-term relationships.</a:t>
            </a:r>
            <a:endParaRPr lang="en-US" sz="1900" dirty="0"/>
          </a:p>
        </p:txBody>
      </p:sp>
      <p:sp>
        <p:nvSpPr>
          <p:cNvPr id="9" name="Shape 6"/>
          <p:cNvSpPr/>
          <p:nvPr/>
        </p:nvSpPr>
        <p:spPr>
          <a:xfrm>
            <a:off x="5247084" y="3389590"/>
            <a:ext cx="4136231" cy="2931438"/>
          </a:xfrm>
          <a:prstGeom prst="roundRect">
            <a:avLst>
              <a:gd name="adj" fmla="val 4991"/>
            </a:avLst>
          </a:prstGeom>
          <a:solidFill>
            <a:srgbClr val="F7F7F7"/>
          </a:solidFill>
          <a:ln/>
        </p:spPr>
      </p:sp>
      <p:sp>
        <p:nvSpPr>
          <p:cNvPr id="10" name="Shape 7"/>
          <p:cNvSpPr/>
          <p:nvPr/>
        </p:nvSpPr>
        <p:spPr>
          <a:xfrm>
            <a:off x="5247084" y="3359110"/>
            <a:ext cx="4136231" cy="121920"/>
          </a:xfrm>
          <a:prstGeom prst="roundRect">
            <a:avLst>
              <a:gd name="adj" fmla="val 85050"/>
            </a:avLst>
          </a:prstGeom>
          <a:solidFill>
            <a:srgbClr val="CCCCCC"/>
          </a:solidFill>
          <a:ln/>
        </p:spPr>
      </p:sp>
      <p:sp>
        <p:nvSpPr>
          <p:cNvPr id="11" name="Shape 8"/>
          <p:cNvSpPr/>
          <p:nvPr/>
        </p:nvSpPr>
        <p:spPr>
          <a:xfrm>
            <a:off x="6944916" y="3019306"/>
            <a:ext cx="740569" cy="740569"/>
          </a:xfrm>
          <a:prstGeom prst="roundRect">
            <a:avLst>
              <a:gd name="adj" fmla="val 123473"/>
            </a:avLst>
          </a:prstGeom>
          <a:solidFill>
            <a:srgbClr val="CCCCCC"/>
          </a:solidFill>
          <a:ln/>
        </p:spPr>
      </p:sp>
      <p:pic>
        <p:nvPicPr>
          <p:cNvPr id="12"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67086" y="3241477"/>
            <a:ext cx="296228" cy="296228"/>
          </a:xfrm>
          <a:prstGeom prst="rect">
            <a:avLst/>
          </a:prstGeom>
        </p:spPr>
      </p:pic>
      <p:sp>
        <p:nvSpPr>
          <p:cNvPr id="13" name="Text 9"/>
          <p:cNvSpPr/>
          <p:nvPr/>
        </p:nvSpPr>
        <p:spPr>
          <a:xfrm>
            <a:off x="5524381" y="4006810"/>
            <a:ext cx="2468880" cy="308610"/>
          </a:xfrm>
          <a:prstGeom prst="rect">
            <a:avLst/>
          </a:prstGeom>
          <a:noFill/>
          <a:ln/>
        </p:spPr>
        <p:txBody>
          <a:bodyPr wrap="none" lIns="0" tIns="0" rIns="0" bIns="0" rtlCol="0" anchor="t"/>
          <a:lstStyle/>
          <a:p>
            <a:pPr algn="l" indent="0" marL="0">
              <a:lnSpc>
                <a:spcPts val="2400"/>
              </a:lnSpc>
              <a:buNone/>
            </a:pPr>
            <a:r>
              <a:rPr lang="en-US" sz="1900" dirty="0">
                <a:solidFill>
                  <a:srgbClr val="383838"/>
                </a:solidFill>
                <a:latin typeface="Patrick Hand" pitchFamily="34" charset="0"/>
                <a:ea typeface="Patrick Hand" pitchFamily="34" charset="-122"/>
                <a:cs typeface="Patrick Hand" pitchFamily="34" charset="-120"/>
              </a:rPr>
              <a:t>Prioritized Comfort</a:t>
            </a:r>
            <a:endParaRPr lang="en-US" sz="1900" dirty="0"/>
          </a:p>
        </p:txBody>
      </p:sp>
      <p:sp>
        <p:nvSpPr>
          <p:cNvPr id="14" name="Text 10"/>
          <p:cNvSpPr/>
          <p:nvPr/>
        </p:nvSpPr>
        <p:spPr>
          <a:xfrm>
            <a:off x="5524381" y="4463534"/>
            <a:ext cx="3581638" cy="1580198"/>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A relaxing atmosphere, soothing music, friendly staff, and punctuality ensure a stress-free experience. Comfort is key to a great salon.</a:t>
            </a:r>
            <a:endParaRPr lang="en-US" sz="1900" dirty="0"/>
          </a:p>
        </p:txBody>
      </p:sp>
      <p:sp>
        <p:nvSpPr>
          <p:cNvPr id="15" name="Shape 11"/>
          <p:cNvSpPr/>
          <p:nvPr/>
        </p:nvSpPr>
        <p:spPr>
          <a:xfrm>
            <a:off x="9630132" y="3389590"/>
            <a:ext cx="4136231" cy="2931438"/>
          </a:xfrm>
          <a:prstGeom prst="roundRect">
            <a:avLst>
              <a:gd name="adj" fmla="val 4991"/>
            </a:avLst>
          </a:prstGeom>
          <a:solidFill>
            <a:srgbClr val="F7F7F7"/>
          </a:solidFill>
          <a:ln/>
        </p:spPr>
      </p:sp>
      <p:sp>
        <p:nvSpPr>
          <p:cNvPr id="16" name="Shape 12"/>
          <p:cNvSpPr/>
          <p:nvPr/>
        </p:nvSpPr>
        <p:spPr>
          <a:xfrm>
            <a:off x="9630132" y="3359110"/>
            <a:ext cx="4136231" cy="121920"/>
          </a:xfrm>
          <a:prstGeom prst="roundRect">
            <a:avLst>
              <a:gd name="adj" fmla="val 85050"/>
            </a:avLst>
          </a:prstGeom>
          <a:solidFill>
            <a:srgbClr val="CCCCCC"/>
          </a:solidFill>
          <a:ln/>
        </p:spPr>
      </p:sp>
      <p:sp>
        <p:nvSpPr>
          <p:cNvPr id="17" name="Shape 13"/>
          <p:cNvSpPr/>
          <p:nvPr/>
        </p:nvSpPr>
        <p:spPr>
          <a:xfrm>
            <a:off x="11327963" y="3019306"/>
            <a:ext cx="740569" cy="740569"/>
          </a:xfrm>
          <a:prstGeom prst="roundRect">
            <a:avLst>
              <a:gd name="adj" fmla="val 123473"/>
            </a:avLst>
          </a:prstGeom>
          <a:solidFill>
            <a:srgbClr val="CCCCCC"/>
          </a:solidFill>
          <a:ln/>
        </p:spPr>
      </p:sp>
      <p:pic>
        <p:nvPicPr>
          <p:cNvPr id="18"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0134" y="3241477"/>
            <a:ext cx="296228" cy="296228"/>
          </a:xfrm>
          <a:prstGeom prst="rect">
            <a:avLst/>
          </a:prstGeom>
        </p:spPr>
      </p:pic>
      <p:sp>
        <p:nvSpPr>
          <p:cNvPr id="19" name="Text 14"/>
          <p:cNvSpPr/>
          <p:nvPr/>
        </p:nvSpPr>
        <p:spPr>
          <a:xfrm>
            <a:off x="9907429" y="4006810"/>
            <a:ext cx="2468880" cy="308610"/>
          </a:xfrm>
          <a:prstGeom prst="rect">
            <a:avLst/>
          </a:prstGeom>
          <a:noFill/>
          <a:ln/>
        </p:spPr>
        <p:txBody>
          <a:bodyPr wrap="none" lIns="0" tIns="0" rIns="0" bIns="0" rtlCol="0" anchor="t"/>
          <a:lstStyle/>
          <a:p>
            <a:pPr algn="l" indent="0" marL="0">
              <a:lnSpc>
                <a:spcPts val="2400"/>
              </a:lnSpc>
              <a:buNone/>
            </a:pPr>
            <a:r>
              <a:rPr lang="en-US" sz="1900" dirty="0">
                <a:solidFill>
                  <a:srgbClr val="383838"/>
                </a:solidFill>
                <a:latin typeface="Patrick Hand" pitchFamily="34" charset="0"/>
                <a:ea typeface="Patrick Hand" pitchFamily="34" charset="-122"/>
                <a:cs typeface="Patrick Hand" pitchFamily="34" charset="-120"/>
              </a:rPr>
              <a:t>Consistent Quality</a:t>
            </a:r>
            <a:endParaRPr lang="en-US" sz="1900" dirty="0"/>
          </a:p>
        </p:txBody>
      </p:sp>
      <p:sp>
        <p:nvSpPr>
          <p:cNvPr id="20" name="Text 15"/>
          <p:cNvSpPr/>
          <p:nvPr/>
        </p:nvSpPr>
        <p:spPr>
          <a:xfrm>
            <a:off x="9907429" y="4463534"/>
            <a:ext cx="3581638" cy="1580198"/>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The quality remains the same every time, whether it's your first visit or your tenth. Clients know what to expect and trust the outcome.</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64037" y="3003828"/>
            <a:ext cx="4937760" cy="617101"/>
          </a:xfrm>
          <a:prstGeom prst="rect">
            <a:avLst/>
          </a:prstGeom>
          <a:noFill/>
          <a:ln/>
        </p:spPr>
        <p:txBody>
          <a:bodyPr wrap="none" lIns="0" tIns="0" rIns="0" bIns="0" rtlCol="0" anchor="t"/>
          <a:lstStyle/>
          <a:p>
            <a:pPr algn="l" indent="0" marL="0">
              <a:lnSpc>
                <a:spcPts val="4850"/>
              </a:lnSpc>
              <a:buNone/>
            </a:pPr>
            <a:r>
              <a:rPr lang="en-US" sz="3850" dirty="0">
                <a:solidFill>
                  <a:srgbClr val="383838"/>
                </a:solidFill>
                <a:latin typeface="Patrick Hand" pitchFamily="34" charset="0"/>
                <a:ea typeface="Patrick Hand" pitchFamily="34" charset="-122"/>
                <a:cs typeface="Patrick Hand" pitchFamily="34" charset="-120"/>
              </a:rPr>
              <a:t>Reputation Speaks Volumes</a:t>
            </a:r>
            <a:endParaRPr lang="en-US" sz="3850" dirty="0"/>
          </a:p>
        </p:txBody>
      </p:sp>
      <p:sp>
        <p:nvSpPr>
          <p:cNvPr id="3" name="Text 1"/>
          <p:cNvSpPr/>
          <p:nvPr/>
        </p:nvSpPr>
        <p:spPr>
          <a:xfrm>
            <a:off x="864037" y="4410908"/>
            <a:ext cx="1423392" cy="395049"/>
          </a:xfrm>
          <a:prstGeom prst="rect">
            <a:avLst/>
          </a:prstGeom>
          <a:noFill/>
          <a:ln/>
        </p:spPr>
        <p:txBody>
          <a:bodyPr wrap="none" lIns="0" tIns="0" rIns="0" bIns="0" rtlCol="0" anchor="t"/>
          <a:lstStyle/>
          <a:p>
            <a:pPr algn="l" indent="0" marL="0">
              <a:lnSpc>
                <a:spcPts val="3100"/>
              </a:lnSpc>
              <a:buNone/>
            </a:pPr>
            <a:endParaRPr lang="en-US" sz="1900" dirty="0"/>
          </a:p>
        </p:txBody>
      </p:sp>
      <p:sp>
        <p:nvSpPr>
          <p:cNvPr id="4" name="Text 2"/>
          <p:cNvSpPr/>
          <p:nvPr/>
        </p:nvSpPr>
        <p:spPr>
          <a:xfrm>
            <a:off x="2897267" y="4213384"/>
            <a:ext cx="10876598" cy="790099"/>
          </a:xfrm>
          <a:prstGeom prst="rect">
            <a:avLst/>
          </a:prstGeom>
          <a:noFill/>
          <a:ln/>
        </p:spPr>
        <p:txBody>
          <a:bodyPr wrap="square" lIns="0" tIns="0" rIns="0" bIns="0" rtlCol="0" anchor="t"/>
          <a:lstStyle/>
          <a:p>
            <a:pPr algn="l" indent="0" marL="0">
              <a:lnSpc>
                <a:spcPts val="3100"/>
              </a:lnSpc>
              <a:buNone/>
            </a:pPr>
            <a:r>
              <a:rPr lang="en-US" sz="1900" dirty="0">
                <a:solidFill>
                  <a:srgbClr val="383838"/>
                </a:solidFill>
                <a:latin typeface="Patrick Hand" pitchFamily="34" charset="0"/>
                <a:ea typeface="Patrick Hand" pitchFamily="34" charset="-122"/>
                <a:cs typeface="Patrick Hand" pitchFamily="34" charset="-120"/>
              </a:rPr>
              <a:t>Positive customers share their experiences with friends and family, building a reputation through real experiences rather than paid reviews. This trust is earned through years of hard work and dedication.</a:t>
            </a:r>
            <a:endParaRPr lang="en-US" sz="1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1819394" y="550069"/>
            <a:ext cx="5511522" cy="497800"/>
          </a:xfrm>
          <a:prstGeom prst="rect">
            <a:avLst/>
          </a:prstGeom>
          <a:noFill/>
          <a:ln/>
        </p:spPr>
        <p:txBody>
          <a:bodyPr wrap="none" lIns="0" tIns="0" rIns="0" bIns="0" rtlCol="0" anchor="t"/>
          <a:lstStyle/>
          <a:p>
            <a:pPr algn="l" indent="0" marL="0">
              <a:lnSpc>
                <a:spcPts val="3900"/>
              </a:lnSpc>
              <a:buNone/>
            </a:pPr>
            <a:r>
              <a:rPr lang="en-US" sz="3100" dirty="0">
                <a:solidFill>
                  <a:srgbClr val="383838"/>
                </a:solidFill>
                <a:latin typeface="Patrick Hand" pitchFamily="34" charset="0"/>
                <a:ea typeface="Patrick Hand" pitchFamily="34" charset="-122"/>
                <a:cs typeface="Patrick Hand" pitchFamily="34" charset="-120"/>
              </a:rPr>
              <a:t>The Essence of a Great Beauty Parlour</a:t>
            </a:r>
            <a:endParaRPr lang="en-US" sz="3100" dirty="0"/>
          </a:p>
        </p:txBody>
      </p:sp>
      <p:pic>
        <p:nvPicPr>
          <p:cNvPr id="3" name="Image 0" descr="preencoded.png">    </p:cNvPr>
          <p:cNvPicPr>
            <a:picLocks noChangeAspect="1"/>
          </p:cNvPicPr>
          <p:nvPr/>
        </p:nvPicPr>
        <p:blipFill>
          <a:blip r:embed="rId1"/>
          <a:stretch>
            <a:fillRect/>
          </a:stretch>
        </p:blipFill>
        <p:spPr>
          <a:xfrm>
            <a:off x="1819394" y="1368981"/>
            <a:ext cx="10991493" cy="5373886"/>
          </a:xfrm>
          <a:prstGeom prst="rect">
            <a:avLst/>
          </a:prstGeom>
        </p:spPr>
      </p:pic>
      <p:pic>
        <p:nvPicPr>
          <p:cNvPr id="4"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46395" y="4229281"/>
            <a:ext cx="343160" cy="343160"/>
          </a:xfrm>
          <a:prstGeom prst="rect">
            <a:avLst/>
          </a:prstGeom>
        </p:spPr>
      </p:pic>
      <p:sp>
        <p:nvSpPr>
          <p:cNvPr id="5" name="Text 1"/>
          <p:cNvSpPr/>
          <p:nvPr/>
        </p:nvSpPr>
        <p:spPr>
          <a:xfrm>
            <a:off x="2079685" y="1793577"/>
            <a:ext cx="1954127" cy="244266"/>
          </a:xfrm>
          <a:prstGeom prst="rect">
            <a:avLst/>
          </a:prstGeom>
          <a:noFill/>
          <a:ln/>
        </p:spPr>
        <p:txBody>
          <a:bodyPr wrap="none" lIns="0" tIns="0" rIns="0" bIns="0" rtlCol="0" anchor="t"/>
          <a:lstStyle/>
          <a:p>
            <a:pPr algn="l" indent="0" marL="0">
              <a:lnSpc>
                <a:spcPts val="1900"/>
              </a:lnSpc>
              <a:buNone/>
            </a:pPr>
            <a:r>
              <a:rPr lang="en-US" sz="1500" dirty="0">
                <a:solidFill>
                  <a:srgbClr val="383838"/>
                </a:solidFill>
                <a:latin typeface="Patrick Hand" pitchFamily="34" charset="0"/>
                <a:ea typeface="Patrick Hand" pitchFamily="34" charset="-122"/>
                <a:cs typeface="Patrick Hand" pitchFamily="34" charset="-120"/>
              </a:rPr>
              <a:t>Trust</a:t>
            </a:r>
            <a:endParaRPr lang="en-US" sz="1500" dirty="0"/>
          </a:p>
        </p:txBody>
      </p:sp>
      <p:sp>
        <p:nvSpPr>
          <p:cNvPr id="6" name="Text 2"/>
          <p:cNvSpPr/>
          <p:nvPr/>
        </p:nvSpPr>
        <p:spPr>
          <a:xfrm>
            <a:off x="2079685" y="2124693"/>
            <a:ext cx="2371754" cy="220518"/>
          </a:xfrm>
          <a:prstGeom prst="rect">
            <a:avLst/>
          </a:prstGeom>
          <a:noFill/>
          <a:ln/>
        </p:spPr>
        <p:txBody>
          <a:bodyPr wrap="none" lIns="0" tIns="0" rIns="0" bIns="0" rtlCol="0" anchor="t"/>
          <a:lstStyle/>
          <a:p>
            <a:pPr algn="l" indent="0" marL="0">
              <a:lnSpc>
                <a:spcPts val="1700"/>
              </a:lnSpc>
              <a:buNone/>
            </a:pPr>
            <a:r>
              <a:rPr lang="en-US" sz="1500" dirty="0">
                <a:solidFill>
                  <a:srgbClr val="383838"/>
                </a:solidFill>
                <a:latin typeface="Patrick Hand" pitchFamily="34" charset="0"/>
                <a:ea typeface="Patrick Hand" pitchFamily="34" charset="-122"/>
                <a:cs typeface="Patrick Hand" pitchFamily="34" charset="-120"/>
              </a:rPr>
              <a:t>Build lasting client relationships</a:t>
            </a:r>
            <a:endParaRPr lang="en-US" sz="1500" dirty="0"/>
          </a:p>
        </p:txBody>
      </p:sp>
      <p:pic>
        <p:nvPicPr>
          <p:cNvPr id="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0309" y="4229281"/>
            <a:ext cx="343160" cy="343160"/>
          </a:xfrm>
          <a:prstGeom prst="rect">
            <a:avLst/>
          </a:prstGeom>
        </p:spPr>
      </p:pic>
      <p:sp>
        <p:nvSpPr>
          <p:cNvPr id="8" name="Text 3"/>
          <p:cNvSpPr/>
          <p:nvPr/>
        </p:nvSpPr>
        <p:spPr>
          <a:xfrm>
            <a:off x="10169637" y="1793577"/>
            <a:ext cx="1954127" cy="244266"/>
          </a:xfrm>
          <a:prstGeom prst="rect">
            <a:avLst/>
          </a:prstGeom>
          <a:noFill/>
          <a:ln/>
        </p:spPr>
        <p:txBody>
          <a:bodyPr wrap="none" lIns="0" tIns="0" rIns="0" bIns="0" rtlCol="0" anchor="t"/>
          <a:lstStyle/>
          <a:p>
            <a:pPr algn="l" indent="0" marL="0">
              <a:lnSpc>
                <a:spcPts val="1900"/>
              </a:lnSpc>
              <a:buNone/>
            </a:pPr>
            <a:r>
              <a:rPr lang="en-US" sz="1500" dirty="0">
                <a:solidFill>
                  <a:srgbClr val="383838"/>
                </a:solidFill>
                <a:latin typeface="Patrick Hand" pitchFamily="34" charset="0"/>
                <a:ea typeface="Patrick Hand" pitchFamily="34" charset="-122"/>
                <a:cs typeface="Patrick Hand" pitchFamily="34" charset="-120"/>
              </a:rPr>
              <a:t>Competence</a:t>
            </a:r>
            <a:endParaRPr lang="en-US" sz="1500" dirty="0"/>
          </a:p>
        </p:txBody>
      </p:sp>
      <p:sp>
        <p:nvSpPr>
          <p:cNvPr id="9" name="Text 4"/>
          <p:cNvSpPr/>
          <p:nvPr/>
        </p:nvSpPr>
        <p:spPr>
          <a:xfrm>
            <a:off x="10169637" y="2124693"/>
            <a:ext cx="2371755" cy="220518"/>
          </a:xfrm>
          <a:prstGeom prst="rect">
            <a:avLst/>
          </a:prstGeom>
          <a:noFill/>
          <a:ln/>
        </p:spPr>
        <p:txBody>
          <a:bodyPr wrap="none" lIns="0" tIns="0" rIns="0" bIns="0" rtlCol="0" anchor="t"/>
          <a:lstStyle/>
          <a:p>
            <a:pPr algn="l" indent="0" marL="0">
              <a:lnSpc>
                <a:spcPts val="1700"/>
              </a:lnSpc>
              <a:buNone/>
            </a:pPr>
            <a:r>
              <a:rPr lang="en-US" sz="1500" dirty="0">
                <a:solidFill>
                  <a:srgbClr val="383838"/>
                </a:solidFill>
                <a:latin typeface="Patrick Hand" pitchFamily="34" charset="0"/>
                <a:ea typeface="Patrick Hand" pitchFamily="34" charset="-122"/>
                <a:cs typeface="Patrick Hand" pitchFamily="34" charset="-120"/>
              </a:rPr>
              <a:t>Skilled services and trained staff</a:t>
            </a:r>
            <a:endParaRPr lang="en-US" sz="1500" dirty="0"/>
          </a:p>
        </p:txBody>
      </p:sp>
      <p:pic>
        <p:nvPicPr>
          <p:cNvPr id="10"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74223" y="4229281"/>
            <a:ext cx="343159" cy="343160"/>
          </a:xfrm>
          <a:prstGeom prst="rect">
            <a:avLst/>
          </a:prstGeom>
        </p:spPr>
      </p:pic>
      <p:sp>
        <p:nvSpPr>
          <p:cNvPr id="11" name="Text 5"/>
          <p:cNvSpPr/>
          <p:nvPr/>
        </p:nvSpPr>
        <p:spPr>
          <a:xfrm>
            <a:off x="2079685" y="4620616"/>
            <a:ext cx="1954127" cy="244266"/>
          </a:xfrm>
          <a:prstGeom prst="rect">
            <a:avLst/>
          </a:prstGeom>
          <a:noFill/>
          <a:ln/>
        </p:spPr>
        <p:txBody>
          <a:bodyPr wrap="none" lIns="0" tIns="0" rIns="0" bIns="0" rtlCol="0" anchor="t"/>
          <a:lstStyle/>
          <a:p>
            <a:pPr algn="l" indent="0" marL="0">
              <a:lnSpc>
                <a:spcPts val="1900"/>
              </a:lnSpc>
              <a:buNone/>
            </a:pPr>
            <a:r>
              <a:rPr lang="en-US" sz="1500" dirty="0">
                <a:solidFill>
                  <a:srgbClr val="383838"/>
                </a:solidFill>
                <a:latin typeface="Patrick Hand" pitchFamily="34" charset="0"/>
                <a:ea typeface="Patrick Hand" pitchFamily="34" charset="-122"/>
                <a:cs typeface="Patrick Hand" pitchFamily="34" charset="-120"/>
              </a:rPr>
              <a:t>Hygiene</a:t>
            </a:r>
            <a:endParaRPr lang="en-US" sz="1500" dirty="0"/>
          </a:p>
        </p:txBody>
      </p:sp>
      <p:sp>
        <p:nvSpPr>
          <p:cNvPr id="12" name="Text 6"/>
          <p:cNvSpPr/>
          <p:nvPr/>
        </p:nvSpPr>
        <p:spPr>
          <a:xfrm>
            <a:off x="2079685" y="4951732"/>
            <a:ext cx="2371754" cy="220518"/>
          </a:xfrm>
          <a:prstGeom prst="rect">
            <a:avLst/>
          </a:prstGeom>
          <a:noFill/>
          <a:ln/>
        </p:spPr>
        <p:txBody>
          <a:bodyPr wrap="none" lIns="0" tIns="0" rIns="0" bIns="0" rtlCol="0" anchor="t"/>
          <a:lstStyle/>
          <a:p>
            <a:pPr algn="l" indent="0" marL="0">
              <a:lnSpc>
                <a:spcPts val="1700"/>
              </a:lnSpc>
              <a:buNone/>
            </a:pPr>
            <a:r>
              <a:rPr lang="en-US" sz="1500" dirty="0">
                <a:solidFill>
                  <a:srgbClr val="383838"/>
                </a:solidFill>
                <a:latin typeface="Patrick Hand" pitchFamily="34" charset="0"/>
                <a:ea typeface="Patrick Hand" pitchFamily="34" charset="-122"/>
                <a:cs typeface="Patrick Hand" pitchFamily="34" charset="-120"/>
              </a:rPr>
              <a:t>Spotless salon and safe practices</a:t>
            </a:r>
            <a:endParaRPr lang="en-US" sz="1500" dirty="0"/>
          </a:p>
        </p:txBody>
      </p:sp>
      <p:pic>
        <p:nvPicPr>
          <p:cNvPr id="13"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48993" y="4229281"/>
            <a:ext cx="343160" cy="343160"/>
          </a:xfrm>
          <a:prstGeom prst="rect">
            <a:avLst/>
          </a:prstGeom>
        </p:spPr>
      </p:pic>
      <p:sp>
        <p:nvSpPr>
          <p:cNvPr id="14" name="Text 7"/>
          <p:cNvSpPr/>
          <p:nvPr/>
        </p:nvSpPr>
        <p:spPr>
          <a:xfrm>
            <a:off x="10158611" y="4620616"/>
            <a:ext cx="1954128" cy="244266"/>
          </a:xfrm>
          <a:prstGeom prst="rect">
            <a:avLst/>
          </a:prstGeom>
          <a:noFill/>
          <a:ln/>
        </p:spPr>
        <p:txBody>
          <a:bodyPr wrap="none" lIns="0" tIns="0" rIns="0" bIns="0" rtlCol="0" anchor="t"/>
          <a:lstStyle/>
          <a:p>
            <a:pPr algn="l" indent="0" marL="0">
              <a:lnSpc>
                <a:spcPts val="1900"/>
              </a:lnSpc>
              <a:buNone/>
            </a:pPr>
            <a:r>
              <a:rPr lang="en-US" sz="1500" dirty="0">
                <a:solidFill>
                  <a:srgbClr val="383838"/>
                </a:solidFill>
                <a:latin typeface="Patrick Hand" pitchFamily="34" charset="0"/>
                <a:ea typeface="Patrick Hand" pitchFamily="34" charset="-122"/>
                <a:cs typeface="Patrick Hand" pitchFamily="34" charset="-120"/>
              </a:rPr>
              <a:t>Attentiveness</a:t>
            </a:r>
            <a:endParaRPr lang="en-US" sz="1500" dirty="0"/>
          </a:p>
        </p:txBody>
      </p:sp>
      <p:sp>
        <p:nvSpPr>
          <p:cNvPr id="15" name="Text 8"/>
          <p:cNvSpPr/>
          <p:nvPr/>
        </p:nvSpPr>
        <p:spPr>
          <a:xfrm>
            <a:off x="10158611" y="4951732"/>
            <a:ext cx="2371755" cy="220518"/>
          </a:xfrm>
          <a:prstGeom prst="rect">
            <a:avLst/>
          </a:prstGeom>
          <a:noFill/>
          <a:ln/>
        </p:spPr>
        <p:txBody>
          <a:bodyPr wrap="none" lIns="0" tIns="0" rIns="0" bIns="0" rtlCol="0" anchor="t"/>
          <a:lstStyle/>
          <a:p>
            <a:pPr algn="l" indent="0" marL="0">
              <a:lnSpc>
                <a:spcPts val="1700"/>
              </a:lnSpc>
              <a:buNone/>
            </a:pPr>
            <a:r>
              <a:rPr lang="en-US" sz="1500" dirty="0">
                <a:solidFill>
                  <a:srgbClr val="383838"/>
                </a:solidFill>
                <a:latin typeface="Patrick Hand" pitchFamily="34" charset="0"/>
                <a:ea typeface="Patrick Hand" pitchFamily="34" charset="-122"/>
                <a:cs typeface="Patrick Hand" pitchFamily="34" charset="-120"/>
              </a:rPr>
              <a:t>Personalized care and listening</a:t>
            </a:r>
            <a:endParaRPr lang="en-US" sz="1500" dirty="0"/>
          </a:p>
        </p:txBody>
      </p:sp>
      <p:sp>
        <p:nvSpPr>
          <p:cNvPr id="16" name="Text 9"/>
          <p:cNvSpPr/>
          <p:nvPr/>
        </p:nvSpPr>
        <p:spPr>
          <a:xfrm>
            <a:off x="1819394" y="6923484"/>
            <a:ext cx="10991493" cy="287655"/>
          </a:xfrm>
          <a:prstGeom prst="rect">
            <a:avLst/>
          </a:prstGeom>
          <a:noFill/>
          <a:ln/>
        </p:spPr>
        <p:txBody>
          <a:bodyPr wrap="none" lIns="0" tIns="0" rIns="0" bIns="0" rtlCol="0" anchor="t"/>
          <a:lstStyle/>
          <a:p>
            <a:pPr algn="l" indent="0" marL="0">
              <a:lnSpc>
                <a:spcPts val="2250"/>
              </a:lnSpc>
              <a:buNone/>
            </a:pPr>
            <a:r>
              <a:rPr lang="en-US" sz="1550" dirty="0">
                <a:solidFill>
                  <a:srgbClr val="383838"/>
                </a:solidFill>
                <a:latin typeface="Patrick Hand" pitchFamily="34" charset="0"/>
                <a:ea typeface="Patrick Hand" pitchFamily="34" charset="-122"/>
                <a:cs typeface="Patrick Hand" pitchFamily="34" charset="-120"/>
              </a:rPr>
              <a:t>A great beauty parlour is built on these fundamental principles, ensuring clients receive exceptional care and feel truly valued.</a:t>
            </a:r>
            <a:endParaRPr lang="en-US" sz="1550" dirty="0"/>
          </a:p>
        </p:txBody>
      </p:sp>
      <p:sp>
        <p:nvSpPr>
          <p:cNvPr id="17" name="Text 10"/>
          <p:cNvSpPr/>
          <p:nvPr/>
        </p:nvSpPr>
        <p:spPr>
          <a:xfrm>
            <a:off x="1819394" y="7391757"/>
            <a:ext cx="10991493" cy="287655"/>
          </a:xfrm>
          <a:prstGeom prst="rect">
            <a:avLst/>
          </a:prstGeom>
          <a:noFill/>
          <a:ln/>
        </p:spPr>
        <p:txBody>
          <a:bodyPr wrap="none" lIns="0" tIns="0" rIns="0" bIns="0" rtlCol="0" anchor="t"/>
          <a:lstStyle/>
          <a:p>
            <a:pPr algn="l" indent="0" marL="0">
              <a:lnSpc>
                <a:spcPts val="2250"/>
              </a:lnSpc>
              <a:buNone/>
            </a:pPr>
            <a:r>
              <a:rPr lang="en-US" sz="1550" dirty="0">
                <a:solidFill>
                  <a:srgbClr val="383838"/>
                </a:solidFill>
                <a:latin typeface="Patrick Hand" pitchFamily="34" charset="0"/>
                <a:ea typeface="Patrick Hand" pitchFamily="34" charset="-122"/>
                <a:cs typeface="Patrick Hand" pitchFamily="34" charset="-120"/>
              </a:rPr>
              <a:t>Source:- </a:t>
            </a:r>
            <a:pPr algn="l" indent="0" marL="0">
              <a:lnSpc>
                <a:spcPts val="2250"/>
              </a:lnSpc>
              <a:buNone/>
            </a:pPr>
            <a:r>
              <a:rPr lang="en-US" sz="1550" u="sng" dirty="0">
                <a:solidFill>
                  <a:srgbClr val="666666"/>
                </a:solidFill>
                <a:latin typeface="Patrick Hand" pitchFamily="34" charset="0"/>
                <a:ea typeface="Patrick Hand" pitchFamily="34" charset="-122"/>
                <a:cs typeface="Patrick Hand" pitchFamily="34" charset="-120"/>
                <a:hlinkClick r:id="rId10" invalidUrl="" action="" tgtFrame="" tooltip="" history="1" highlightClick="0" endSnd="0">
                  <a:extLst>
                    <a:ext uri="{A12FA001-AC4F-418D-AE19-62706E023703}">
                      <ahyp:hlinkClr xmlns:ahyp="http://schemas.microsoft.com/office/drawing/2018/hyperlinkcolor" val="tx"/>
                    </a:ext>
                  </a:extLst>
                </a:hlinkClick>
              </a:rPr>
              <a:t>https://sooperarticle.com/what-makes-a-varanasi-best-beauty-parlour-stand-out/</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2026-02-27T09:44:11Z</dcterms:created>
  <dcterms:modified xsi:type="dcterms:W3CDTF">2026-02-27T09:44:11Z</dcterms:modified>
</cp:coreProperties>
</file>