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Open Sauce" charset="1" panose="00000500000000000000"/>
      <p:regular r:id="rId19"/>
    </p:embeddedFont>
    <p:embeddedFont>
      <p:font typeface="Inter" charset="1" panose="020B0502030000000004"/>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6636324" y="617329"/>
            <a:ext cx="11238967" cy="1285875"/>
          </a:xfrm>
          <a:prstGeom prst="rect">
            <a:avLst/>
          </a:prstGeom>
        </p:spPr>
        <p:txBody>
          <a:bodyPr anchor="t" rtlCol="false" tIns="0" lIns="0" bIns="0" rIns="0">
            <a:spAutoFit/>
          </a:bodyPr>
          <a:lstStyle/>
          <a:p>
            <a:pPr algn="ctr">
              <a:lnSpc>
                <a:spcPts val="10199"/>
              </a:lnSpc>
            </a:pPr>
            <a:r>
              <a:rPr lang="en-US" sz="8499">
                <a:solidFill>
                  <a:srgbClr val="8C52FF"/>
                </a:solidFill>
                <a:latin typeface="Open Sauce"/>
                <a:ea typeface="Open Sauce"/>
                <a:cs typeface="Open Sauce"/>
                <a:sym typeface="Open Sauce"/>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21190" t="0" r="-21190"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057053" y="2503637"/>
            <a:ext cx="7818239" cy="2457450"/>
          </a:xfrm>
          <a:prstGeom prst="rect">
            <a:avLst/>
          </a:prstGeom>
        </p:spPr>
        <p:txBody>
          <a:bodyPr anchor="t" rtlCol="false" tIns="0" lIns="0" bIns="0" rIns="0">
            <a:spAutoFit/>
          </a:bodyPr>
          <a:lstStyle/>
          <a:p>
            <a:pPr algn="ctr">
              <a:lnSpc>
                <a:spcPts val="6480"/>
              </a:lnSpc>
            </a:pPr>
            <a:r>
              <a:rPr lang="en-US" sz="5400">
                <a:solidFill>
                  <a:srgbClr val="38B6FF"/>
                </a:solidFill>
                <a:latin typeface="Open Sauce"/>
                <a:ea typeface="Open Sauce"/>
                <a:cs typeface="Open Sauce"/>
                <a:sym typeface="Open Sauce"/>
              </a:rPr>
              <a:t>Website Design and </a:t>
            </a:r>
          </a:p>
          <a:p>
            <a:pPr algn="ctr">
              <a:lnSpc>
                <a:spcPts val="6480"/>
              </a:lnSpc>
            </a:pPr>
            <a:r>
              <a:rPr lang="en-US" sz="5400">
                <a:solidFill>
                  <a:srgbClr val="38B6FF"/>
                </a:solidFill>
                <a:latin typeface="Open Sauce"/>
                <a:ea typeface="Open Sauce"/>
                <a:cs typeface="Open Sauce"/>
                <a:sym typeface="Open Sauce"/>
              </a:rPr>
              <a:t>Development </a:t>
            </a:r>
          </a:p>
          <a:p>
            <a:pPr algn="ctr">
              <a:lnSpc>
                <a:spcPts val="6480"/>
              </a:lnSpc>
            </a:pPr>
            <a:r>
              <a:rPr lang="en-US" sz="5400">
                <a:solidFill>
                  <a:srgbClr val="38B6FF"/>
                </a:solidFill>
                <a:latin typeface="Open Sauce"/>
                <a:ea typeface="Open Sauce"/>
                <a:cs typeface="Open Sauce"/>
                <a:sym typeface="Open Sauce"/>
              </a:rPr>
              <a:t>Company</a:t>
            </a:r>
          </a:p>
        </p:txBody>
      </p:sp>
      <p:grpSp>
        <p:nvGrpSpPr>
          <p:cNvPr name="Group 8" id="8"/>
          <p:cNvGrpSpPr/>
          <p:nvPr/>
        </p:nvGrpSpPr>
        <p:grpSpPr>
          <a:xfrm rot="0">
            <a:off x="870030" y="797838"/>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0637582" y="5227787"/>
            <a:ext cx="5863828" cy="1002284"/>
          </a:xfrm>
          <a:prstGeom prst="rect">
            <a:avLst/>
          </a:prstGeom>
        </p:spPr>
        <p:txBody>
          <a:bodyPr anchor="t" rtlCol="false" tIns="0" lIns="0" bIns="0" rIns="0">
            <a:spAutoFit/>
          </a:bodyPr>
          <a:lstStyle/>
          <a:p>
            <a:pPr algn="ctr">
              <a:lnSpc>
                <a:spcPts val="4104"/>
              </a:lnSpc>
            </a:pPr>
            <a:r>
              <a:rPr lang="en-US" sz="2565">
                <a:solidFill>
                  <a:srgbClr val="FFDE59"/>
                </a:solidFill>
                <a:latin typeface="Open Sauce"/>
                <a:ea typeface="Open Sauce"/>
                <a:cs typeface="Open Sauce"/>
                <a:sym typeface="Open Sauce"/>
              </a:rPr>
              <a:t> Web Design &amp; Web Development </a:t>
            </a:r>
          </a:p>
          <a:p>
            <a:pPr algn="ctr">
              <a:lnSpc>
                <a:spcPts val="4160"/>
              </a:lnSpc>
            </a:pPr>
            <a:r>
              <a:rPr lang="en-US" sz="2600">
                <a:solidFill>
                  <a:srgbClr val="FFDE59"/>
                </a:solidFill>
                <a:latin typeface="Open Sauce"/>
                <a:ea typeface="Open Sauce"/>
                <a:cs typeface="Open Sauce"/>
                <a:sym typeface="Open Sauce"/>
              </a:rPr>
              <a:t>Company in Bangalore, India</a:t>
            </a:r>
          </a:p>
        </p:txBody>
      </p:sp>
      <p:sp>
        <p:nvSpPr>
          <p:cNvPr name="TextBox 11" id="11"/>
          <p:cNvSpPr txBox="true"/>
          <p:nvPr/>
        </p:nvSpPr>
        <p:spPr>
          <a:xfrm rot="0">
            <a:off x="9889720" y="6501577"/>
            <a:ext cx="5863828" cy="2049145"/>
          </a:xfrm>
          <a:prstGeom prst="rect">
            <a:avLst/>
          </a:prstGeom>
        </p:spPr>
        <p:txBody>
          <a:bodyPr anchor="t" rtlCol="false" tIns="0" lIns="0" bIns="0" rIns="0">
            <a:spAutoFit/>
          </a:bodyPr>
          <a:lstStyle/>
          <a:p>
            <a:pPr algn="ctr">
              <a:lnSpc>
                <a:spcPts val="4160"/>
              </a:lnSpc>
            </a:pPr>
            <a:r>
              <a:rPr lang="en-US" sz="2600">
                <a:solidFill>
                  <a:srgbClr val="FFFFFF"/>
                </a:solidFill>
                <a:latin typeface="Open Sauce"/>
                <a:ea typeface="Open Sauce"/>
                <a:cs typeface="Open Sauce"/>
                <a:sym typeface="Open Sauce"/>
              </a:rPr>
              <a:t>www.quorawebsolution.com</a:t>
            </a:r>
          </a:p>
          <a:p>
            <a:pPr algn="ctr">
              <a:lnSpc>
                <a:spcPts val="4160"/>
              </a:lnSpc>
            </a:pPr>
            <a:r>
              <a:rPr lang="en-US" sz="2600">
                <a:solidFill>
                  <a:srgbClr val="FFFFFF"/>
                </a:solidFill>
                <a:latin typeface="Open Sauce"/>
                <a:ea typeface="Open Sauce"/>
                <a:cs typeface="Open Sauce"/>
                <a:sym typeface="Open Sauce"/>
              </a:rPr>
              <a:t>+91 9986 056 909</a:t>
            </a:r>
          </a:p>
          <a:p>
            <a:pPr algn="ctr">
              <a:lnSpc>
                <a:spcPts val="4160"/>
              </a:lnSpc>
            </a:pPr>
            <a:r>
              <a:rPr lang="en-US" sz="2600">
                <a:solidFill>
                  <a:srgbClr val="FFFFFF"/>
                </a:solidFill>
                <a:latin typeface="Open Sauce"/>
                <a:ea typeface="Open Sauce"/>
                <a:cs typeface="Open Sauce"/>
                <a:sym typeface="Open Sauce"/>
              </a:rPr>
              <a:t>info@quorawebsolutions.com</a:t>
            </a:r>
          </a:p>
          <a:p>
            <a:pPr algn="ctr">
              <a:lnSpc>
                <a:spcPts val="4160"/>
              </a:lnSpc>
            </a:pPr>
          </a:p>
        </p:txBody>
      </p:sp>
      <p:sp>
        <p:nvSpPr>
          <p:cNvPr name="TextBox 12" id="12"/>
          <p:cNvSpPr txBox="true"/>
          <p:nvPr/>
        </p:nvSpPr>
        <p:spPr>
          <a:xfrm rot="0">
            <a:off x="11949261" y="8190060"/>
            <a:ext cx="6338739" cy="2049145"/>
          </a:xfrm>
          <a:prstGeom prst="rect">
            <a:avLst/>
          </a:prstGeom>
        </p:spPr>
        <p:txBody>
          <a:bodyPr anchor="t" rtlCol="false" tIns="0" lIns="0" bIns="0" rIns="0">
            <a:spAutoFit/>
          </a:bodyPr>
          <a:lstStyle/>
          <a:p>
            <a:pPr algn="ctr">
              <a:lnSpc>
                <a:spcPts val="4160"/>
              </a:lnSpc>
            </a:pPr>
            <a:r>
              <a:rPr lang="en-US" sz="2600">
                <a:solidFill>
                  <a:srgbClr val="FFFFFF"/>
                </a:solidFill>
                <a:latin typeface="Open Sauce"/>
                <a:ea typeface="Open Sauce"/>
                <a:cs typeface="Open Sauce"/>
                <a:sym typeface="Open Sauce"/>
              </a:rPr>
              <a:t>24A, 1st Main Rd, Chandra Reddy </a:t>
            </a:r>
          </a:p>
          <a:p>
            <a:pPr algn="ctr">
              <a:lnSpc>
                <a:spcPts val="4160"/>
              </a:lnSpc>
            </a:pPr>
            <a:r>
              <a:rPr lang="en-US" sz="2600">
                <a:solidFill>
                  <a:srgbClr val="FFFFFF"/>
                </a:solidFill>
                <a:latin typeface="Open Sauce"/>
                <a:ea typeface="Open Sauce"/>
                <a:cs typeface="Open Sauce"/>
                <a:sym typeface="Open Sauce"/>
              </a:rPr>
              <a:t>Layout, Koramangala 4th Block, </a:t>
            </a:r>
          </a:p>
          <a:p>
            <a:pPr algn="ctr">
              <a:lnSpc>
                <a:spcPts val="4160"/>
              </a:lnSpc>
            </a:pPr>
            <a:r>
              <a:rPr lang="en-US" sz="2600">
                <a:solidFill>
                  <a:srgbClr val="FFFFFF"/>
                </a:solidFill>
                <a:latin typeface="Open Sauce"/>
                <a:ea typeface="Open Sauce"/>
                <a:cs typeface="Open Sauce"/>
                <a:sym typeface="Open Sauce"/>
              </a:rPr>
              <a:t>Koramangala, Bengaluru, </a:t>
            </a:r>
          </a:p>
          <a:p>
            <a:pPr algn="ctr">
              <a:lnSpc>
                <a:spcPts val="4160"/>
              </a:lnSpc>
            </a:pPr>
            <a:r>
              <a:rPr lang="en-US" sz="2600">
                <a:solidFill>
                  <a:srgbClr val="FFFFFF"/>
                </a:solidFill>
                <a:latin typeface="Open Sauce"/>
                <a:ea typeface="Open Sauce"/>
                <a:cs typeface="Open Sauce"/>
                <a:sym typeface="Open Sauce"/>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825608"/>
            <a:ext cx="18288000" cy="6764020"/>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pPr>
            <a:r>
              <a:rPr lang="en-US" sz="2600">
                <a:solidFill>
                  <a:srgbClr val="FFFFFF"/>
                </a:solidFill>
                <a:latin typeface="Open Sauce"/>
                <a:ea typeface="Open Sauce"/>
                <a:cs typeface="Open Sauce"/>
                <a:sym typeface="Open Sauce"/>
              </a:rPr>
              <a:t>The Power of Content:</a:t>
            </a: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Engaging Content: Create high-quality, informative, and engaging content that resonates with y</a:t>
            </a:r>
            <a:r>
              <a:rPr lang="en-US" sz="2600">
                <a:solidFill>
                  <a:srgbClr val="FFFFFF"/>
                </a:solidFill>
                <a:latin typeface="Open Sauce"/>
                <a:ea typeface="Open Sauce"/>
                <a:cs typeface="Open Sauce"/>
                <a:sym typeface="Open Sauce"/>
              </a:rPr>
              <a:t>our target audience.</a:t>
            </a: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SEO: Optimize your website for search engines to improve visibility.</a:t>
            </a: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Content Marketing: Use content marketing strategies to attract and retain visitors.</a:t>
            </a:r>
          </a:p>
          <a:p>
            <a:pPr algn="ctr">
              <a:lnSpc>
                <a:spcPts val="4160"/>
              </a:lnSpc>
              <a:spcBef>
                <a:spcPct val="0"/>
              </a:spcBef>
            </a:pPr>
            <a:r>
              <a:rPr lang="en-US" sz="2600">
                <a:solidFill>
                  <a:srgbClr val="FFFFFF"/>
                </a:solidFill>
                <a:latin typeface="Open Sauce"/>
                <a:ea typeface="Open Sauce"/>
                <a:cs typeface="Open Sauce"/>
                <a:sym typeface="Open Sauce"/>
              </a:rPr>
              <a:t>The Importance of Maintenance:</a:t>
            </a: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Regular Updates: Keep your website's content fresh and up-to-date.</a:t>
            </a: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Performance Monitoring: Monitor your website's performance.</a:t>
            </a: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Security Audits: Conduct regular security audits to protect your website from vulnerabilities.</a:t>
            </a:r>
          </a:p>
          <a:p>
            <a:pPr algn="ctr">
              <a:lnSpc>
                <a:spcPts val="4160"/>
              </a:lnSpc>
              <a:spcBef>
                <a:spcPct val="0"/>
              </a:spcBef>
            </a:pPr>
            <a:r>
              <a:rPr lang="en-US" sz="2600">
                <a:solidFill>
                  <a:srgbClr val="FFFFFF"/>
                </a:solidFill>
                <a:latin typeface="Open Sauce"/>
                <a:ea typeface="Open Sauce"/>
                <a:cs typeface="Open Sauce"/>
                <a:sym typeface="Open Sauce"/>
              </a:rPr>
              <a:t>Choosing the Right Partner:</a:t>
            </a: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Experience and Expertise: Choose a company with a proven track record.</a:t>
            </a:r>
          </a:p>
          <a:p>
            <a:pPr algn="ctr">
              <a:lnSpc>
                <a:spcPts val="4160"/>
              </a:lnSpc>
              <a:spcBef>
                <a:spcPct val="0"/>
              </a:spcBef>
            </a:pP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6369246"/>
            <a:ext cx="18288000" cy="30968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C</a:t>
            </a:r>
            <a:r>
              <a:rPr lang="en-US" sz="2600">
                <a:solidFill>
                  <a:srgbClr val="FFFFFF"/>
                </a:solidFill>
                <a:latin typeface="Open Sauce"/>
                <a:ea typeface="Open Sauce"/>
                <a:cs typeface="Open Sauce"/>
                <a:sym typeface="Open Sauce"/>
              </a:rPr>
              <a:t>ommunication: Effective communication is key.</a:t>
            </a: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Client Reviews and Testimonials: Read reviews and testimonials to gauge a company's reputation.</a:t>
            </a: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Pricing and Packages: Choose a package that fits your budget and needs.</a:t>
            </a:r>
          </a:p>
          <a:p>
            <a:pPr algn="ctr">
              <a:lnSpc>
                <a:spcPts val="4160"/>
              </a:lnSpc>
              <a:spcBef>
                <a:spcPct val="0"/>
              </a:spcBef>
            </a:pPr>
            <a:r>
              <a:rPr lang="en-US" sz="2600">
                <a:solidFill>
                  <a:srgbClr val="FFFFFF"/>
                </a:solidFill>
                <a:latin typeface="Open Sauce"/>
                <a:ea typeface="Open Sauce"/>
                <a:cs typeface="Open Sauce"/>
                <a:sym typeface="Open Sauce"/>
              </a:rPr>
              <a:t>By combining the art of design and the science of development, you can create a website that leaves a lasting impression and drives real results for your business.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852580"/>
            <a:ext cx="18288000" cy="25825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13049" y="7199630"/>
            <a:ext cx="7130951" cy="2058670"/>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Visit Us - www.quorawebsolution.com</a:t>
            </a:r>
          </a:p>
          <a:p>
            <a:pPr algn="ctr">
              <a:lnSpc>
                <a:spcPts val="4160"/>
              </a:lnSpc>
            </a:pPr>
            <a:r>
              <a:rPr lang="en-US" sz="2600">
                <a:solidFill>
                  <a:srgbClr val="FFFFFF"/>
                </a:solidFill>
                <a:latin typeface="Inter"/>
                <a:ea typeface="Inter"/>
                <a:cs typeface="Inter"/>
                <a:sym typeface="Inter"/>
              </a:rPr>
              <a:t>Call Us - +91 9986 056 909</a:t>
            </a:r>
          </a:p>
          <a:p>
            <a:pPr algn="ctr">
              <a:lnSpc>
                <a:spcPts val="4160"/>
              </a:lnSpc>
            </a:pPr>
            <a:r>
              <a:rPr lang="en-US" sz="2600">
                <a:solidFill>
                  <a:srgbClr val="FFFFFF"/>
                </a:solidFill>
                <a:latin typeface="Inter"/>
                <a:ea typeface="Inter"/>
                <a:cs typeface="Inter"/>
                <a:sym typeface="Inter"/>
              </a:rPr>
              <a:t>Mail Us - info@quorawebsolutions.com</a:t>
            </a:r>
          </a:p>
          <a:p>
            <a:pPr algn="ctr">
              <a:lnSpc>
                <a:spcPts val="4160"/>
              </a:lnSpc>
            </a:pP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grpSp>
        <p:nvGrpSpPr>
          <p:cNvPr name="Group 4" id="4"/>
          <p:cNvGrpSpPr/>
          <p:nvPr/>
        </p:nvGrpSpPr>
        <p:grpSpPr>
          <a:xfrm rot="3339144">
            <a:off x="-4591061" y="5209522"/>
            <a:ext cx="9877602" cy="5536051"/>
            <a:chOff x="0" y="0"/>
            <a:chExt cx="13170136" cy="7381401"/>
          </a:xfrm>
        </p:grpSpPr>
        <p:sp>
          <p:nvSpPr>
            <p:cNvPr name="Freeform 5" id="5"/>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6" id="6"/>
          <p:cNvGrpSpPr/>
          <p:nvPr/>
        </p:nvGrpSpPr>
        <p:grpSpPr>
          <a:xfrm rot="0">
            <a:off x="9854955" y="353167"/>
            <a:ext cx="7373989" cy="9232664"/>
            <a:chOff x="0" y="0"/>
            <a:chExt cx="9831986" cy="12310219"/>
          </a:xfrm>
        </p:grpSpPr>
        <p:sp>
          <p:nvSpPr>
            <p:cNvPr name="Freeform 7" id="7"/>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8" id="8"/>
          <p:cNvGrpSpPr/>
          <p:nvPr/>
        </p:nvGrpSpPr>
        <p:grpSpPr>
          <a:xfrm rot="0">
            <a:off x="9817595" y="292457"/>
            <a:ext cx="7441705" cy="9340075"/>
            <a:chOff x="0" y="0"/>
            <a:chExt cx="9922273" cy="12453433"/>
          </a:xfrm>
        </p:grpSpPr>
        <p:sp>
          <p:nvSpPr>
            <p:cNvPr name="Freeform 9" id="9"/>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44304" t="0" r="-44304" b="0"/>
              </a:stretch>
            </a:blipFill>
          </p:spPr>
        </p:sp>
      </p:grpSp>
      <p:sp>
        <p:nvSpPr>
          <p:cNvPr name="TextBox 10" id="10"/>
          <p:cNvSpPr txBox="true"/>
          <p:nvPr/>
        </p:nvSpPr>
        <p:spPr>
          <a:xfrm rot="0">
            <a:off x="7267729" y="571513"/>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Inter"/>
                <a:ea typeface="Inter"/>
                <a:cs typeface="Inter"/>
                <a:sym typeface="Inter"/>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Inter"/>
                <a:ea typeface="Inter"/>
                <a:cs typeface="Inter"/>
                <a:sym typeface="Inter"/>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Inter"/>
                <a:ea typeface="Inter"/>
                <a:cs typeface="Inter"/>
                <a:sym typeface="Inter"/>
                <a:hlinkClick r:id="rId21" tooltip="https://www.quorawebsolution.com/tour-and-travel-website-development-company-in-bangalore"/>
              </a:rPr>
              <a:t>TOUR AND TRAVEL WEBSITE DEVELOPMENT</a:t>
            </a:r>
          </a:p>
          <a:p>
            <a:pPr algn="ctr">
              <a:lnSpc>
                <a:spcPts val="2279"/>
              </a:lnSpc>
            </a:pPr>
          </a:p>
        </p:txBody>
      </p:sp>
      <p:sp>
        <p:nvSpPr>
          <p:cNvPr name="TextBox 11" id="11"/>
          <p:cNvSpPr txBox="true"/>
          <p:nvPr/>
        </p:nvSpPr>
        <p:spPr>
          <a:xfrm rot="0">
            <a:off x="1193982" y="343642"/>
            <a:ext cx="2681783" cy="771510"/>
          </a:xfrm>
          <a:prstGeom prst="rect">
            <a:avLst/>
          </a:prstGeom>
        </p:spPr>
        <p:txBody>
          <a:bodyPr anchor="t" rtlCol="false" tIns="0" lIns="0" bIns="0" rIns="0">
            <a:spAutoFit/>
          </a:bodyPr>
          <a:lstStyle/>
          <a:p>
            <a:pPr algn="ctr">
              <a:lnSpc>
                <a:spcPts val="6000"/>
              </a:lnSpc>
            </a:pPr>
            <a:r>
              <a:rPr lang="en-US" sz="5000">
                <a:solidFill>
                  <a:srgbClr val="FFFFFF"/>
                </a:solidFill>
                <a:latin typeface="Inter"/>
                <a:ea typeface="Inter"/>
                <a:cs typeface="Inter"/>
                <a:sym typeface="Inter"/>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27165" y="370231"/>
            <a:ext cx="13409757" cy="6305624"/>
          </a:xfrm>
          <a:custGeom>
            <a:avLst/>
            <a:gdLst/>
            <a:ahLst/>
            <a:cxnLst/>
            <a:rect r="r" b="b" t="t" l="l"/>
            <a:pathLst>
              <a:path h="6305624" w="13409757">
                <a:moveTo>
                  <a:pt x="0" y="0"/>
                </a:moveTo>
                <a:lnTo>
                  <a:pt x="13409757" y="0"/>
                </a:lnTo>
                <a:lnTo>
                  <a:pt x="13409757" y="6305624"/>
                </a:lnTo>
                <a:lnTo>
                  <a:pt x="0" y="6305624"/>
                </a:lnTo>
                <a:lnTo>
                  <a:pt x="0" y="0"/>
                </a:lnTo>
                <a:close/>
              </a:path>
            </a:pathLst>
          </a:custGeom>
          <a:blipFill>
            <a:blip r:embed="rId2"/>
            <a:stretch>
              <a:fillRect l="0" t="-11914" r="0" b="-7720"/>
            </a:stretch>
          </a:blipFill>
        </p:spPr>
      </p:sp>
      <p:sp>
        <p:nvSpPr>
          <p:cNvPr name="TextBox 3" id="3"/>
          <p:cNvSpPr txBox="true"/>
          <p:nvPr/>
        </p:nvSpPr>
        <p:spPr>
          <a:xfrm rot="0">
            <a:off x="0" y="8237855"/>
            <a:ext cx="18288000" cy="20491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Open Sauce"/>
                <a:ea typeface="Open Sauce"/>
                <a:cs typeface="Open Sauce"/>
                <a:sym typeface="Open Sauce"/>
              </a:rPr>
              <a:t>Designing the Future of </a:t>
            </a:r>
            <a:r>
              <a:rPr lang="en-US" sz="2600">
                <a:solidFill>
                  <a:srgbClr val="FFFFFF"/>
                </a:solidFill>
                <a:latin typeface="Open Sauce"/>
                <a:ea typeface="Open Sauce"/>
                <a:cs typeface="Open Sauce"/>
                <a:sym typeface="Open Sauce"/>
              </a:rPr>
              <a:t>Your Business: A Comprehensive Guide to Website Design and Development</a:t>
            </a:r>
          </a:p>
          <a:p>
            <a:pPr algn="ctr">
              <a:lnSpc>
                <a:spcPts val="4160"/>
              </a:lnSpc>
              <a:spcBef>
                <a:spcPct val="0"/>
              </a:spcBef>
            </a:pPr>
            <a:r>
              <a:rPr lang="en-US" sz="2600">
                <a:solidFill>
                  <a:srgbClr val="FFFFFF"/>
                </a:solidFill>
                <a:latin typeface="Open Sauce"/>
                <a:ea typeface="Open Sauce"/>
                <a:cs typeface="Open Sauce"/>
                <a:sym typeface="Open Sauce"/>
              </a:rPr>
              <a:t>In today's digital age, a website is no longer just an online brochure; it's the cornerstone of your business's online presence.</a:t>
            </a:r>
          </a:p>
          <a:p>
            <a:pPr algn="ctr">
              <a:lnSpc>
                <a:spcPts val="4160"/>
              </a:lnSpc>
              <a:spcBef>
                <a:spcPct val="0"/>
              </a:spcBef>
            </a:pP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54598" y="363447"/>
            <a:ext cx="13367243" cy="5778461"/>
          </a:xfrm>
          <a:custGeom>
            <a:avLst/>
            <a:gdLst/>
            <a:ahLst/>
            <a:cxnLst/>
            <a:rect r="r" b="b" t="t" l="l"/>
            <a:pathLst>
              <a:path h="5778461" w="13367243">
                <a:moveTo>
                  <a:pt x="0" y="0"/>
                </a:moveTo>
                <a:lnTo>
                  <a:pt x="13367243" y="0"/>
                </a:lnTo>
                <a:lnTo>
                  <a:pt x="13367243" y="5778462"/>
                </a:lnTo>
                <a:lnTo>
                  <a:pt x="0" y="5778462"/>
                </a:lnTo>
                <a:lnTo>
                  <a:pt x="0" y="0"/>
                </a:lnTo>
                <a:close/>
              </a:path>
            </a:pathLst>
          </a:custGeom>
          <a:blipFill>
            <a:blip r:embed="rId2"/>
            <a:stretch>
              <a:fillRect l="-13521" t="-8422" r="-14275" b="0"/>
            </a:stretch>
          </a:blipFill>
        </p:spPr>
      </p:sp>
      <p:sp>
        <p:nvSpPr>
          <p:cNvPr name="TextBox 3" id="3"/>
          <p:cNvSpPr txBox="true"/>
          <p:nvPr/>
        </p:nvSpPr>
        <p:spPr>
          <a:xfrm rot="0">
            <a:off x="0" y="7876615"/>
            <a:ext cx="18288000" cy="152527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Open Sauce"/>
                <a:ea typeface="Open Sauce"/>
                <a:cs typeface="Open Sauce"/>
                <a:sym typeface="Open Sauce"/>
              </a:rPr>
              <a:t> A well-designed and developed website can significantly impact your brand image, customer engagement, and ultimately, your bottom line. In this comprehensive guide, we'll delve into the intricacies of website design and development, exploring the key elements that contribute to a successful online platform.</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93398" y="286896"/>
            <a:ext cx="13157418" cy="6539801"/>
          </a:xfrm>
          <a:custGeom>
            <a:avLst/>
            <a:gdLst/>
            <a:ahLst/>
            <a:cxnLst/>
            <a:rect r="r" b="b" t="t" l="l"/>
            <a:pathLst>
              <a:path h="6539801" w="13157418">
                <a:moveTo>
                  <a:pt x="0" y="0"/>
                </a:moveTo>
                <a:lnTo>
                  <a:pt x="13157418" y="0"/>
                </a:lnTo>
                <a:lnTo>
                  <a:pt x="13157418" y="6539801"/>
                </a:lnTo>
                <a:lnTo>
                  <a:pt x="0" y="6539801"/>
                </a:lnTo>
                <a:lnTo>
                  <a:pt x="0" y="0"/>
                </a:lnTo>
                <a:close/>
              </a:path>
            </a:pathLst>
          </a:custGeom>
          <a:blipFill>
            <a:blip r:embed="rId2"/>
            <a:stretch>
              <a:fillRect l="0" t="-46376" r="0" b="-37480"/>
            </a:stretch>
          </a:blipFill>
        </p:spPr>
      </p:sp>
      <p:sp>
        <p:nvSpPr>
          <p:cNvPr name="TextBox 3" id="3"/>
          <p:cNvSpPr txBox="true"/>
          <p:nvPr/>
        </p:nvSpPr>
        <p:spPr>
          <a:xfrm rot="0">
            <a:off x="0" y="8339403"/>
            <a:ext cx="18288000" cy="100139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Open Sauce"/>
                <a:ea typeface="Open Sauce"/>
                <a:cs typeface="Open Sauce"/>
                <a:sym typeface="Open Sauce"/>
              </a:rPr>
              <a:t>The Foundation: Understanding </a:t>
            </a:r>
            <a:r>
              <a:rPr lang="en-US" sz="2600">
                <a:solidFill>
                  <a:srgbClr val="FFFFFF"/>
                </a:solidFill>
                <a:latin typeface="Open Sauce"/>
                <a:ea typeface="Open Sauce"/>
                <a:cs typeface="Open Sauce"/>
                <a:sym typeface="Open Sauce"/>
              </a:rPr>
              <a:t>Your Goals</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96517" y="329362"/>
            <a:ext cx="13177625" cy="6243307"/>
          </a:xfrm>
          <a:custGeom>
            <a:avLst/>
            <a:gdLst/>
            <a:ahLst/>
            <a:cxnLst/>
            <a:rect r="r" b="b" t="t" l="l"/>
            <a:pathLst>
              <a:path h="6243307" w="13177625">
                <a:moveTo>
                  <a:pt x="0" y="0"/>
                </a:moveTo>
                <a:lnTo>
                  <a:pt x="13177625" y="0"/>
                </a:lnTo>
                <a:lnTo>
                  <a:pt x="13177625" y="6243308"/>
                </a:lnTo>
                <a:lnTo>
                  <a:pt x="0" y="6243308"/>
                </a:lnTo>
                <a:lnTo>
                  <a:pt x="0" y="0"/>
                </a:lnTo>
                <a:close/>
              </a:path>
            </a:pathLst>
          </a:custGeom>
          <a:blipFill>
            <a:blip r:embed="rId2"/>
            <a:stretch>
              <a:fillRect l="0" t="-10087" r="0" b="-1616"/>
            </a:stretch>
          </a:blipFill>
        </p:spPr>
      </p:sp>
      <p:sp>
        <p:nvSpPr>
          <p:cNvPr name="TextBox 3" id="3"/>
          <p:cNvSpPr txBox="true"/>
          <p:nvPr/>
        </p:nvSpPr>
        <p:spPr>
          <a:xfrm rot="0">
            <a:off x="0" y="8431961"/>
            <a:ext cx="18288000" cy="100139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Open Sauce"/>
                <a:ea typeface="Open Sauce"/>
                <a:cs typeface="Open Sauce"/>
                <a:sym typeface="Open Sauce"/>
              </a:rPr>
              <a:t>Before embarking on your website development journey, it's crucial to define your goals. Consider the following:</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376529"/>
            <a:ext cx="18288000" cy="7287895"/>
          </a:xfrm>
          <a:prstGeom prst="rect">
            <a:avLst/>
          </a:prstGeom>
        </p:spPr>
        <p:txBody>
          <a:bodyPr anchor="t" rtlCol="false" tIns="0" lIns="0" bIns="0" rIns="0">
            <a:spAutoFit/>
          </a:bodyPr>
          <a:lstStyle/>
          <a:p>
            <a:pPr algn="ctr">
              <a:lnSpc>
                <a:spcPts val="4160"/>
              </a:lnSpc>
            </a:pPr>
          </a:p>
          <a:p>
            <a:pPr algn="ctr" marL="561341" indent="-280670" lvl="1">
              <a:lnSpc>
                <a:spcPts val="4160"/>
              </a:lnSpc>
              <a:buFont typeface="Arial"/>
              <a:buChar char="•"/>
            </a:pPr>
            <a:r>
              <a:rPr lang="en-US" sz="2600">
                <a:solidFill>
                  <a:srgbClr val="FFFFFF"/>
                </a:solidFill>
                <a:latin typeface="Open Sauce"/>
                <a:ea typeface="Open Sauce"/>
                <a:cs typeface="Open Sauce"/>
                <a:sym typeface="Open Sauce"/>
              </a:rPr>
              <a:t>Brand Identity: What is your brand's unique message?</a:t>
            </a:r>
          </a:p>
          <a:p>
            <a:pPr algn="ctr" marL="561341" indent="-280670" lvl="1">
              <a:lnSpc>
                <a:spcPts val="4160"/>
              </a:lnSpc>
              <a:buFont typeface="Arial"/>
              <a:buChar char="•"/>
            </a:pPr>
            <a:r>
              <a:rPr lang="en-US" sz="2600">
                <a:solidFill>
                  <a:srgbClr val="FFFFFF"/>
                </a:solidFill>
                <a:latin typeface="Open Sauce"/>
                <a:ea typeface="Open Sauce"/>
                <a:cs typeface="Open Sauce"/>
                <a:sym typeface="Open Sauce"/>
              </a:rPr>
              <a:t>Key Performance Indicators (KPIs): What metrics will measure success?</a:t>
            </a:r>
          </a:p>
          <a:p>
            <a:pPr algn="ctr">
              <a:lnSpc>
                <a:spcPts val="4160"/>
              </a:lnSpc>
            </a:pPr>
            <a:r>
              <a:rPr lang="en-US" sz="2600">
                <a:solidFill>
                  <a:srgbClr val="FFFFFF"/>
                </a:solidFill>
                <a:latin typeface="Open Sauce"/>
                <a:ea typeface="Open Sauce"/>
                <a:cs typeface="Open Sauce"/>
                <a:sym typeface="Open Sauce"/>
              </a:rPr>
              <a:t>Once you have a clear understanding of your objectives, you can begin to shape the direction of your website.</a:t>
            </a:r>
          </a:p>
          <a:p>
            <a:pPr algn="ctr">
              <a:lnSpc>
                <a:spcPts val="4160"/>
              </a:lnSpc>
              <a:spcBef>
                <a:spcPct val="0"/>
              </a:spcBef>
            </a:pPr>
            <a:r>
              <a:rPr lang="en-US" sz="2600">
                <a:solidFill>
                  <a:srgbClr val="FFFFFF"/>
                </a:solidFill>
                <a:latin typeface="Open Sauce"/>
                <a:ea typeface="Open Sauce"/>
                <a:cs typeface="Open Sauce"/>
                <a:sym typeface="Open Sauce"/>
              </a:rPr>
              <a:t>The Blueprint: Planning </a:t>
            </a:r>
            <a:r>
              <a:rPr lang="en-US" sz="2600">
                <a:solidFill>
                  <a:srgbClr val="FFFFFF"/>
                </a:solidFill>
                <a:latin typeface="Open Sauce"/>
                <a:ea typeface="Open Sauce"/>
                <a:cs typeface="Open Sauce"/>
                <a:sym typeface="Open Sauce"/>
              </a:rPr>
              <a:t>Your Website Structure</a:t>
            </a:r>
          </a:p>
          <a:p>
            <a:pPr algn="ctr">
              <a:lnSpc>
                <a:spcPts val="4160"/>
              </a:lnSpc>
              <a:spcBef>
                <a:spcPct val="0"/>
              </a:spcBef>
            </a:pPr>
            <a:r>
              <a:rPr lang="en-US" sz="2600">
                <a:solidFill>
                  <a:srgbClr val="FFFFFF"/>
                </a:solidFill>
                <a:latin typeface="Open Sauce"/>
                <a:ea typeface="Open Sauce"/>
                <a:cs typeface="Open Sauce"/>
                <a:sym typeface="Open Sauce"/>
              </a:rPr>
              <a:t>A well-structured website is easy to navigate. Here are some key considerations for planning your website's structure:</a:t>
            </a: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Organize content logically.</a:t>
            </a: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User Experience (UX) Design: Prioritize user needs and create intuitive flows.</a:t>
            </a: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User Interface (UI) Design: Design functional interfaces for a seamless user experience.</a:t>
            </a:r>
          </a:p>
          <a:p>
            <a:pPr algn="ctr">
              <a:lnSpc>
                <a:spcPts val="4160"/>
              </a:lnSpc>
              <a:spcBef>
                <a:spcPct val="0"/>
              </a:spcBef>
            </a:pPr>
            <a:r>
              <a:rPr lang="en-US" sz="2600">
                <a:solidFill>
                  <a:srgbClr val="FFFFFF"/>
                </a:solidFill>
                <a:latin typeface="Open Sauce"/>
                <a:ea typeface="Open Sauce"/>
                <a:cs typeface="Open Sauce"/>
                <a:sym typeface="Open Sauce"/>
              </a:rPr>
              <a:t>The Aesthetics: Crafting a Visually Appealing Design</a:t>
            </a:r>
          </a:p>
          <a:p>
            <a:pPr algn="ctr">
              <a:lnSpc>
                <a:spcPts val="4160"/>
              </a:lnSpc>
              <a:spcBef>
                <a:spcPct val="0"/>
              </a:spcBef>
            </a:pPr>
            <a:r>
              <a:rPr lang="en-US" sz="2600">
                <a:solidFill>
                  <a:srgbClr val="FFFFFF"/>
                </a:solidFill>
                <a:latin typeface="Open Sauce"/>
                <a:ea typeface="Open Sauce"/>
                <a:cs typeface="Open Sauce"/>
                <a:sym typeface="Open Sauce"/>
              </a:rPr>
              <a:t>A visually appealing website can captivate your audience and leave a lasting impression. Consider the following design elements:</a:t>
            </a: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Color Palette: Choose colors that reflect your brand identity and evoke the desired emotions.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217371"/>
            <a:ext cx="18288000" cy="624014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Open Sauce"/>
                <a:ea typeface="Open Sauce"/>
                <a:cs typeface="Open Sauce"/>
                <a:sym typeface="Open Sauce"/>
              </a:rPr>
              <a:t>Typography: Select fonts that are easy to read and enhance your brand's personality.</a:t>
            </a:r>
          </a:p>
          <a:p>
            <a:pPr algn="ctr" marL="561341" indent="-280670" lvl="1">
              <a:lnSpc>
                <a:spcPts val="4160"/>
              </a:lnSpc>
              <a:buFont typeface="Arial"/>
              <a:buChar char="•"/>
            </a:pPr>
            <a:r>
              <a:rPr lang="en-US" sz="2600">
                <a:solidFill>
                  <a:srgbClr val="FFFFFF"/>
                </a:solidFill>
                <a:latin typeface="Open Sauce"/>
                <a:ea typeface="Open Sauce"/>
                <a:cs typeface="Open Sauce"/>
                <a:sym typeface="Open Sauce"/>
              </a:rPr>
              <a:t>Imagery: Use high-quality images and visuals to complement your content.</a:t>
            </a:r>
          </a:p>
          <a:p>
            <a:pPr algn="ctr">
              <a:lnSpc>
                <a:spcPts val="4160"/>
              </a:lnSpc>
            </a:pPr>
            <a:r>
              <a:rPr lang="en-US" sz="2600">
                <a:solidFill>
                  <a:srgbClr val="FFFFFF"/>
                </a:solidFill>
                <a:latin typeface="Open Sauce"/>
                <a:ea typeface="Open Sauce"/>
                <a:cs typeface="Open Sauce"/>
                <a:sym typeface="Open Sauce"/>
              </a:rPr>
              <a:t>The Technicalities: Building a Robust Website</a:t>
            </a:r>
          </a:p>
          <a:p>
            <a:pPr algn="ctr">
              <a:lnSpc>
                <a:spcPts val="4160"/>
              </a:lnSpc>
            </a:pPr>
            <a:r>
              <a:rPr lang="en-US" sz="2600">
                <a:solidFill>
                  <a:srgbClr val="FFFFFF"/>
                </a:solidFill>
                <a:latin typeface="Open Sauce"/>
                <a:ea typeface="Open Sauce"/>
                <a:cs typeface="Open Sauce"/>
                <a:sym typeface="Open Sauce"/>
              </a:rPr>
              <a:t>A reliable website is essential for optimal performance and security.</a:t>
            </a:r>
          </a:p>
          <a:p>
            <a:pPr algn="ctr">
              <a:lnSpc>
                <a:spcPts val="4160"/>
              </a:lnSpc>
            </a:pPr>
            <a:r>
              <a:rPr lang="en-US" sz="2600">
                <a:solidFill>
                  <a:srgbClr val="FFFFFF"/>
                </a:solidFill>
                <a:latin typeface="Open Sauce"/>
                <a:ea typeface="Open Sauce"/>
                <a:cs typeface="Open Sauce"/>
                <a:sym typeface="Open Sauce"/>
              </a:rPr>
              <a:t>The Content: Creating Engaging and Informative Content</a:t>
            </a:r>
          </a:p>
          <a:p>
            <a:pPr algn="ctr">
              <a:lnSpc>
                <a:spcPts val="4160"/>
              </a:lnSpc>
            </a:pPr>
            <a:r>
              <a:rPr lang="en-US" sz="2600">
                <a:solidFill>
                  <a:srgbClr val="FFFFFF"/>
                </a:solidFill>
                <a:latin typeface="Open Sauce"/>
                <a:ea typeface="Open Sauce"/>
                <a:cs typeface="Open Sauce"/>
                <a:sym typeface="Open Sauce"/>
              </a:rPr>
              <a:t>Content is the heart of your website. High-quality content can attract and retain visitors. Consider the following content strategies:</a:t>
            </a:r>
          </a:p>
          <a:p>
            <a:pPr algn="ctr" marL="561341" indent="-280670" lvl="1">
              <a:lnSpc>
                <a:spcPts val="4160"/>
              </a:lnSpc>
              <a:buFont typeface="Arial"/>
              <a:buChar char="•"/>
            </a:pPr>
            <a:r>
              <a:rPr lang="en-US" sz="2600">
                <a:solidFill>
                  <a:srgbClr val="FFFFFF"/>
                </a:solidFill>
                <a:latin typeface="Open Sauce"/>
                <a:ea typeface="Open Sauce"/>
                <a:cs typeface="Open Sauce"/>
                <a:sym typeface="Open Sauce"/>
              </a:rPr>
              <a:t>Blogging: Regularly publish blog posts to share valuable insights and drive traffic to your website.</a:t>
            </a:r>
          </a:p>
          <a:p>
            <a:pPr algn="ctr" marL="561341" indent="-280670" lvl="1">
              <a:lnSpc>
                <a:spcPts val="4160"/>
              </a:lnSpc>
              <a:buFont typeface="Arial"/>
              <a:buChar char="•"/>
            </a:pPr>
            <a:r>
              <a:rPr lang="en-US" sz="2600">
                <a:solidFill>
                  <a:srgbClr val="FFFFFF"/>
                </a:solidFill>
                <a:latin typeface="Open Sauce"/>
                <a:ea typeface="Open Sauce"/>
                <a:cs typeface="Open Sauce"/>
                <a:sym typeface="Open Sauce"/>
              </a:rPr>
              <a:t>Content Marketing: Create engaging content to attract and nurture your target audience.</a:t>
            </a:r>
          </a:p>
          <a:p>
            <a:pPr algn="ctr" marL="561341" indent="-280670" lvl="1">
              <a:lnSpc>
                <a:spcPts val="4160"/>
              </a:lnSpc>
              <a:buFont typeface="Arial"/>
              <a:buChar char="•"/>
            </a:pPr>
            <a:r>
              <a:rPr lang="en-US" sz="2600">
                <a:solidFill>
                  <a:srgbClr val="FFFFFF"/>
                </a:solidFill>
                <a:latin typeface="Open Sauce"/>
                <a:ea typeface="Open Sauce"/>
                <a:cs typeface="Open Sauce"/>
                <a:sym typeface="Open Sauce"/>
              </a:rPr>
              <a:t>Call-to-Action (CTA): Encourage visitors to act.</a:t>
            </a:r>
          </a:p>
          <a:p>
            <a:pPr algn="ctr">
              <a:lnSpc>
                <a:spcPts val="4160"/>
              </a:lnSpc>
              <a:spcBef>
                <a:spcPct val="0"/>
              </a:spcBef>
            </a:pPr>
            <a:r>
              <a:rPr lang="en-US" sz="2600">
                <a:solidFill>
                  <a:srgbClr val="FFFFFF"/>
                </a:solidFill>
                <a:latin typeface="Open Sauce"/>
                <a:ea typeface="Open Sauce"/>
                <a:cs typeface="Open Sauce"/>
                <a:sym typeface="Open Sauce"/>
              </a:rPr>
              <a:t>The Launch and Beyond: Maintaining and Optimizing </a:t>
            </a:r>
            <a:r>
              <a:rPr lang="en-US" sz="2600">
                <a:solidFill>
                  <a:srgbClr val="FFFFFF"/>
                </a:solidFill>
                <a:latin typeface="Open Sauce"/>
                <a:ea typeface="Open Sauce"/>
                <a:cs typeface="Open Sauce"/>
                <a:sym typeface="Open Sauce"/>
              </a:rPr>
              <a:t>Your Website</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508267"/>
            <a:ext cx="18288000" cy="414464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Open Sauce"/>
                <a:ea typeface="Open Sauce"/>
                <a:cs typeface="Open Sauce"/>
                <a:sym typeface="Open Sauce"/>
              </a:rPr>
              <a:t>Once y</a:t>
            </a:r>
            <a:r>
              <a:rPr lang="en-US" sz="2600">
                <a:solidFill>
                  <a:srgbClr val="FFFFFF"/>
                </a:solidFill>
                <a:latin typeface="Open Sauce"/>
                <a:ea typeface="Open Sauce"/>
                <a:cs typeface="Open Sauce"/>
                <a:sym typeface="Open Sauce"/>
              </a:rPr>
              <a:t>our website is launched, the work isn't over. Maintain and optimize it for long-term success.. Here are some key considerations:</a:t>
            </a: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Regular Updates: Keep your website's content fresh and up-to-date.</a:t>
            </a: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Performance Monitoring: Track your website's performance and identify areas for improvement.</a:t>
            </a: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Security Audits: Conduct regular security audits to protect your website from vulnerabilities.</a:t>
            </a:r>
          </a:p>
          <a:p>
            <a:pPr algn="ctr">
              <a:lnSpc>
                <a:spcPts val="4160"/>
              </a:lnSpc>
              <a:spcBef>
                <a:spcPct val="0"/>
              </a:spcBef>
            </a:pPr>
            <a:r>
              <a:rPr lang="en-US" sz="2600">
                <a:solidFill>
                  <a:srgbClr val="FFFFFF"/>
                </a:solidFill>
                <a:latin typeface="Open Sauce"/>
                <a:ea typeface="Open Sauce"/>
                <a:cs typeface="Open Sauce"/>
                <a:sym typeface="Open Sauce"/>
              </a:rPr>
              <a:t>By following these guidelines and working with experienced website design and development professionals, you can create a website that drives business growth and helps you achieve your online goals.</a:t>
            </a:r>
          </a:p>
        </p:txBody>
      </p:sp>
      <p:sp>
        <p:nvSpPr>
          <p:cNvPr name="TextBox 3" id="3"/>
          <p:cNvSpPr txBox="true"/>
          <p:nvPr/>
        </p:nvSpPr>
        <p:spPr>
          <a:xfrm rot="0">
            <a:off x="0" y="7598544"/>
            <a:ext cx="18288000" cy="20491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Open Sauce"/>
                <a:ea typeface="Open Sauce"/>
                <a:cs typeface="Open Sauce"/>
                <a:sym typeface="Open Sauce"/>
              </a:rPr>
              <a:t>From Concept to Click: The Art and Science of Excepti</a:t>
            </a:r>
            <a:r>
              <a:rPr lang="en-US" sz="2600">
                <a:solidFill>
                  <a:srgbClr val="FFFFFF"/>
                </a:solidFill>
                <a:latin typeface="Open Sauce"/>
                <a:ea typeface="Open Sauce"/>
                <a:cs typeface="Open Sauce"/>
                <a:sym typeface="Open Sauce"/>
              </a:rPr>
              <a:t>onal Website Design and Development</a:t>
            </a:r>
          </a:p>
          <a:p>
            <a:pPr algn="ctr">
              <a:lnSpc>
                <a:spcPts val="4160"/>
              </a:lnSpc>
              <a:spcBef>
                <a:spcPct val="0"/>
              </a:spcBef>
            </a:pPr>
            <a:r>
              <a:rPr lang="en-US" sz="2600">
                <a:solidFill>
                  <a:srgbClr val="FFFFFF"/>
                </a:solidFill>
                <a:latin typeface="Open Sauce"/>
                <a:ea typeface="Open Sauce"/>
                <a:cs typeface="Open Sauce"/>
                <a:sym typeface="Open Sauce"/>
              </a:rPr>
              <a:t>In today's digital age, a website is more than just an online brochure; it's a powerful tool that can shape your brand's image, drive customer engagement, and ultimately, boost your bottom line. </a:t>
            </a:r>
          </a:p>
          <a:p>
            <a:pPr algn="ctr">
              <a:lnSpc>
                <a:spcPts val="4160"/>
              </a:lnSpc>
              <a:spcBef>
                <a:spcPct val="0"/>
              </a:spcBef>
            </a:pP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1852654"/>
            <a:ext cx="18288000" cy="781177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Open Sauce"/>
                <a:ea typeface="Open Sauce"/>
                <a:cs typeface="Open Sauce"/>
                <a:sym typeface="Open Sauce"/>
              </a:rPr>
              <a:t>A well-crafted website is a harmoni</a:t>
            </a:r>
            <a:r>
              <a:rPr lang="en-US" sz="2600">
                <a:solidFill>
                  <a:srgbClr val="FFFFFF"/>
                </a:solidFill>
                <a:latin typeface="Open Sauce"/>
                <a:ea typeface="Open Sauce"/>
                <a:cs typeface="Open Sauce"/>
                <a:sym typeface="Open Sauce"/>
              </a:rPr>
              <a:t>ous blend of art and science, combining stunning design with robust functionality.</a:t>
            </a:r>
          </a:p>
          <a:p>
            <a:pPr algn="ctr">
              <a:lnSpc>
                <a:spcPts val="4160"/>
              </a:lnSpc>
              <a:spcBef>
                <a:spcPct val="0"/>
              </a:spcBef>
            </a:pPr>
            <a:r>
              <a:rPr lang="en-US" sz="2600">
                <a:solidFill>
                  <a:srgbClr val="FFFFFF"/>
                </a:solidFill>
                <a:latin typeface="Open Sauce"/>
                <a:ea typeface="Open Sauce"/>
                <a:cs typeface="Open Sauce"/>
                <a:sym typeface="Open Sauce"/>
              </a:rPr>
              <a:t>The Art of Design:</a:t>
            </a: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Visual Identity: Reflect your brand's personality and values.</a:t>
            </a: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User Experience (UX): A great website is easy to navigate and user-friendly. Consider factors like information architecture, layout, and readability.</a:t>
            </a: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User Interface (UI): The UI elements, such as buttons, forms, and menus, should be intuitive and visually appealing.</a:t>
            </a:r>
          </a:p>
          <a:p>
            <a:pPr algn="ctr">
              <a:lnSpc>
                <a:spcPts val="4160"/>
              </a:lnSpc>
              <a:spcBef>
                <a:spcPct val="0"/>
              </a:spcBef>
            </a:pPr>
            <a:r>
              <a:rPr lang="en-US" sz="2600">
                <a:solidFill>
                  <a:srgbClr val="FFFFFF"/>
                </a:solidFill>
                <a:latin typeface="Open Sauce"/>
                <a:ea typeface="Open Sauce"/>
                <a:cs typeface="Open Sauce"/>
                <a:sym typeface="Open Sauce"/>
              </a:rPr>
              <a:t>The Science of Development:</a:t>
            </a: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Responsive Design: Ensure your website looks and functions seamlessly across all devices, from desktops to smartphones.</a:t>
            </a: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Web Performance: Optimize your website's loading speed to improve user experience and search engine rankings.</a:t>
            </a: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Security: Protect your website and your users' data with robust security measures.</a:t>
            </a:r>
          </a:p>
          <a:p>
            <a:pPr algn="ctr" marL="561341" indent="-280670" lvl="1">
              <a:lnSpc>
                <a:spcPts val="4160"/>
              </a:lnSpc>
              <a:spcBef>
                <a:spcPct val="0"/>
              </a:spcBef>
              <a:buFont typeface="Arial"/>
              <a:buChar char="•"/>
            </a:pPr>
            <a:r>
              <a:rPr lang="en-US" sz="2600">
                <a:solidFill>
                  <a:srgbClr val="FFFFFF"/>
                </a:solidFill>
                <a:latin typeface="Open Sauce"/>
                <a:ea typeface="Open Sauce"/>
                <a:cs typeface="Open Sauce"/>
                <a:sym typeface="Open Sauce"/>
              </a:rPr>
              <a:t>Accessibility: Design with everyone in mind.</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DAGV0Ev7d4Q</dc:identifier>
  <dcterms:modified xsi:type="dcterms:W3CDTF">2011-08-01T06:04:30Z</dcterms:modified>
  <cp:revision>1</cp:revision>
  <dc:title>Designing the Future of Your Business: A Comprehensive Guide to Website Design and Development</dc:title>
</cp:coreProperties>
</file>