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Alike Bold" charset="1" panose="02000000000000000000"/>
      <p:regular r:id="rId12"/>
    </p:embeddedFont>
    <p:embeddedFont>
      <p:font typeface="Alice" charset="1" panose="00000500000000000000"/>
      <p:regular r:id="rId13"/>
    </p:embeddedFont>
    <p:embeddedFont>
      <p:font typeface="Alike" charset="1" panose="020000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svg" Type="http://schemas.openxmlformats.org/officeDocument/2006/relationships/image"/><Relationship Id="rId11" Target="https://www.sectransecurity.com" TargetMode="External" Type="http://schemas.openxmlformats.org/officeDocument/2006/relationships/hyperlink"/><Relationship Id="rId2" Target="../media/image4.jpe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1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B8BCD2"/>
        </a:solidFill>
      </p:bgPr>
    </p:bg>
    <p:spTree>
      <p:nvGrpSpPr>
        <p:cNvPr id="1" name=""/>
        <p:cNvGrpSpPr/>
        <p:nvPr/>
      </p:nvGrpSpPr>
      <p:grpSpPr>
        <a:xfrm>
          <a:off x="0" y="0"/>
          <a:ext cx="0" cy="0"/>
          <a:chOff x="0" y="0"/>
          <a:chExt cx="0" cy="0"/>
        </a:xfrm>
      </p:grpSpPr>
      <p:sp>
        <p:nvSpPr>
          <p:cNvPr name="Freeform 2" id="2"/>
          <p:cNvSpPr/>
          <p:nvPr/>
        </p:nvSpPr>
        <p:spPr>
          <a:xfrm flipH="false" flipV="false" rot="0">
            <a:off x="3082004" y="3764678"/>
            <a:ext cx="12123991" cy="5929734"/>
          </a:xfrm>
          <a:custGeom>
            <a:avLst/>
            <a:gdLst/>
            <a:ahLst/>
            <a:cxnLst/>
            <a:rect r="r" b="b" t="t" l="l"/>
            <a:pathLst>
              <a:path h="5929734" w="12123991">
                <a:moveTo>
                  <a:pt x="0" y="0"/>
                </a:moveTo>
                <a:lnTo>
                  <a:pt x="12123992" y="0"/>
                </a:lnTo>
                <a:lnTo>
                  <a:pt x="12123992" y="5929733"/>
                </a:lnTo>
                <a:lnTo>
                  <a:pt x="0" y="592973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0"/>
            <a:ext cx="18288000" cy="3191833"/>
            <a:chOff x="0" y="0"/>
            <a:chExt cx="4816593" cy="840647"/>
          </a:xfrm>
        </p:grpSpPr>
        <p:sp>
          <p:nvSpPr>
            <p:cNvPr name="Freeform 4" id="4"/>
            <p:cNvSpPr/>
            <p:nvPr/>
          </p:nvSpPr>
          <p:spPr>
            <a:xfrm flipH="false" flipV="false" rot="0">
              <a:off x="0" y="0"/>
              <a:ext cx="4816592" cy="840647"/>
            </a:xfrm>
            <a:custGeom>
              <a:avLst/>
              <a:gdLst/>
              <a:ahLst/>
              <a:cxnLst/>
              <a:rect r="r" b="b" t="t" l="l"/>
              <a:pathLst>
                <a:path h="840647" w="4816592">
                  <a:moveTo>
                    <a:pt x="0" y="0"/>
                  </a:moveTo>
                  <a:lnTo>
                    <a:pt x="4816592" y="0"/>
                  </a:lnTo>
                  <a:lnTo>
                    <a:pt x="4816592" y="840647"/>
                  </a:lnTo>
                  <a:lnTo>
                    <a:pt x="0" y="840647"/>
                  </a:lnTo>
                  <a:close/>
                </a:path>
              </a:pathLst>
            </a:custGeom>
            <a:solidFill>
              <a:srgbClr val="D9D9D9"/>
            </a:solidFill>
          </p:spPr>
        </p:sp>
        <p:sp>
          <p:nvSpPr>
            <p:cNvPr name="TextBox 5" id="5"/>
            <p:cNvSpPr txBox="true"/>
            <p:nvPr/>
          </p:nvSpPr>
          <p:spPr>
            <a:xfrm>
              <a:off x="0" y="-38100"/>
              <a:ext cx="4816593" cy="878747"/>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0">
            <a:off x="3417452" y="0"/>
            <a:ext cx="10898126" cy="3191833"/>
          </a:xfrm>
          <a:custGeom>
            <a:avLst/>
            <a:gdLst/>
            <a:ahLst/>
            <a:cxnLst/>
            <a:rect r="r" b="b" t="t" l="l"/>
            <a:pathLst>
              <a:path h="3191833" w="10898126">
                <a:moveTo>
                  <a:pt x="0" y="0"/>
                </a:moveTo>
                <a:lnTo>
                  <a:pt x="10898126" y="0"/>
                </a:lnTo>
                <a:lnTo>
                  <a:pt x="10898126" y="3191833"/>
                </a:lnTo>
                <a:lnTo>
                  <a:pt x="0" y="3191833"/>
                </a:lnTo>
                <a:lnTo>
                  <a:pt x="0" y="0"/>
                </a:lnTo>
                <a:close/>
              </a:path>
            </a:pathLst>
          </a:custGeom>
          <a:blipFill>
            <a:blip r:embed="rId4"/>
            <a:stretch>
              <a:fillRect l="0" t="-119852" r="0" b="-121585"/>
            </a:stretch>
          </a:blipFill>
        </p:spPr>
      </p:sp>
      <p:sp>
        <p:nvSpPr>
          <p:cNvPr name="TextBox 7" id="7"/>
          <p:cNvSpPr txBox="true"/>
          <p:nvPr/>
        </p:nvSpPr>
        <p:spPr>
          <a:xfrm rot="0">
            <a:off x="4307869" y="5426890"/>
            <a:ext cx="9672261" cy="4294543"/>
          </a:xfrm>
          <a:prstGeom prst="rect">
            <a:avLst/>
          </a:prstGeom>
        </p:spPr>
        <p:txBody>
          <a:bodyPr anchor="t" rtlCol="false" tIns="0" lIns="0" bIns="0" rIns="0">
            <a:spAutoFit/>
          </a:bodyPr>
          <a:lstStyle/>
          <a:p>
            <a:pPr algn="ctr">
              <a:lnSpc>
                <a:spcPts val="6892"/>
              </a:lnSpc>
            </a:pPr>
            <a:r>
              <a:rPr lang="en-US" sz="4923" spc="-54">
                <a:solidFill>
                  <a:srgbClr val="F6FBFB"/>
                </a:solidFill>
                <a:latin typeface="Alike Bold"/>
                <a:ea typeface="Alike Bold"/>
                <a:cs typeface="Alike Bold"/>
                <a:sym typeface="Alike Bold"/>
              </a:rPr>
              <a:t>How Much You'll Pay for Vegas Cash Vaults</a:t>
            </a:r>
          </a:p>
          <a:p>
            <a:pPr algn="ctr">
              <a:lnSpc>
                <a:spcPts val="6892"/>
              </a:lnSpc>
            </a:pPr>
          </a:p>
          <a:p>
            <a:pPr algn="ctr">
              <a:lnSpc>
                <a:spcPts val="6892"/>
              </a:lnSpc>
            </a:pPr>
          </a:p>
          <a:p>
            <a:pPr algn="ctr">
              <a:lnSpc>
                <a:spcPts val="6892"/>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B8BCD2"/>
        </a:solidFill>
      </p:bgPr>
    </p:bg>
    <p:spTree>
      <p:nvGrpSpPr>
        <p:cNvPr id="1" name=""/>
        <p:cNvGrpSpPr/>
        <p:nvPr/>
      </p:nvGrpSpPr>
      <p:grpSpPr>
        <a:xfrm>
          <a:off x="0" y="0"/>
          <a:ext cx="0" cy="0"/>
          <a:chOff x="0" y="0"/>
          <a:chExt cx="0" cy="0"/>
        </a:xfrm>
      </p:grpSpPr>
      <p:sp>
        <p:nvSpPr>
          <p:cNvPr name="Freeform 2" id="2"/>
          <p:cNvSpPr/>
          <p:nvPr/>
        </p:nvSpPr>
        <p:spPr>
          <a:xfrm flipH="false" flipV="false" rot="0">
            <a:off x="0" y="-44044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Freeform 3" id="3"/>
          <p:cNvSpPr/>
          <p:nvPr/>
        </p:nvSpPr>
        <p:spPr>
          <a:xfrm flipH="false" flipV="false" rot="0">
            <a:off x="10482728" y="3588065"/>
            <a:ext cx="7395648" cy="3867308"/>
          </a:xfrm>
          <a:custGeom>
            <a:avLst/>
            <a:gdLst/>
            <a:ahLst/>
            <a:cxnLst/>
            <a:rect r="r" b="b" t="t" l="l"/>
            <a:pathLst>
              <a:path h="3867308" w="7395648">
                <a:moveTo>
                  <a:pt x="0" y="0"/>
                </a:moveTo>
                <a:lnTo>
                  <a:pt x="7395648" y="0"/>
                </a:lnTo>
                <a:lnTo>
                  <a:pt x="7395648" y="3867307"/>
                </a:lnTo>
                <a:lnTo>
                  <a:pt x="0" y="3867307"/>
                </a:lnTo>
                <a:lnTo>
                  <a:pt x="0" y="0"/>
                </a:lnTo>
                <a:close/>
              </a:path>
            </a:pathLst>
          </a:custGeom>
          <a:blipFill>
            <a:blip r:embed="rId3"/>
            <a:stretch>
              <a:fillRect l="0" t="0" r="0" b="0"/>
            </a:stretch>
          </a:blipFill>
        </p:spPr>
      </p:sp>
      <p:sp>
        <p:nvSpPr>
          <p:cNvPr name="TextBox 4" id="4"/>
          <p:cNvSpPr txBox="true"/>
          <p:nvPr/>
        </p:nvSpPr>
        <p:spPr>
          <a:xfrm rot="0">
            <a:off x="1249752" y="3492815"/>
            <a:ext cx="8704913" cy="4625340"/>
          </a:xfrm>
          <a:prstGeom prst="rect">
            <a:avLst/>
          </a:prstGeom>
        </p:spPr>
        <p:txBody>
          <a:bodyPr anchor="t" rtlCol="false" tIns="0" lIns="0" bIns="0" rIns="0">
            <a:spAutoFit/>
          </a:bodyPr>
          <a:lstStyle/>
          <a:p>
            <a:pPr algn="just">
              <a:lnSpc>
                <a:spcPts val="4649"/>
              </a:lnSpc>
              <a:spcBef>
                <a:spcPct val="0"/>
              </a:spcBef>
            </a:pPr>
            <a:r>
              <a:rPr lang="en-US" sz="3099" spc="-9">
                <a:solidFill>
                  <a:srgbClr val="000000"/>
                </a:solidFill>
                <a:latin typeface="Alice"/>
                <a:ea typeface="Alice"/>
                <a:cs typeface="Alice"/>
                <a:sym typeface="Alice"/>
              </a:rPr>
              <a:t>Volume leads pricing talks. Higher counts raise labor needs. More eyes and checks raise time spent per drop. Route planning also adds weight. Short routes cost less. Wide service areas raise fuel and crew time. Timing matters too. Late night or early morning service adds a premium due to risk and staffing needs.</a:t>
            </a:r>
          </a:p>
          <a:p>
            <a:pPr algn="just">
              <a:lnSpc>
                <a:spcPts val="4649"/>
              </a:lnSpc>
              <a:spcBef>
                <a:spcPct val="0"/>
              </a:spcBef>
            </a:pPr>
          </a:p>
        </p:txBody>
      </p:sp>
      <p:sp>
        <p:nvSpPr>
          <p:cNvPr name="TextBox 5" id="5"/>
          <p:cNvSpPr txBox="true"/>
          <p:nvPr/>
        </p:nvSpPr>
        <p:spPr>
          <a:xfrm rot="0">
            <a:off x="1249752" y="491145"/>
            <a:ext cx="15788496" cy="1739900"/>
          </a:xfrm>
          <a:prstGeom prst="rect">
            <a:avLst/>
          </a:prstGeom>
        </p:spPr>
        <p:txBody>
          <a:bodyPr anchor="t" rtlCol="false" tIns="0" lIns="0" bIns="0" rIns="0">
            <a:spAutoFit/>
          </a:bodyPr>
          <a:lstStyle/>
          <a:p>
            <a:pPr algn="ctr">
              <a:lnSpc>
                <a:spcPts val="7000"/>
              </a:lnSpc>
            </a:pPr>
            <a:r>
              <a:rPr lang="en-US" sz="5000" spc="-15">
                <a:solidFill>
                  <a:srgbClr val="2D2D2D"/>
                </a:solidFill>
                <a:latin typeface="Alike Bold"/>
                <a:ea typeface="Alike Bold"/>
                <a:cs typeface="Alike Bold"/>
                <a:sym typeface="Alike Bold"/>
              </a:rPr>
              <a:t>Why vault pricing shifts so much across Vegas</a:t>
            </a:r>
          </a:p>
          <a:p>
            <a:pPr algn="ctr">
              <a:lnSpc>
                <a:spcPts val="7000"/>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B8BCD2"/>
        </a:solidFill>
      </p:bgPr>
    </p:bg>
    <p:spTree>
      <p:nvGrpSpPr>
        <p:cNvPr id="1" name=""/>
        <p:cNvGrpSpPr/>
        <p:nvPr/>
      </p:nvGrpSpPr>
      <p:grpSpPr>
        <a:xfrm>
          <a:off x="0" y="0"/>
          <a:ext cx="0" cy="0"/>
          <a:chOff x="0" y="0"/>
          <a:chExt cx="0" cy="0"/>
        </a:xfrm>
      </p:grpSpPr>
      <p:sp>
        <p:nvSpPr>
          <p:cNvPr name="Freeform 2" id="2"/>
          <p:cNvSpPr/>
          <p:nvPr/>
        </p:nvSpPr>
        <p:spPr>
          <a:xfrm flipH="false" flipV="false" rot="0">
            <a:off x="0" y="-44044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Freeform 3" id="3"/>
          <p:cNvSpPr/>
          <p:nvPr/>
        </p:nvSpPr>
        <p:spPr>
          <a:xfrm flipH="false" flipV="false" rot="0">
            <a:off x="11211210" y="3584497"/>
            <a:ext cx="6691031" cy="4240999"/>
          </a:xfrm>
          <a:custGeom>
            <a:avLst/>
            <a:gdLst/>
            <a:ahLst/>
            <a:cxnLst/>
            <a:rect r="r" b="b" t="t" l="l"/>
            <a:pathLst>
              <a:path h="4240999" w="6691031">
                <a:moveTo>
                  <a:pt x="0" y="0"/>
                </a:moveTo>
                <a:lnTo>
                  <a:pt x="6691031" y="0"/>
                </a:lnTo>
                <a:lnTo>
                  <a:pt x="6691031" y="4240999"/>
                </a:lnTo>
                <a:lnTo>
                  <a:pt x="0" y="4240999"/>
                </a:lnTo>
                <a:lnTo>
                  <a:pt x="0" y="0"/>
                </a:lnTo>
                <a:close/>
              </a:path>
            </a:pathLst>
          </a:custGeom>
          <a:blipFill>
            <a:blip r:embed="rId3"/>
            <a:stretch>
              <a:fillRect l="-34057" t="0" r="-26069" b="0"/>
            </a:stretch>
          </a:blipFill>
        </p:spPr>
      </p:sp>
      <p:sp>
        <p:nvSpPr>
          <p:cNvPr name="TextBox 4" id="4"/>
          <p:cNvSpPr txBox="true"/>
          <p:nvPr/>
        </p:nvSpPr>
        <p:spPr>
          <a:xfrm rot="0">
            <a:off x="1248369" y="537544"/>
            <a:ext cx="15788496" cy="1739900"/>
          </a:xfrm>
          <a:prstGeom prst="rect">
            <a:avLst/>
          </a:prstGeom>
        </p:spPr>
        <p:txBody>
          <a:bodyPr anchor="t" rtlCol="false" tIns="0" lIns="0" bIns="0" rIns="0">
            <a:spAutoFit/>
          </a:bodyPr>
          <a:lstStyle/>
          <a:p>
            <a:pPr algn="ctr">
              <a:lnSpc>
                <a:spcPts val="7000"/>
              </a:lnSpc>
            </a:pPr>
            <a:r>
              <a:rPr lang="en-US" sz="5000" spc="-15">
                <a:solidFill>
                  <a:srgbClr val="2D2D2D"/>
                </a:solidFill>
                <a:latin typeface="Alike Bold"/>
                <a:ea typeface="Alike Bold"/>
                <a:cs typeface="Alike Bold"/>
                <a:sym typeface="Alike Bold"/>
              </a:rPr>
              <a:t>Vault services go beyond storage alone</a:t>
            </a:r>
          </a:p>
          <a:p>
            <a:pPr algn="ctr">
              <a:lnSpc>
                <a:spcPts val="7000"/>
              </a:lnSpc>
            </a:pPr>
          </a:p>
        </p:txBody>
      </p:sp>
      <p:sp>
        <p:nvSpPr>
          <p:cNvPr name="TextBox 5" id="5"/>
          <p:cNvSpPr txBox="true"/>
          <p:nvPr/>
        </p:nvSpPr>
        <p:spPr>
          <a:xfrm rot="0">
            <a:off x="1028700" y="3266236"/>
            <a:ext cx="9539569" cy="6503035"/>
          </a:xfrm>
          <a:prstGeom prst="rect">
            <a:avLst/>
          </a:prstGeom>
        </p:spPr>
        <p:txBody>
          <a:bodyPr anchor="t" rtlCol="false" tIns="0" lIns="0" bIns="0" rIns="0">
            <a:spAutoFit/>
          </a:bodyPr>
          <a:lstStyle/>
          <a:p>
            <a:pPr algn="just">
              <a:lnSpc>
                <a:spcPts val="4339"/>
              </a:lnSpc>
            </a:pPr>
            <a:r>
              <a:rPr lang="en-US" sz="3099" spc="-9">
                <a:solidFill>
                  <a:srgbClr val="000000"/>
                </a:solidFill>
                <a:latin typeface="Alice"/>
                <a:ea typeface="Alice"/>
                <a:cs typeface="Alice"/>
                <a:sym typeface="Alice"/>
              </a:rPr>
              <a:t>Some owners expect a vault fee to cover</a:t>
            </a:r>
            <a:r>
              <a:rPr lang="en-US" sz="3099" spc="-9">
                <a:solidFill>
                  <a:srgbClr val="000000"/>
                </a:solidFill>
                <a:latin typeface="Alice"/>
                <a:ea typeface="Alice"/>
                <a:cs typeface="Alice"/>
                <a:sym typeface="Alice"/>
              </a:rPr>
              <a:t> a locked room and little else. Real vault service offers far more. Secure receipt. Verified counts. Dispute logs. Digital reports. Change prep. Deposit prep. Each add on shapes total cost. Count accuracy drives value. Dual count systems cut loss risk. That adds staff hours. Tech also shifts pricing. Smart safes reduce staff time and lower loss exposure. Vault firms that pair tech with manual checks often price higher yet save money across longer use.</a:t>
            </a:r>
          </a:p>
          <a:p>
            <a:pPr algn="just">
              <a:lnSpc>
                <a:spcPts val="4339"/>
              </a:lnSpc>
              <a:spcBef>
                <a:spcPct val="0"/>
              </a:spcBef>
            </a:pPr>
          </a:p>
          <a:p>
            <a:pPr algn="just">
              <a:lnSpc>
                <a:spcPts val="4339"/>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B8BCD2"/>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2938285"/>
          </a:xfrm>
          <a:custGeom>
            <a:avLst/>
            <a:gdLst/>
            <a:ahLst/>
            <a:cxnLst/>
            <a:rect r="r" b="b" t="t" l="l"/>
            <a:pathLst>
              <a:path h="2938285" w="18288000">
                <a:moveTo>
                  <a:pt x="0" y="0"/>
                </a:moveTo>
                <a:lnTo>
                  <a:pt x="18288000" y="0"/>
                </a:lnTo>
                <a:lnTo>
                  <a:pt x="18288000" y="2938285"/>
                </a:lnTo>
                <a:lnTo>
                  <a:pt x="0" y="2938285"/>
                </a:lnTo>
                <a:lnTo>
                  <a:pt x="0" y="0"/>
                </a:lnTo>
                <a:close/>
              </a:path>
            </a:pathLst>
          </a:custGeom>
          <a:blipFill>
            <a:blip r:embed="rId2"/>
            <a:stretch>
              <a:fillRect l="0" t="-261201" r="0" b="-261201"/>
            </a:stretch>
          </a:blipFill>
        </p:spPr>
      </p:sp>
      <p:sp>
        <p:nvSpPr>
          <p:cNvPr name="Freeform 3" id="3"/>
          <p:cNvSpPr/>
          <p:nvPr/>
        </p:nvSpPr>
        <p:spPr>
          <a:xfrm flipH="false" flipV="false" rot="0">
            <a:off x="11320804" y="3786826"/>
            <a:ext cx="6234156" cy="4366408"/>
          </a:xfrm>
          <a:custGeom>
            <a:avLst/>
            <a:gdLst/>
            <a:ahLst/>
            <a:cxnLst/>
            <a:rect r="r" b="b" t="t" l="l"/>
            <a:pathLst>
              <a:path h="4366408" w="6234156">
                <a:moveTo>
                  <a:pt x="0" y="0"/>
                </a:moveTo>
                <a:lnTo>
                  <a:pt x="6234156" y="0"/>
                </a:lnTo>
                <a:lnTo>
                  <a:pt x="6234156" y="4366409"/>
                </a:lnTo>
                <a:lnTo>
                  <a:pt x="0" y="4366409"/>
                </a:lnTo>
                <a:lnTo>
                  <a:pt x="0" y="0"/>
                </a:lnTo>
                <a:close/>
              </a:path>
            </a:pathLst>
          </a:custGeom>
          <a:blipFill>
            <a:blip r:embed="rId3"/>
            <a:stretch>
              <a:fillRect l="0" t="0" r="-24515" b="0"/>
            </a:stretch>
          </a:blipFill>
        </p:spPr>
      </p:sp>
      <p:sp>
        <p:nvSpPr>
          <p:cNvPr name="TextBox 4" id="4"/>
          <p:cNvSpPr txBox="true"/>
          <p:nvPr/>
        </p:nvSpPr>
        <p:spPr>
          <a:xfrm rot="0">
            <a:off x="817327" y="3691576"/>
            <a:ext cx="9916444" cy="5887409"/>
          </a:xfrm>
          <a:prstGeom prst="rect">
            <a:avLst/>
          </a:prstGeom>
        </p:spPr>
        <p:txBody>
          <a:bodyPr anchor="t" rtlCol="false" tIns="0" lIns="0" bIns="0" rIns="0">
            <a:spAutoFit/>
          </a:bodyPr>
          <a:lstStyle/>
          <a:p>
            <a:pPr algn="just">
              <a:lnSpc>
                <a:spcPts val="4653"/>
              </a:lnSpc>
            </a:pPr>
            <a:r>
              <a:rPr lang="en-US" sz="3102" spc="-9">
                <a:solidFill>
                  <a:srgbClr val="000000"/>
                </a:solidFill>
                <a:latin typeface="Alice"/>
                <a:ea typeface="Alice"/>
                <a:cs typeface="Alice"/>
                <a:sym typeface="Alice"/>
              </a:rPr>
              <a:t>Vegas carries a unique</a:t>
            </a:r>
            <a:r>
              <a:rPr lang="en-US" sz="3102" spc="-9">
                <a:solidFill>
                  <a:srgbClr val="000000"/>
                </a:solidFill>
                <a:latin typeface="Alice"/>
                <a:ea typeface="Alice"/>
                <a:cs typeface="Alice"/>
                <a:sym typeface="Alice"/>
              </a:rPr>
              <a:t> ri</a:t>
            </a:r>
            <a:r>
              <a:rPr lang="en-US" sz="3102" spc="-9" u="none">
                <a:solidFill>
                  <a:srgbClr val="000000"/>
                </a:solidFill>
                <a:latin typeface="Alice"/>
                <a:ea typeface="Alice"/>
                <a:cs typeface="Alice"/>
                <a:sym typeface="Alice"/>
              </a:rPr>
              <a:t>sk</a:t>
            </a:r>
            <a:r>
              <a:rPr lang="en-US" sz="3102" spc="-9">
                <a:solidFill>
                  <a:srgbClr val="000000"/>
                </a:solidFill>
                <a:latin typeface="Alice"/>
                <a:ea typeface="Alice"/>
                <a:cs typeface="Alice"/>
                <a:sym typeface="Alice"/>
              </a:rPr>
              <a:t> profil</a:t>
            </a:r>
            <a:r>
              <a:rPr lang="en-US" sz="3102" spc="-9" u="none">
                <a:solidFill>
                  <a:srgbClr val="000000"/>
                </a:solidFill>
                <a:latin typeface="Alice"/>
                <a:ea typeface="Alice"/>
                <a:cs typeface="Alice"/>
                <a:sym typeface="Alice"/>
              </a:rPr>
              <a:t>e.</a:t>
            </a:r>
            <a:r>
              <a:rPr lang="en-US" sz="3102" spc="-9">
                <a:solidFill>
                  <a:srgbClr val="000000"/>
                </a:solidFill>
                <a:latin typeface="Alice"/>
                <a:ea typeface="Alice"/>
                <a:cs typeface="Alice"/>
                <a:sym typeface="Alice"/>
              </a:rPr>
              <a:t> Tourist flow stays high. Cash draw stays visible. That raises security needs. Vault providers factor local crime data, pickup timing, and route exposure. Higher risk zones raise fees due to extra safeguards. Armored support often pairs with vault use. That bundle affects pricing too. One vendor handling both vault and transport often offers better value than split contracts.</a:t>
            </a:r>
          </a:p>
          <a:p>
            <a:pPr algn="just">
              <a:lnSpc>
                <a:spcPts val="4653"/>
              </a:lnSpc>
            </a:pPr>
          </a:p>
          <a:p>
            <a:pPr algn="just">
              <a:lnSpc>
                <a:spcPts val="4653"/>
              </a:lnSpc>
            </a:pPr>
          </a:p>
        </p:txBody>
      </p:sp>
      <p:sp>
        <p:nvSpPr>
          <p:cNvPr name="TextBox 5" id="5"/>
          <p:cNvSpPr txBox="true"/>
          <p:nvPr/>
        </p:nvSpPr>
        <p:spPr>
          <a:xfrm rot="0">
            <a:off x="1431347" y="547069"/>
            <a:ext cx="15425307" cy="1801495"/>
          </a:xfrm>
          <a:prstGeom prst="rect">
            <a:avLst/>
          </a:prstGeom>
        </p:spPr>
        <p:txBody>
          <a:bodyPr anchor="t" rtlCol="false" tIns="0" lIns="0" bIns="0" rIns="0">
            <a:spAutoFit/>
          </a:bodyPr>
          <a:lstStyle/>
          <a:p>
            <a:pPr algn="ctr">
              <a:lnSpc>
                <a:spcPts val="7279"/>
              </a:lnSpc>
            </a:pPr>
            <a:r>
              <a:rPr lang="en-US" sz="5199" spc="-15">
                <a:solidFill>
                  <a:srgbClr val="2D2D2D"/>
                </a:solidFill>
                <a:latin typeface="Alike Bold"/>
                <a:ea typeface="Alike Bold"/>
                <a:cs typeface="Alike Bold"/>
                <a:sym typeface="Alike Bold"/>
              </a:rPr>
              <a:t>How Vegas risk levels affect vault fees</a:t>
            </a:r>
          </a:p>
          <a:p>
            <a:pPr algn="ctr">
              <a:lnSpc>
                <a:spcPts val="7279"/>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B8BCD2"/>
        </a:solidFill>
      </p:bgPr>
    </p:bg>
    <p:spTree>
      <p:nvGrpSpPr>
        <p:cNvPr id="1" name=""/>
        <p:cNvGrpSpPr/>
        <p:nvPr/>
      </p:nvGrpSpPr>
      <p:grpSpPr>
        <a:xfrm>
          <a:off x="0" y="0"/>
          <a:ext cx="0" cy="0"/>
          <a:chOff x="0" y="0"/>
          <a:chExt cx="0" cy="0"/>
        </a:xfrm>
      </p:grpSpPr>
      <p:sp>
        <p:nvSpPr>
          <p:cNvPr name="Freeform 2" id="2"/>
          <p:cNvSpPr/>
          <p:nvPr/>
        </p:nvSpPr>
        <p:spPr>
          <a:xfrm flipH="false" flipV="false" rot="0">
            <a:off x="0" y="-44044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Freeform 3" id="3"/>
          <p:cNvSpPr/>
          <p:nvPr/>
        </p:nvSpPr>
        <p:spPr>
          <a:xfrm flipH="false" flipV="false" rot="0">
            <a:off x="11206515" y="3207982"/>
            <a:ext cx="6805907" cy="4253692"/>
          </a:xfrm>
          <a:custGeom>
            <a:avLst/>
            <a:gdLst/>
            <a:ahLst/>
            <a:cxnLst/>
            <a:rect r="r" b="b" t="t" l="l"/>
            <a:pathLst>
              <a:path h="4253692" w="6805907">
                <a:moveTo>
                  <a:pt x="0" y="0"/>
                </a:moveTo>
                <a:lnTo>
                  <a:pt x="6805907" y="0"/>
                </a:lnTo>
                <a:lnTo>
                  <a:pt x="6805907" y="4253691"/>
                </a:lnTo>
                <a:lnTo>
                  <a:pt x="0" y="4253691"/>
                </a:lnTo>
                <a:lnTo>
                  <a:pt x="0" y="0"/>
                </a:lnTo>
                <a:close/>
              </a:path>
            </a:pathLst>
          </a:custGeom>
          <a:blipFill>
            <a:blip r:embed="rId3"/>
            <a:stretch>
              <a:fillRect l="0" t="0" r="0" b="0"/>
            </a:stretch>
          </a:blipFill>
        </p:spPr>
      </p:sp>
      <p:sp>
        <p:nvSpPr>
          <p:cNvPr name="TextBox 4" id="4"/>
          <p:cNvSpPr txBox="true"/>
          <p:nvPr/>
        </p:nvSpPr>
        <p:spPr>
          <a:xfrm rot="0">
            <a:off x="1028700" y="3112732"/>
            <a:ext cx="9533690" cy="5974391"/>
          </a:xfrm>
          <a:prstGeom prst="rect">
            <a:avLst/>
          </a:prstGeom>
        </p:spPr>
        <p:txBody>
          <a:bodyPr anchor="t" rtlCol="false" tIns="0" lIns="0" bIns="0" rIns="0">
            <a:spAutoFit/>
          </a:bodyPr>
          <a:lstStyle/>
          <a:p>
            <a:pPr algn="just">
              <a:lnSpc>
                <a:spcPts val="4787"/>
              </a:lnSpc>
            </a:pPr>
            <a:r>
              <a:rPr lang="en-US" sz="3191" spc="-9">
                <a:solidFill>
                  <a:srgbClr val="000000"/>
                </a:solidFill>
                <a:latin typeface="Alice"/>
                <a:ea typeface="Alice"/>
                <a:cs typeface="Alice"/>
                <a:sym typeface="Alice"/>
              </a:rPr>
              <a:t>S</a:t>
            </a:r>
            <a:r>
              <a:rPr lang="en-US" sz="3191" spc="-9" u="none">
                <a:solidFill>
                  <a:srgbClr val="000000"/>
                </a:solidFill>
                <a:latin typeface="Alice"/>
                <a:ea typeface="Alice"/>
                <a:cs typeface="Alice"/>
                <a:sym typeface="Alice"/>
              </a:rPr>
              <a:t>om</a:t>
            </a:r>
            <a:r>
              <a:rPr lang="en-US" sz="3191" spc="-9">
                <a:solidFill>
                  <a:srgbClr val="000000"/>
                </a:solidFill>
                <a:latin typeface="Alice"/>
                <a:ea typeface="Alice"/>
                <a:cs typeface="Alice"/>
                <a:sym typeface="Alice"/>
              </a:rPr>
              <a:t>e f</a:t>
            </a:r>
            <a:r>
              <a:rPr lang="en-US" sz="3191" spc="-9" u="none">
                <a:solidFill>
                  <a:srgbClr val="000000"/>
                </a:solidFill>
                <a:latin typeface="Alice"/>
                <a:ea typeface="Alice"/>
                <a:cs typeface="Alice"/>
                <a:sym typeface="Alice"/>
              </a:rPr>
              <a:t>ees h</a:t>
            </a:r>
            <a:r>
              <a:rPr lang="en-US" sz="3191" spc="-9">
                <a:solidFill>
                  <a:srgbClr val="000000"/>
                </a:solidFill>
                <a:latin typeface="Alice"/>
                <a:ea typeface="Alice"/>
                <a:cs typeface="Alice"/>
                <a:sym typeface="Alice"/>
              </a:rPr>
              <a:t>ide until later. Rush change orders cost more. Extra pickups raise bills. Failed access attempts add charges. Schedule changes close to service time also add cost. Another common cost sits with poor prep. Unsorted bills slow counts. Loose bags delay checks. That extra time shows up on invoices. Staff training helps reduce those fees over time.</a:t>
            </a:r>
          </a:p>
          <a:p>
            <a:pPr algn="just">
              <a:lnSpc>
                <a:spcPts val="4787"/>
              </a:lnSpc>
            </a:pPr>
          </a:p>
          <a:p>
            <a:pPr algn="just">
              <a:lnSpc>
                <a:spcPts val="4787"/>
              </a:lnSpc>
            </a:pPr>
          </a:p>
        </p:txBody>
      </p:sp>
      <p:sp>
        <p:nvSpPr>
          <p:cNvPr name="TextBox 5" id="5"/>
          <p:cNvSpPr txBox="true"/>
          <p:nvPr/>
        </p:nvSpPr>
        <p:spPr>
          <a:xfrm rot="0">
            <a:off x="1253900" y="547069"/>
            <a:ext cx="15788496" cy="1801495"/>
          </a:xfrm>
          <a:prstGeom prst="rect">
            <a:avLst/>
          </a:prstGeom>
        </p:spPr>
        <p:txBody>
          <a:bodyPr anchor="t" rtlCol="false" tIns="0" lIns="0" bIns="0" rIns="0">
            <a:spAutoFit/>
          </a:bodyPr>
          <a:lstStyle/>
          <a:p>
            <a:pPr algn="ctr">
              <a:lnSpc>
                <a:spcPts val="7279"/>
              </a:lnSpc>
            </a:pPr>
            <a:r>
              <a:rPr lang="en-US" sz="5199" spc="-15">
                <a:solidFill>
                  <a:srgbClr val="2D2D2D"/>
                </a:solidFill>
                <a:latin typeface="Alike Bold"/>
                <a:ea typeface="Alike Bold"/>
                <a:cs typeface="Alike Bold"/>
                <a:sym typeface="Alike Bold"/>
              </a:rPr>
              <a:t>Hidden costs many firms miss early</a:t>
            </a:r>
          </a:p>
          <a:p>
            <a:pPr algn="ctr">
              <a:lnSpc>
                <a:spcPts val="7279"/>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B8BCD2"/>
        </a:solidFill>
      </p:bgPr>
    </p:bg>
    <p:spTree>
      <p:nvGrpSpPr>
        <p:cNvPr id="1" name=""/>
        <p:cNvGrpSpPr/>
        <p:nvPr/>
      </p:nvGrpSpPr>
      <p:grpSpPr>
        <a:xfrm>
          <a:off x="0" y="0"/>
          <a:ext cx="0" cy="0"/>
          <a:chOff x="0" y="0"/>
          <a:chExt cx="0" cy="0"/>
        </a:xfrm>
      </p:grpSpPr>
      <p:sp>
        <p:nvSpPr>
          <p:cNvPr name="Freeform 2" id="2"/>
          <p:cNvSpPr/>
          <p:nvPr/>
        </p:nvSpPr>
        <p:spPr>
          <a:xfrm flipH="false" flipV="false" rot="0">
            <a:off x="0" y="1763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Freeform 3" id="3"/>
          <p:cNvSpPr/>
          <p:nvPr/>
        </p:nvSpPr>
        <p:spPr>
          <a:xfrm flipH="false" flipV="false" rot="0">
            <a:off x="0" y="8205720"/>
            <a:ext cx="18288000" cy="2039651"/>
          </a:xfrm>
          <a:custGeom>
            <a:avLst/>
            <a:gdLst/>
            <a:ahLst/>
            <a:cxnLst/>
            <a:rect r="r" b="b" t="t" l="l"/>
            <a:pathLst>
              <a:path h="2039651" w="18288000">
                <a:moveTo>
                  <a:pt x="0" y="0"/>
                </a:moveTo>
                <a:lnTo>
                  <a:pt x="18288000" y="0"/>
                </a:lnTo>
                <a:lnTo>
                  <a:pt x="18288000" y="2039651"/>
                </a:lnTo>
                <a:lnTo>
                  <a:pt x="0" y="2039651"/>
                </a:lnTo>
                <a:lnTo>
                  <a:pt x="0" y="0"/>
                </a:lnTo>
                <a:close/>
              </a:path>
            </a:pathLst>
          </a:custGeom>
          <a:blipFill>
            <a:blip r:embed="rId2"/>
            <a:stretch>
              <a:fillRect l="0" t="-420341" r="0" b="-376282"/>
            </a:stretch>
          </a:blipFill>
        </p:spPr>
      </p:sp>
      <p:sp>
        <p:nvSpPr>
          <p:cNvPr name="Freeform 4" id="4"/>
          <p:cNvSpPr/>
          <p:nvPr/>
        </p:nvSpPr>
        <p:spPr>
          <a:xfrm flipH="false" flipV="false" rot="0">
            <a:off x="5924818" y="3585178"/>
            <a:ext cx="582346" cy="582346"/>
          </a:xfrm>
          <a:custGeom>
            <a:avLst/>
            <a:gdLst/>
            <a:ahLst/>
            <a:cxnLst/>
            <a:rect r="r" b="b" t="t" l="l"/>
            <a:pathLst>
              <a:path h="582346" w="582346">
                <a:moveTo>
                  <a:pt x="0" y="0"/>
                </a:moveTo>
                <a:lnTo>
                  <a:pt x="582346" y="0"/>
                </a:lnTo>
                <a:lnTo>
                  <a:pt x="582346" y="582346"/>
                </a:lnTo>
                <a:lnTo>
                  <a:pt x="0" y="5823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5976587" y="4725497"/>
            <a:ext cx="418003" cy="836006"/>
          </a:xfrm>
          <a:custGeom>
            <a:avLst/>
            <a:gdLst/>
            <a:ahLst/>
            <a:cxnLst/>
            <a:rect r="r" b="b" t="t" l="l"/>
            <a:pathLst>
              <a:path h="836006" w="418003">
                <a:moveTo>
                  <a:pt x="0" y="0"/>
                </a:moveTo>
                <a:lnTo>
                  <a:pt x="418002" y="0"/>
                </a:lnTo>
                <a:lnTo>
                  <a:pt x="418002" y="836006"/>
                </a:lnTo>
                <a:lnTo>
                  <a:pt x="0" y="83600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5876645" y="5938141"/>
            <a:ext cx="678691" cy="678691"/>
          </a:xfrm>
          <a:custGeom>
            <a:avLst/>
            <a:gdLst/>
            <a:ahLst/>
            <a:cxnLst/>
            <a:rect r="r" b="b" t="t" l="l"/>
            <a:pathLst>
              <a:path h="678691" w="678691">
                <a:moveTo>
                  <a:pt x="0" y="0"/>
                </a:moveTo>
                <a:lnTo>
                  <a:pt x="678691" y="0"/>
                </a:lnTo>
                <a:lnTo>
                  <a:pt x="678691" y="678691"/>
                </a:lnTo>
                <a:lnTo>
                  <a:pt x="0" y="67869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5825580" y="7197857"/>
            <a:ext cx="780820" cy="780820"/>
          </a:xfrm>
          <a:custGeom>
            <a:avLst/>
            <a:gdLst/>
            <a:ahLst/>
            <a:cxnLst/>
            <a:rect r="r" b="b" t="t" l="l"/>
            <a:pathLst>
              <a:path h="780820" w="780820">
                <a:moveTo>
                  <a:pt x="0" y="0"/>
                </a:moveTo>
                <a:lnTo>
                  <a:pt x="780821" y="0"/>
                </a:lnTo>
                <a:lnTo>
                  <a:pt x="780821" y="780821"/>
                </a:lnTo>
                <a:lnTo>
                  <a:pt x="0" y="78082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8" id="8"/>
          <p:cNvSpPr txBox="true"/>
          <p:nvPr/>
        </p:nvSpPr>
        <p:spPr>
          <a:xfrm rot="0">
            <a:off x="5896243" y="1171575"/>
            <a:ext cx="6495514" cy="1070042"/>
          </a:xfrm>
          <a:prstGeom prst="rect">
            <a:avLst/>
          </a:prstGeom>
        </p:spPr>
        <p:txBody>
          <a:bodyPr anchor="t" rtlCol="false" tIns="0" lIns="0" bIns="0" rIns="0">
            <a:spAutoFit/>
          </a:bodyPr>
          <a:lstStyle/>
          <a:p>
            <a:pPr algn="ctr">
              <a:lnSpc>
                <a:spcPts val="8000"/>
              </a:lnSpc>
            </a:pPr>
            <a:r>
              <a:rPr lang="en-US" sz="8000">
                <a:solidFill>
                  <a:srgbClr val="000000"/>
                </a:solidFill>
                <a:latin typeface="Alike Bold"/>
                <a:ea typeface="Alike Bold"/>
                <a:cs typeface="Alike Bold"/>
                <a:sym typeface="Alike Bold"/>
              </a:rPr>
              <a:t>CONTACT US</a:t>
            </a:r>
          </a:p>
        </p:txBody>
      </p:sp>
      <p:sp>
        <p:nvSpPr>
          <p:cNvPr name="TextBox 9" id="9"/>
          <p:cNvSpPr txBox="true"/>
          <p:nvPr/>
        </p:nvSpPr>
        <p:spPr>
          <a:xfrm rot="0">
            <a:off x="7144710" y="4743126"/>
            <a:ext cx="10801840" cy="1047750"/>
          </a:xfrm>
          <a:prstGeom prst="rect">
            <a:avLst/>
          </a:prstGeom>
        </p:spPr>
        <p:txBody>
          <a:bodyPr anchor="t" rtlCol="false" tIns="0" lIns="0" bIns="0" rIns="0">
            <a:spAutoFit/>
          </a:bodyPr>
          <a:lstStyle/>
          <a:p>
            <a:pPr algn="l">
              <a:lnSpc>
                <a:spcPts val="4200"/>
              </a:lnSpc>
            </a:pPr>
            <a:r>
              <a:rPr lang="en-US" sz="3000">
                <a:solidFill>
                  <a:srgbClr val="000000"/>
                </a:solidFill>
                <a:latin typeface="Alike"/>
                <a:ea typeface="Alike"/>
                <a:cs typeface="Alike"/>
                <a:sym typeface="Alike"/>
              </a:rPr>
              <a:t>P.O.Box 227267 Los Angeles, CA 90022</a:t>
            </a:r>
          </a:p>
          <a:p>
            <a:pPr algn="l">
              <a:lnSpc>
                <a:spcPts val="4200"/>
              </a:lnSpc>
            </a:pPr>
          </a:p>
        </p:txBody>
      </p:sp>
      <p:sp>
        <p:nvSpPr>
          <p:cNvPr name="TextBox 10" id="10"/>
          <p:cNvSpPr txBox="true"/>
          <p:nvPr/>
        </p:nvSpPr>
        <p:spPr>
          <a:xfrm rot="0">
            <a:off x="7144710" y="5985766"/>
            <a:ext cx="3073476" cy="1047750"/>
          </a:xfrm>
          <a:prstGeom prst="rect">
            <a:avLst/>
          </a:prstGeom>
        </p:spPr>
        <p:txBody>
          <a:bodyPr anchor="t" rtlCol="false" tIns="0" lIns="0" bIns="0" rIns="0">
            <a:spAutoFit/>
          </a:bodyPr>
          <a:lstStyle/>
          <a:p>
            <a:pPr algn="l">
              <a:lnSpc>
                <a:spcPts val="4200"/>
              </a:lnSpc>
            </a:pPr>
            <a:r>
              <a:rPr lang="en-US" sz="3000">
                <a:solidFill>
                  <a:srgbClr val="000000"/>
                </a:solidFill>
                <a:latin typeface="Alike"/>
                <a:ea typeface="Alike"/>
                <a:cs typeface="Alike"/>
                <a:sym typeface="Alike"/>
              </a:rPr>
              <a:t>(562)-(948)-(1446)</a:t>
            </a:r>
          </a:p>
          <a:p>
            <a:pPr algn="l">
              <a:lnSpc>
                <a:spcPts val="4200"/>
              </a:lnSpc>
            </a:pPr>
          </a:p>
        </p:txBody>
      </p:sp>
      <p:sp>
        <p:nvSpPr>
          <p:cNvPr name="TextBox 11" id="11"/>
          <p:cNvSpPr txBox="true"/>
          <p:nvPr/>
        </p:nvSpPr>
        <p:spPr>
          <a:xfrm rot="0">
            <a:off x="7144710" y="3590601"/>
            <a:ext cx="9447610" cy="521335"/>
          </a:xfrm>
          <a:prstGeom prst="rect">
            <a:avLst/>
          </a:prstGeom>
        </p:spPr>
        <p:txBody>
          <a:bodyPr anchor="t" rtlCol="false" tIns="0" lIns="0" bIns="0" rIns="0">
            <a:spAutoFit/>
          </a:bodyPr>
          <a:lstStyle/>
          <a:p>
            <a:pPr algn="l">
              <a:lnSpc>
                <a:spcPts val="4339"/>
              </a:lnSpc>
            </a:pPr>
            <a:r>
              <a:rPr lang="en-US" sz="3099">
                <a:solidFill>
                  <a:srgbClr val="000000"/>
                </a:solidFill>
                <a:latin typeface="Alike"/>
                <a:ea typeface="Alike"/>
                <a:cs typeface="Alike"/>
                <a:sym typeface="Alike"/>
                <a:hlinkClick r:id="rId11" tooltip="https://www.sectransecurity.com"/>
              </a:rPr>
              <a:t>www.sectransecurity.com</a:t>
            </a:r>
          </a:p>
        </p:txBody>
      </p:sp>
      <p:sp>
        <p:nvSpPr>
          <p:cNvPr name="TextBox 12" id="12"/>
          <p:cNvSpPr txBox="true"/>
          <p:nvPr/>
        </p:nvSpPr>
        <p:spPr>
          <a:xfrm rot="0">
            <a:off x="7144710" y="7228406"/>
            <a:ext cx="6595674" cy="1047750"/>
          </a:xfrm>
          <a:prstGeom prst="rect">
            <a:avLst/>
          </a:prstGeom>
        </p:spPr>
        <p:txBody>
          <a:bodyPr anchor="t" rtlCol="false" tIns="0" lIns="0" bIns="0" rIns="0">
            <a:spAutoFit/>
          </a:bodyPr>
          <a:lstStyle/>
          <a:p>
            <a:pPr algn="l">
              <a:lnSpc>
                <a:spcPts val="4200"/>
              </a:lnSpc>
            </a:pPr>
            <a:r>
              <a:rPr lang="en-US" sz="3000">
                <a:solidFill>
                  <a:srgbClr val="000000"/>
                </a:solidFill>
                <a:latin typeface="Alike"/>
                <a:ea typeface="Alike"/>
                <a:cs typeface="Alike"/>
                <a:sym typeface="Alike"/>
              </a:rPr>
              <a:t>info@sectransecurity.com</a:t>
            </a:r>
          </a:p>
          <a:p>
            <a:pPr algn="l">
              <a:lnSpc>
                <a:spcPts val="4200"/>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DAF5e0y3A1I</dc:identifier>
  <dcterms:modified xsi:type="dcterms:W3CDTF">2011-08-01T06:04:30Z</dcterms:modified>
  <cp:revision>1</cp:revision>
  <dc:title>How Much You'll Pay for Vegas Cash Vaults</dc:title>
</cp:coreProperties>
</file>