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9" r:id="rId3"/>
    <p:sldId id="260" r:id="rId4"/>
    <p:sldId id="268" r:id="rId5"/>
  </p:sldIdLst>
  <p:sldSz cx="18288000" cy="10287000"/>
  <p:notesSz cx="6858000" cy="9144000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Bebas Neue" charset="0"/>
      <p:regular r:id="rId11"/>
    </p:embeddedFont>
    <p:embeddedFont>
      <p:font typeface="Heebo" charset="-79"/>
      <p:regular r:id="rId12"/>
      <p:bold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946" y="-25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94496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levatekidz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levatekidz.com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levatekidz.com/abou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png"/><Relationship Id="rId7" Type="http://schemas.openxmlformats.org/officeDocument/2006/relationships/hyperlink" Target="https://elevatekidz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info.elevationkids@gmail.com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A1D9B"/>
            </a:gs>
            <a:gs pos="25000">
              <a:srgbClr val="231F20"/>
            </a:gs>
            <a:gs pos="50000">
              <a:srgbClr val="231F20"/>
            </a:gs>
            <a:gs pos="75000">
              <a:srgbClr val="231F20"/>
            </a:gs>
            <a:gs pos="100000">
              <a:srgbClr val="241F20"/>
            </a:gs>
          </a:gsLst>
          <a:lin ang="2700000" scaled="0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3"/>
          <p:cNvGrpSpPr/>
          <p:nvPr/>
        </p:nvGrpSpPr>
        <p:grpSpPr>
          <a:xfrm>
            <a:off x="1119305" y="200204"/>
            <a:ext cx="7687035" cy="9745263"/>
            <a:chOff x="0" y="-38100"/>
            <a:chExt cx="2072295" cy="2627159"/>
          </a:xfrm>
        </p:grpSpPr>
        <p:sp>
          <p:nvSpPr>
            <p:cNvPr id="85" name="Google Shape;85;p13"/>
            <p:cNvSpPr/>
            <p:nvPr/>
          </p:nvSpPr>
          <p:spPr>
            <a:xfrm>
              <a:off x="0" y="0"/>
              <a:ext cx="2072295" cy="2589059"/>
            </a:xfrm>
            <a:custGeom>
              <a:avLst/>
              <a:gdLst/>
              <a:ahLst/>
              <a:cxnLst/>
              <a:rect l="l" t="t" r="r" b="b"/>
              <a:pathLst>
                <a:path w="2072295" h="2589059" extrusionOk="0">
                  <a:moveTo>
                    <a:pt x="51364" y="0"/>
                  </a:moveTo>
                  <a:lnTo>
                    <a:pt x="2020931" y="0"/>
                  </a:lnTo>
                  <a:cubicBezTo>
                    <a:pt x="2049298" y="0"/>
                    <a:pt x="2072295" y="22997"/>
                    <a:pt x="2072295" y="51364"/>
                  </a:cubicBezTo>
                  <a:lnTo>
                    <a:pt x="2072295" y="2537695"/>
                  </a:lnTo>
                  <a:cubicBezTo>
                    <a:pt x="2072295" y="2551317"/>
                    <a:pt x="2066883" y="2564382"/>
                    <a:pt x="2057251" y="2574014"/>
                  </a:cubicBezTo>
                  <a:cubicBezTo>
                    <a:pt x="2047618" y="2583647"/>
                    <a:pt x="2034553" y="2589059"/>
                    <a:pt x="2020931" y="2589059"/>
                  </a:cubicBezTo>
                  <a:lnTo>
                    <a:pt x="51364" y="2589059"/>
                  </a:lnTo>
                  <a:cubicBezTo>
                    <a:pt x="37742" y="2589059"/>
                    <a:pt x="24677" y="2583647"/>
                    <a:pt x="15044" y="2574014"/>
                  </a:cubicBezTo>
                  <a:cubicBezTo>
                    <a:pt x="5412" y="2564382"/>
                    <a:pt x="0" y="2551317"/>
                    <a:pt x="0" y="2537695"/>
                  </a:cubicBezTo>
                  <a:lnTo>
                    <a:pt x="0" y="51364"/>
                  </a:lnTo>
                  <a:cubicBezTo>
                    <a:pt x="0" y="37742"/>
                    <a:pt x="5412" y="24677"/>
                    <a:pt x="15044" y="15044"/>
                  </a:cubicBezTo>
                  <a:cubicBezTo>
                    <a:pt x="24677" y="5412"/>
                    <a:pt x="37742" y="0"/>
                    <a:pt x="51364" y="0"/>
                  </a:cubicBezTo>
                  <a:close/>
                </a:path>
              </a:pathLst>
            </a:custGeom>
            <a:solidFill>
              <a:srgbClr val="DDD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3"/>
            <p:cNvSpPr txBox="1"/>
            <p:nvPr/>
          </p:nvSpPr>
          <p:spPr>
            <a:xfrm>
              <a:off x="0" y="-38100"/>
              <a:ext cx="2072295" cy="26271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13"/>
          <p:cNvSpPr txBox="1"/>
          <p:nvPr/>
        </p:nvSpPr>
        <p:spPr>
          <a:xfrm>
            <a:off x="9265387" y="1104565"/>
            <a:ext cx="7599300" cy="2326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</a:pPr>
            <a:r>
              <a:rPr lang="en-US" sz="5400" b="1" dirty="0">
                <a:solidFill>
                  <a:schemeClr val="bg1"/>
                </a:solidFill>
              </a:rPr>
              <a:t>Black Children's Books Oakland CA</a:t>
            </a:r>
            <a:endParaRPr sz="54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540240" y="4727407"/>
            <a:ext cx="810768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Elevation Kids offers meaningful stories that inspire confidence and pride, providing </a:t>
            </a:r>
            <a:r>
              <a:rPr lang="en-US" sz="4000" b="1" u="sng" dirty="0">
                <a:solidFill>
                  <a:schemeClr val="bg1"/>
                </a:solidFill>
                <a:hlinkClick r:id="rId3"/>
              </a:rPr>
              <a:t>black children’s books in Oakland CA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dirty="0">
                <a:solidFill>
                  <a:schemeClr val="bg1"/>
                </a:solidFill>
              </a:rPr>
              <a:t>children love to read and learn from.</a:t>
            </a:r>
          </a:p>
          <a:p>
            <a:endParaRPr lang="en-US" dirty="0"/>
          </a:p>
        </p:txBody>
      </p:sp>
      <p:pic>
        <p:nvPicPr>
          <p:cNvPr id="1026" name="Picture 2" descr="Sonny Tuna and Irie Del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095" y="406630"/>
            <a:ext cx="7388225" cy="939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A1D9B"/>
            </a:gs>
            <a:gs pos="25000">
              <a:srgbClr val="231F20"/>
            </a:gs>
            <a:gs pos="50000">
              <a:srgbClr val="231F20"/>
            </a:gs>
            <a:gs pos="75000">
              <a:srgbClr val="231F20"/>
            </a:gs>
            <a:gs pos="100000">
              <a:srgbClr val="241F20"/>
            </a:gs>
          </a:gsLst>
          <a:lin ang="2700000" scaled="0"/>
        </a:gra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oogle Shape;132;p16"/>
          <p:cNvGrpSpPr/>
          <p:nvPr/>
        </p:nvGrpSpPr>
        <p:grpSpPr>
          <a:xfrm>
            <a:off x="769620" y="3823726"/>
            <a:ext cx="8115300" cy="5405461"/>
            <a:chOff x="0" y="-38100"/>
            <a:chExt cx="4375496" cy="1457221"/>
          </a:xfrm>
        </p:grpSpPr>
        <p:sp>
          <p:nvSpPr>
            <p:cNvPr id="133" name="Google Shape;133;p16"/>
            <p:cNvSpPr/>
            <p:nvPr/>
          </p:nvSpPr>
          <p:spPr>
            <a:xfrm>
              <a:off x="0" y="0"/>
              <a:ext cx="4375496" cy="1419121"/>
            </a:xfrm>
            <a:custGeom>
              <a:avLst/>
              <a:gdLst/>
              <a:ahLst/>
              <a:cxnLst/>
              <a:rect l="l" t="t" r="r" b="b"/>
              <a:pathLst>
                <a:path w="4375496" h="1419121" extrusionOk="0">
                  <a:moveTo>
                    <a:pt x="24327" y="0"/>
                  </a:moveTo>
                  <a:lnTo>
                    <a:pt x="4351169" y="0"/>
                  </a:lnTo>
                  <a:cubicBezTo>
                    <a:pt x="4357621" y="0"/>
                    <a:pt x="4363809" y="2563"/>
                    <a:pt x="4368371" y="7125"/>
                  </a:cubicBezTo>
                  <a:cubicBezTo>
                    <a:pt x="4372933" y="11687"/>
                    <a:pt x="4375496" y="17875"/>
                    <a:pt x="4375496" y="24327"/>
                  </a:cubicBezTo>
                  <a:lnTo>
                    <a:pt x="4375496" y="1394795"/>
                  </a:lnTo>
                  <a:cubicBezTo>
                    <a:pt x="4375496" y="1408230"/>
                    <a:pt x="4364605" y="1419121"/>
                    <a:pt x="4351169" y="1419121"/>
                  </a:cubicBezTo>
                  <a:lnTo>
                    <a:pt x="24327" y="1419121"/>
                  </a:lnTo>
                  <a:cubicBezTo>
                    <a:pt x="10891" y="1419121"/>
                    <a:pt x="0" y="1408230"/>
                    <a:pt x="0" y="1394795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DDD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6"/>
            <p:cNvSpPr txBox="1"/>
            <p:nvPr/>
          </p:nvSpPr>
          <p:spPr>
            <a:xfrm>
              <a:off x="0" y="-38100"/>
              <a:ext cx="4375496" cy="1457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6"/>
          <p:cNvSpPr txBox="1"/>
          <p:nvPr/>
        </p:nvSpPr>
        <p:spPr>
          <a:xfrm>
            <a:off x="1226820" y="1294940"/>
            <a:ext cx="8888700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Elevation Kids</a:t>
            </a:r>
            <a:endParaRPr lang="en-US" sz="5400" dirty="0">
              <a:solidFill>
                <a:schemeClr val="bg1"/>
              </a:solidFill>
            </a:endParaRPr>
          </a:p>
          <a:p>
            <a:endParaRPr dirty="0"/>
          </a:p>
        </p:txBody>
      </p:sp>
      <p:sp>
        <p:nvSpPr>
          <p:cNvPr id="137" name="Google Shape;137;p16"/>
          <p:cNvSpPr txBox="1"/>
          <p:nvPr/>
        </p:nvSpPr>
        <p:spPr>
          <a:xfrm>
            <a:off x="1226820" y="4572075"/>
            <a:ext cx="7093200" cy="390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000" b="1" dirty="0" smtClean="0">
                <a:hlinkClick r:id="rId3"/>
              </a:rPr>
              <a:t>Elevation Kids</a:t>
            </a:r>
            <a:r>
              <a:rPr lang="en-US" sz="4000" b="1" dirty="0" smtClean="0"/>
              <a:t> </a:t>
            </a:r>
            <a:r>
              <a:rPr lang="en-US" sz="4000" dirty="0" smtClean="0"/>
              <a:t>creates </a:t>
            </a:r>
            <a:r>
              <a:rPr lang="en-US" sz="4000" dirty="0"/>
              <a:t>inclusive children’s stories that educate, inspire, and celebrate identity through engaging books and meaningful learning experiences.</a:t>
            </a:r>
            <a:endParaRPr lang="en-US" sz="4000" dirty="0"/>
          </a:p>
          <a:p>
            <a:endParaRPr dirty="0"/>
          </a:p>
        </p:txBody>
      </p:sp>
      <p:sp>
        <p:nvSpPr>
          <p:cNvPr id="2" name="AutoShape 2" descr="Meet the Elevation Ki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980" y="1782850"/>
            <a:ext cx="7513320" cy="64810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A1D9B"/>
            </a:gs>
            <a:gs pos="25000">
              <a:srgbClr val="231F20"/>
            </a:gs>
            <a:gs pos="50000">
              <a:srgbClr val="231F20"/>
            </a:gs>
            <a:gs pos="75000">
              <a:srgbClr val="231F20"/>
            </a:gs>
            <a:gs pos="100000">
              <a:srgbClr val="241F20"/>
            </a:gs>
          </a:gsLst>
          <a:lin ang="2700000" scaled="0"/>
        </a:gra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7"/>
          <p:cNvGrpSpPr/>
          <p:nvPr/>
        </p:nvGrpSpPr>
        <p:grpSpPr>
          <a:xfrm>
            <a:off x="1028700" y="907595"/>
            <a:ext cx="6587011" cy="8350705"/>
            <a:chOff x="0" y="-38100"/>
            <a:chExt cx="2072295" cy="2627159"/>
          </a:xfrm>
        </p:grpSpPr>
        <p:sp>
          <p:nvSpPr>
            <p:cNvPr id="143" name="Google Shape;143;p17"/>
            <p:cNvSpPr/>
            <p:nvPr/>
          </p:nvSpPr>
          <p:spPr>
            <a:xfrm>
              <a:off x="0" y="0"/>
              <a:ext cx="2072295" cy="2589059"/>
            </a:xfrm>
            <a:custGeom>
              <a:avLst/>
              <a:gdLst/>
              <a:ahLst/>
              <a:cxnLst/>
              <a:rect l="l" t="t" r="r" b="b"/>
              <a:pathLst>
                <a:path w="2072295" h="2589059" extrusionOk="0">
                  <a:moveTo>
                    <a:pt x="59942" y="0"/>
                  </a:moveTo>
                  <a:lnTo>
                    <a:pt x="2012353" y="0"/>
                  </a:lnTo>
                  <a:cubicBezTo>
                    <a:pt x="2045458" y="0"/>
                    <a:pt x="2072295" y="26837"/>
                    <a:pt x="2072295" y="59942"/>
                  </a:cubicBezTo>
                  <a:lnTo>
                    <a:pt x="2072295" y="2529117"/>
                  </a:lnTo>
                  <a:cubicBezTo>
                    <a:pt x="2072295" y="2545014"/>
                    <a:pt x="2065980" y="2560261"/>
                    <a:pt x="2054738" y="2571502"/>
                  </a:cubicBezTo>
                  <a:cubicBezTo>
                    <a:pt x="2043497" y="2582743"/>
                    <a:pt x="2028250" y="2589059"/>
                    <a:pt x="2012353" y="2589059"/>
                  </a:cubicBezTo>
                  <a:lnTo>
                    <a:pt x="59942" y="2589059"/>
                  </a:lnTo>
                  <a:cubicBezTo>
                    <a:pt x="44044" y="2589059"/>
                    <a:pt x="28798" y="2582743"/>
                    <a:pt x="17557" y="2571502"/>
                  </a:cubicBezTo>
                  <a:cubicBezTo>
                    <a:pt x="6315" y="2560261"/>
                    <a:pt x="0" y="2545014"/>
                    <a:pt x="0" y="2529117"/>
                  </a:cubicBezTo>
                  <a:lnTo>
                    <a:pt x="0" y="59942"/>
                  </a:lnTo>
                  <a:cubicBezTo>
                    <a:pt x="0" y="44044"/>
                    <a:pt x="6315" y="28798"/>
                    <a:pt x="17557" y="17557"/>
                  </a:cubicBezTo>
                  <a:cubicBezTo>
                    <a:pt x="28798" y="6315"/>
                    <a:pt x="44044" y="0"/>
                    <a:pt x="59942" y="0"/>
                  </a:cubicBezTo>
                  <a:close/>
                </a:path>
              </a:pathLst>
            </a:custGeom>
            <a:solidFill>
              <a:srgbClr val="DDD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7"/>
            <p:cNvSpPr txBox="1"/>
            <p:nvPr/>
          </p:nvSpPr>
          <p:spPr>
            <a:xfrm>
              <a:off x="0" y="-38100"/>
              <a:ext cx="2072295" cy="26271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6" name="Google Shape;146;p17"/>
          <p:cNvSpPr txBox="1"/>
          <p:nvPr/>
        </p:nvSpPr>
        <p:spPr>
          <a:xfrm>
            <a:off x="8694680" y="1479798"/>
            <a:ext cx="8115300" cy="187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African American Kids Stories</a:t>
            </a:r>
            <a:endParaRPr lang="en-US" sz="5400" dirty="0">
              <a:solidFill>
                <a:schemeClr val="bg1"/>
              </a:solidFill>
            </a:endParaRPr>
          </a:p>
          <a:p>
            <a:endParaRPr dirty="0"/>
          </a:p>
        </p:txBody>
      </p:sp>
      <p:sp>
        <p:nvSpPr>
          <p:cNvPr id="147" name="Google Shape;147;p17"/>
          <p:cNvSpPr txBox="1"/>
          <p:nvPr/>
        </p:nvSpPr>
        <p:spPr>
          <a:xfrm>
            <a:off x="8694680" y="4071372"/>
            <a:ext cx="8115300" cy="3077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Elevation Kids provides </a:t>
            </a:r>
            <a:r>
              <a:rPr lang="en-US" sz="4000" b="1" u="sng" dirty="0">
                <a:solidFill>
                  <a:schemeClr val="bg1"/>
                </a:solidFill>
                <a:hlinkClick r:id="rId3"/>
              </a:rPr>
              <a:t>African American kids stories</a:t>
            </a:r>
            <a:r>
              <a:rPr lang="en-US" sz="4000" dirty="0">
                <a:solidFill>
                  <a:schemeClr val="bg1"/>
                </a:solidFill>
              </a:rPr>
              <a:t> that combine entertaining tales with meaningful lessons, encouraging learning, growth, and cultural pride</a:t>
            </a:r>
            <a:r>
              <a:rPr lang="en-US" sz="4000" dirty="0" smtClean="0">
                <a:solidFill>
                  <a:schemeClr val="bg1"/>
                </a:solidFill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134007"/>
            <a:ext cx="6835140" cy="58978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3A1D9B"/>
            </a:gs>
            <a:gs pos="25000">
              <a:srgbClr val="231F20"/>
            </a:gs>
            <a:gs pos="50000">
              <a:srgbClr val="231F20"/>
            </a:gs>
            <a:gs pos="75000">
              <a:srgbClr val="231F20"/>
            </a:gs>
            <a:gs pos="100000">
              <a:srgbClr val="241F20"/>
            </a:gs>
          </a:gsLst>
          <a:lin ang="2700000" scaled="0"/>
        </a:gra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25"/>
          <p:cNvGrpSpPr/>
          <p:nvPr/>
        </p:nvGrpSpPr>
        <p:grpSpPr>
          <a:xfrm>
            <a:off x="1127760" y="1676401"/>
            <a:ext cx="5807069" cy="7193280"/>
            <a:chOff x="0" y="-38100"/>
            <a:chExt cx="2072295" cy="2627159"/>
          </a:xfrm>
        </p:grpSpPr>
        <p:sp>
          <p:nvSpPr>
            <p:cNvPr id="247" name="Google Shape;247;p25"/>
            <p:cNvSpPr/>
            <p:nvPr/>
          </p:nvSpPr>
          <p:spPr>
            <a:xfrm>
              <a:off x="0" y="0"/>
              <a:ext cx="2072295" cy="2589059"/>
            </a:xfrm>
            <a:custGeom>
              <a:avLst/>
              <a:gdLst/>
              <a:ahLst/>
              <a:cxnLst/>
              <a:rect l="l" t="t" r="r" b="b"/>
              <a:pathLst>
                <a:path w="2072295" h="2589059" extrusionOk="0">
                  <a:moveTo>
                    <a:pt x="59942" y="0"/>
                  </a:moveTo>
                  <a:lnTo>
                    <a:pt x="2012353" y="0"/>
                  </a:lnTo>
                  <a:cubicBezTo>
                    <a:pt x="2045458" y="0"/>
                    <a:pt x="2072295" y="26837"/>
                    <a:pt x="2072295" y="59942"/>
                  </a:cubicBezTo>
                  <a:lnTo>
                    <a:pt x="2072295" y="2529117"/>
                  </a:lnTo>
                  <a:cubicBezTo>
                    <a:pt x="2072295" y="2545014"/>
                    <a:pt x="2065980" y="2560261"/>
                    <a:pt x="2054738" y="2571502"/>
                  </a:cubicBezTo>
                  <a:cubicBezTo>
                    <a:pt x="2043497" y="2582743"/>
                    <a:pt x="2028250" y="2589059"/>
                    <a:pt x="2012353" y="2589059"/>
                  </a:cubicBezTo>
                  <a:lnTo>
                    <a:pt x="59942" y="2589059"/>
                  </a:lnTo>
                  <a:cubicBezTo>
                    <a:pt x="44044" y="2589059"/>
                    <a:pt x="28798" y="2582743"/>
                    <a:pt x="17557" y="2571502"/>
                  </a:cubicBezTo>
                  <a:cubicBezTo>
                    <a:pt x="6315" y="2560261"/>
                    <a:pt x="0" y="2545014"/>
                    <a:pt x="0" y="2529117"/>
                  </a:cubicBezTo>
                  <a:lnTo>
                    <a:pt x="0" y="59942"/>
                  </a:lnTo>
                  <a:cubicBezTo>
                    <a:pt x="0" y="44044"/>
                    <a:pt x="6315" y="28798"/>
                    <a:pt x="17557" y="17557"/>
                  </a:cubicBezTo>
                  <a:cubicBezTo>
                    <a:pt x="28798" y="6315"/>
                    <a:pt x="44044" y="0"/>
                    <a:pt x="59942" y="0"/>
                  </a:cubicBezTo>
                  <a:close/>
                </a:path>
              </a:pathLst>
            </a:custGeom>
            <a:solidFill>
              <a:srgbClr val="DDDE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5"/>
            <p:cNvSpPr txBox="1"/>
            <p:nvPr/>
          </p:nvSpPr>
          <p:spPr>
            <a:xfrm>
              <a:off x="0" y="-38100"/>
              <a:ext cx="2072295" cy="26271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9" name="Google Shape;249;p25"/>
          <p:cNvSpPr/>
          <p:nvPr/>
        </p:nvSpPr>
        <p:spPr>
          <a:xfrm>
            <a:off x="9158765" y="6428715"/>
            <a:ext cx="210121" cy="300173"/>
          </a:xfrm>
          <a:custGeom>
            <a:avLst/>
            <a:gdLst/>
            <a:ahLst/>
            <a:cxnLst/>
            <a:rect l="l" t="t" r="r" b="b"/>
            <a:pathLst>
              <a:path w="210121" h="300173" extrusionOk="0">
                <a:moveTo>
                  <a:pt x="0" y="0"/>
                </a:moveTo>
                <a:lnTo>
                  <a:pt x="210121" y="0"/>
                </a:lnTo>
                <a:lnTo>
                  <a:pt x="210121" y="300173"/>
                </a:lnTo>
                <a:lnTo>
                  <a:pt x="0" y="3001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1" name="Google Shape;251;p25"/>
          <p:cNvSpPr/>
          <p:nvPr/>
        </p:nvSpPr>
        <p:spPr>
          <a:xfrm>
            <a:off x="9158765" y="7222525"/>
            <a:ext cx="246129" cy="169214"/>
          </a:xfrm>
          <a:custGeom>
            <a:avLst/>
            <a:gdLst/>
            <a:ahLst/>
            <a:cxnLst/>
            <a:rect l="l" t="t" r="r" b="b"/>
            <a:pathLst>
              <a:path w="246129" h="169214" extrusionOk="0">
                <a:moveTo>
                  <a:pt x="0" y="0"/>
                </a:moveTo>
                <a:lnTo>
                  <a:pt x="246129" y="0"/>
                </a:lnTo>
                <a:lnTo>
                  <a:pt x="246129" y="169214"/>
                </a:lnTo>
                <a:lnTo>
                  <a:pt x="0" y="169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3" name="Google Shape;253;p25"/>
          <p:cNvSpPr/>
          <p:nvPr/>
        </p:nvSpPr>
        <p:spPr>
          <a:xfrm>
            <a:off x="9130547" y="7875495"/>
            <a:ext cx="273035" cy="273035"/>
          </a:xfrm>
          <a:custGeom>
            <a:avLst/>
            <a:gdLst/>
            <a:ahLst/>
            <a:cxnLst/>
            <a:rect l="l" t="t" r="r" b="b"/>
            <a:pathLst>
              <a:path w="273035" h="273035" extrusionOk="0">
                <a:moveTo>
                  <a:pt x="0" y="0"/>
                </a:moveTo>
                <a:lnTo>
                  <a:pt x="273035" y="0"/>
                </a:lnTo>
                <a:lnTo>
                  <a:pt x="273035" y="273035"/>
                </a:lnTo>
                <a:lnTo>
                  <a:pt x="0" y="2730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55" name="Google Shape;255;p25"/>
          <p:cNvSpPr txBox="1"/>
          <p:nvPr/>
        </p:nvSpPr>
        <p:spPr>
          <a:xfrm>
            <a:off x="8232364" y="1378117"/>
            <a:ext cx="8115300" cy="997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smtClean="0">
                <a:solidFill>
                  <a:srgbClr val="DDDEF8"/>
                </a:solidFill>
                <a:latin typeface="Arial" pitchFamily="34" charset="0"/>
                <a:ea typeface="Bebas Neue"/>
                <a:cs typeface="Arial" pitchFamily="34" charset="0"/>
                <a:sym typeface="Bebas Neue"/>
              </a:rPr>
              <a:t>Contact Us</a:t>
            </a:r>
            <a:endParaRPr lang="en-US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" name="Google Shape;256;p25"/>
          <p:cNvSpPr txBox="1"/>
          <p:nvPr/>
        </p:nvSpPr>
        <p:spPr>
          <a:xfrm>
            <a:off x="9717364" y="6332648"/>
            <a:ext cx="5801458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39958"/>
              </a:lnSpc>
            </a:pPr>
            <a:r>
              <a:rPr lang="en-US" sz="2800" dirty="0">
                <a:solidFill>
                  <a:schemeClr val="bg1"/>
                </a:solidFill>
                <a:latin typeface="Heebo"/>
                <a:ea typeface="Heebo"/>
                <a:cs typeface="Heebo"/>
                <a:sym typeface="Heebo"/>
              </a:rPr>
              <a:t>Oakland, </a:t>
            </a:r>
            <a:r>
              <a:rPr lang="en-US" sz="2800" dirty="0" smtClean="0">
                <a:solidFill>
                  <a:schemeClr val="bg1"/>
                </a:solidFill>
                <a:latin typeface="Heebo"/>
                <a:ea typeface="Heebo"/>
                <a:cs typeface="Heebo"/>
                <a:sym typeface="Heebo"/>
              </a:rPr>
              <a:t>CA, USA</a:t>
            </a:r>
            <a:endParaRPr sz="1600" dirty="0">
              <a:solidFill>
                <a:schemeClr val="bg1"/>
              </a:solidFill>
            </a:endParaRPr>
          </a:p>
        </p:txBody>
      </p:sp>
      <p:sp>
        <p:nvSpPr>
          <p:cNvPr id="258" name="Google Shape;258;p25"/>
          <p:cNvSpPr txBox="1"/>
          <p:nvPr/>
        </p:nvSpPr>
        <p:spPr>
          <a:xfrm>
            <a:off x="9717364" y="7064790"/>
            <a:ext cx="489295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39958"/>
              </a:lnSpc>
            </a:pPr>
            <a:r>
              <a:rPr lang="en-US" sz="2800" b="1" dirty="0">
                <a:solidFill>
                  <a:srgbClr val="DDDEF8"/>
                </a:solidFill>
                <a:latin typeface="Heebo"/>
                <a:ea typeface="Heebo"/>
                <a:cs typeface="Heebo"/>
                <a:sym typeface="Heebo"/>
                <a:hlinkClick r:id="rId6"/>
              </a:rPr>
              <a:t>info.elevationkids@gmail.com</a:t>
            </a:r>
            <a:endParaRPr sz="1600" b="1" dirty="0"/>
          </a:p>
        </p:txBody>
      </p:sp>
      <p:sp>
        <p:nvSpPr>
          <p:cNvPr id="259" name="Google Shape;259;p25"/>
          <p:cNvSpPr txBox="1"/>
          <p:nvPr/>
        </p:nvSpPr>
        <p:spPr>
          <a:xfrm>
            <a:off x="9717364" y="7794875"/>
            <a:ext cx="489295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39958"/>
              </a:lnSpc>
            </a:pPr>
            <a:r>
              <a:rPr lang="en-US" sz="2800" b="1" dirty="0">
                <a:solidFill>
                  <a:srgbClr val="DDDEF8"/>
                </a:solidFill>
                <a:latin typeface="Heebo"/>
                <a:ea typeface="Heebo"/>
                <a:cs typeface="Heebo"/>
                <a:sym typeface="Heebo"/>
                <a:hlinkClick r:id="rId7"/>
              </a:rPr>
              <a:t>https://elevatekidz.com/</a:t>
            </a:r>
            <a:endParaRPr sz="1600" b="1" dirty="0"/>
          </a:p>
        </p:txBody>
      </p:sp>
      <p:pic>
        <p:nvPicPr>
          <p:cNvPr id="2050" name="Picture 2" descr="C:\Users\MKR\Downloads\Frame 8943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611" y="2375312"/>
            <a:ext cx="5773217" cy="577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46093" y="309121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Elevation Kids is a creative collective dedicated to making education accessible, affirming, and inspiring for every child. Through powerful storytelling, art, and learning-driven projects, it nurtures curiosity, identity, and a broader worldview helping young minds grow with knowledge, love, and purpose.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147</Words>
  <Application>Microsoft Office PowerPoint</Application>
  <PresentationFormat>Custom</PresentationFormat>
  <Paragraphs>11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Bebas Neue</vt:lpstr>
      <vt:lpstr>Heebo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MKR</dc:creator>
  <cp:lastModifiedBy>MKR</cp:lastModifiedBy>
  <cp:revision>3</cp:revision>
  <dcterms:modified xsi:type="dcterms:W3CDTF">2026-01-14T05:36:17Z</dcterms:modified>
</cp:coreProperties>
</file>