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</p:sldIdLst>
  <p:sldSz cx="18288000" cy="10287000"/>
  <p:notesSz cx="6858000" cy="9144000"/>
  <p:embeddedFontLst>
    <p:embeddedFont>
      <p:font typeface="Vintage Goods" charset="1" panose="00000000000000000000"/>
      <p:regular r:id="rId12"/>
    </p:embeddedFont>
    <p:embeddedFont>
      <p:font typeface="Agrandir" charset="1" panose="00000500000000000000"/>
      <p:regular r:id="rId13"/>
    </p:embeddedFont>
    <p:embeddedFont>
      <p:font typeface="Agrandir Bold" charset="1" panose="00000800000000000000"/>
      <p:regular r:id="rId1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www.airflypolicy.com/blog/american-airlines-student-discount" TargetMode="External" Type="http://schemas.openxmlformats.org/officeDocument/2006/relationships/hyperlink"/><Relationship Id="rId11" Target="../media/image9.png" Type="http://schemas.openxmlformats.org/officeDocument/2006/relationships/image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png" Type="http://schemas.openxmlformats.org/officeDocument/2006/relationships/image"/><Relationship Id="rId6" Target="../media/image5.pn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Relationship Id="rId3" Target="../media/image11.png" Type="http://schemas.openxmlformats.org/officeDocument/2006/relationships/image"/><Relationship Id="rId4" Target="../media/image12.png" Type="http://schemas.openxmlformats.org/officeDocument/2006/relationships/image"/><Relationship Id="rId5" Target="../media/image13.png" Type="http://schemas.openxmlformats.org/officeDocument/2006/relationships/image"/><Relationship Id="rId6" Target="../media/image9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png" Type="http://schemas.openxmlformats.org/officeDocument/2006/relationships/image"/><Relationship Id="rId4" Target="../media/image4.png" Type="http://schemas.openxmlformats.org/officeDocument/2006/relationships/image"/><Relationship Id="rId5" Target="../media/image16.png" Type="http://schemas.openxmlformats.org/officeDocument/2006/relationships/image"/><Relationship Id="rId6" Target="../media/image17.png" Type="http://schemas.openxmlformats.org/officeDocument/2006/relationships/image"/><Relationship Id="rId7" Target="../media/image5.png" Type="http://schemas.openxmlformats.org/officeDocument/2006/relationships/image"/><Relationship Id="rId8" Target="../media/image9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s://anyflip.com/eunqr/zahz/" TargetMode="External" Type="http://schemas.openxmlformats.org/officeDocument/2006/relationships/hyperlink"/><Relationship Id="rId11" Target="../media/image9.png" Type="http://schemas.openxmlformats.org/officeDocument/2006/relationships/image"/><Relationship Id="rId2" Target="../media/image18.png" Type="http://schemas.openxmlformats.org/officeDocument/2006/relationships/image"/><Relationship Id="rId3" Target="../media/image19.png" Type="http://schemas.openxmlformats.org/officeDocument/2006/relationships/image"/><Relationship Id="rId4" Target="../media/image20.png" Type="http://schemas.openxmlformats.org/officeDocument/2006/relationships/image"/><Relationship Id="rId5" Target="../media/image21.png" Type="http://schemas.openxmlformats.org/officeDocument/2006/relationships/image"/><Relationship Id="rId6" Target="../media/image22.png" Type="http://schemas.openxmlformats.org/officeDocument/2006/relationships/image"/><Relationship Id="rId7" Target="../media/image23.png" Type="http://schemas.openxmlformats.org/officeDocument/2006/relationships/image"/><Relationship Id="rId8" Target="../media/image3.png" Type="http://schemas.openxmlformats.org/officeDocument/2006/relationships/image"/><Relationship Id="rId9" Target="../media/image2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.png" Type="http://schemas.openxmlformats.org/officeDocument/2006/relationships/image"/><Relationship Id="rId11" Target="https://miacarter671.wixsite.com/flyroutehub/post/american-airlines-student-discount-promo-code-2026" TargetMode="External" Type="http://schemas.openxmlformats.org/officeDocument/2006/relationships/hyperlink"/><Relationship Id="rId12" Target="../media/image9.png" Type="http://schemas.openxmlformats.org/officeDocument/2006/relationships/image"/><Relationship Id="rId2" Target="../media/image24.png" Type="http://schemas.openxmlformats.org/officeDocument/2006/relationships/image"/><Relationship Id="rId3" Target="../media/image25.png" Type="http://schemas.openxmlformats.org/officeDocument/2006/relationships/image"/><Relationship Id="rId4" Target="../media/image26.png" Type="http://schemas.openxmlformats.org/officeDocument/2006/relationships/image"/><Relationship Id="rId5" Target="../media/image27.png" Type="http://schemas.openxmlformats.org/officeDocument/2006/relationships/image"/><Relationship Id="rId6" Target="../media/image12.png" Type="http://schemas.openxmlformats.org/officeDocument/2006/relationships/image"/><Relationship Id="rId7" Target="../media/image16.png" Type="http://schemas.openxmlformats.org/officeDocument/2006/relationships/image"/><Relationship Id="rId8" Target="../media/image28.png" Type="http://schemas.openxmlformats.org/officeDocument/2006/relationships/image"/><Relationship Id="rId9" Target="../media/image5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9.png" Type="http://schemas.openxmlformats.org/officeDocument/2006/relationships/image"/><Relationship Id="rId4" Target="../media/image3.png" Type="http://schemas.openxmlformats.org/officeDocument/2006/relationships/image"/><Relationship Id="rId5" Target="../media/image30.png" Type="http://schemas.openxmlformats.org/officeDocument/2006/relationships/image"/><Relationship Id="rId6" Target="../media/image12.png" Type="http://schemas.openxmlformats.org/officeDocument/2006/relationships/image"/><Relationship Id="rId7" Target="../media/image9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20382" t="-2178" r="-17444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830491">
            <a:off x="13247370" y="2195985"/>
            <a:ext cx="8023860" cy="8229600"/>
          </a:xfrm>
          <a:custGeom>
            <a:avLst/>
            <a:gdLst/>
            <a:ahLst/>
            <a:cxnLst/>
            <a:rect r="r" b="b" t="t" l="l"/>
            <a:pathLst>
              <a:path h="8229600" w="8023860">
                <a:moveTo>
                  <a:pt x="0" y="0"/>
                </a:moveTo>
                <a:lnTo>
                  <a:pt x="8023860" y="0"/>
                </a:lnTo>
                <a:lnTo>
                  <a:pt x="802386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1206929">
            <a:off x="11143340" y="1648930"/>
            <a:ext cx="3570787" cy="4392253"/>
          </a:xfrm>
          <a:custGeom>
            <a:avLst/>
            <a:gdLst/>
            <a:ahLst/>
            <a:cxnLst/>
            <a:rect r="r" b="b" t="t" l="l"/>
            <a:pathLst>
              <a:path h="4392253" w="3570787">
                <a:moveTo>
                  <a:pt x="0" y="0"/>
                </a:moveTo>
                <a:lnTo>
                  <a:pt x="3570787" y="0"/>
                </a:lnTo>
                <a:lnTo>
                  <a:pt x="3570787" y="4392253"/>
                </a:lnTo>
                <a:lnTo>
                  <a:pt x="0" y="43922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-2225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811755">
            <a:off x="12155897" y="4213820"/>
            <a:ext cx="6799035" cy="4614845"/>
          </a:xfrm>
          <a:custGeom>
            <a:avLst/>
            <a:gdLst/>
            <a:ahLst/>
            <a:cxnLst/>
            <a:rect r="r" b="b" t="t" l="l"/>
            <a:pathLst>
              <a:path h="4614845" w="6799035">
                <a:moveTo>
                  <a:pt x="0" y="0"/>
                </a:moveTo>
                <a:lnTo>
                  <a:pt x="6799035" y="0"/>
                </a:lnTo>
                <a:lnTo>
                  <a:pt x="6799035" y="4614846"/>
                </a:lnTo>
                <a:lnTo>
                  <a:pt x="0" y="461484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1223907">
            <a:off x="-978827" y="6972569"/>
            <a:ext cx="4728394" cy="5174713"/>
          </a:xfrm>
          <a:custGeom>
            <a:avLst/>
            <a:gdLst/>
            <a:ahLst/>
            <a:cxnLst/>
            <a:rect r="r" b="b" t="t" l="l"/>
            <a:pathLst>
              <a:path h="5174713" w="4728394">
                <a:moveTo>
                  <a:pt x="0" y="0"/>
                </a:moveTo>
                <a:lnTo>
                  <a:pt x="4728394" y="0"/>
                </a:lnTo>
                <a:lnTo>
                  <a:pt x="4728394" y="5174713"/>
                </a:lnTo>
                <a:lnTo>
                  <a:pt x="0" y="51747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489417">
            <a:off x="16418977" y="7389475"/>
            <a:ext cx="2760958" cy="1684184"/>
          </a:xfrm>
          <a:custGeom>
            <a:avLst/>
            <a:gdLst/>
            <a:ahLst/>
            <a:cxnLst/>
            <a:rect r="r" b="b" t="t" l="l"/>
            <a:pathLst>
              <a:path h="1684184" w="2760958">
                <a:moveTo>
                  <a:pt x="0" y="0"/>
                </a:moveTo>
                <a:lnTo>
                  <a:pt x="2760958" y="0"/>
                </a:lnTo>
                <a:lnTo>
                  <a:pt x="2760958" y="1684184"/>
                </a:lnTo>
                <a:lnTo>
                  <a:pt x="0" y="168418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952421">
            <a:off x="-714943" y="725951"/>
            <a:ext cx="8396269" cy="1259440"/>
          </a:xfrm>
          <a:custGeom>
            <a:avLst/>
            <a:gdLst/>
            <a:ahLst/>
            <a:cxnLst/>
            <a:rect r="r" b="b" t="t" l="l"/>
            <a:pathLst>
              <a:path h="1259440" w="8396269">
                <a:moveTo>
                  <a:pt x="0" y="0"/>
                </a:moveTo>
                <a:lnTo>
                  <a:pt x="8396268" y="0"/>
                </a:lnTo>
                <a:lnTo>
                  <a:pt x="8396268" y="1259440"/>
                </a:lnTo>
                <a:lnTo>
                  <a:pt x="0" y="125944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84331">
            <a:off x="1134086" y="1108777"/>
            <a:ext cx="3510230" cy="1384651"/>
          </a:xfrm>
          <a:custGeom>
            <a:avLst/>
            <a:gdLst/>
            <a:ahLst/>
            <a:cxnLst/>
            <a:rect r="r" b="b" t="t" l="l"/>
            <a:pathLst>
              <a:path h="1384651" w="3510230">
                <a:moveTo>
                  <a:pt x="0" y="0"/>
                </a:moveTo>
                <a:lnTo>
                  <a:pt x="3510231" y="0"/>
                </a:lnTo>
                <a:lnTo>
                  <a:pt x="3510231" y="1384652"/>
                </a:lnTo>
                <a:lnTo>
                  <a:pt x="0" y="13846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-281936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385370" y="3256129"/>
            <a:ext cx="10161556" cy="1960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386"/>
              </a:lnSpc>
            </a:pPr>
            <a:r>
              <a:rPr lang="en-US" sz="6715">
                <a:solidFill>
                  <a:srgbClr val="1A1D1E"/>
                </a:solidFill>
                <a:latin typeface="Vintage Goods"/>
                <a:ea typeface="Vintage Goods"/>
                <a:cs typeface="Vintage Goods"/>
                <a:sym typeface="Vintage Goods"/>
              </a:rPr>
              <a:t>How to Get a 50% Student Discount on American Airlines Flights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03619" y="5650720"/>
            <a:ext cx="10325059" cy="9017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21"/>
              </a:lnSpc>
              <a:spcBef>
                <a:spcPct val="0"/>
              </a:spcBef>
            </a:pPr>
            <a:r>
              <a:rPr lang="en-US" sz="2372" u="sng">
                <a:solidFill>
                  <a:srgbClr val="1A1D1E"/>
                </a:solidFill>
                <a:latin typeface="Agrandir"/>
                <a:ea typeface="Agrandir"/>
                <a:cs typeface="Agrandir"/>
                <a:sym typeface="Agrandir"/>
                <a:hlinkClick r:id="rId10" tooltip="https://www.airflypolicy.com/blog/american-airlines-student-discount"/>
              </a:rPr>
              <a:t>American Airlines Student Discounts</a:t>
            </a:r>
            <a:r>
              <a:rPr lang="en-US" sz="2372">
                <a:solidFill>
                  <a:srgbClr val="1A1D1E"/>
                </a:solidFill>
                <a:latin typeface="Agrandir"/>
                <a:ea typeface="Agrandir"/>
                <a:cs typeface="Agrandir"/>
                <a:sym typeface="Agrandir"/>
              </a:rPr>
              <a:t> — Student Travel Savings Made Easy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0" y="-32466"/>
            <a:ext cx="1631761" cy="684832"/>
          </a:xfrm>
          <a:custGeom>
            <a:avLst/>
            <a:gdLst/>
            <a:ahLst/>
            <a:cxnLst/>
            <a:rect r="r" b="b" t="t" l="l"/>
            <a:pathLst>
              <a:path h="684832" w="1631761">
                <a:moveTo>
                  <a:pt x="0" y="0"/>
                </a:moveTo>
                <a:lnTo>
                  <a:pt x="1631761" y="0"/>
                </a:lnTo>
                <a:lnTo>
                  <a:pt x="1631761" y="684832"/>
                </a:lnTo>
                <a:lnTo>
                  <a:pt x="0" y="68483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7DBC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5533" y="-233561"/>
            <a:ext cx="8116327" cy="10696972"/>
          </a:xfrm>
          <a:custGeom>
            <a:avLst/>
            <a:gdLst/>
            <a:ahLst/>
            <a:cxnLst/>
            <a:rect r="r" b="b" t="t" l="l"/>
            <a:pathLst>
              <a:path h="10696972" w="8116327">
                <a:moveTo>
                  <a:pt x="0" y="0"/>
                </a:moveTo>
                <a:lnTo>
                  <a:pt x="8116327" y="0"/>
                </a:lnTo>
                <a:lnTo>
                  <a:pt x="8116327" y="10696972"/>
                </a:lnTo>
                <a:lnTo>
                  <a:pt x="0" y="1069697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1219904">
            <a:off x="4998293" y="2659705"/>
            <a:ext cx="3243653" cy="8796346"/>
          </a:xfrm>
          <a:custGeom>
            <a:avLst/>
            <a:gdLst/>
            <a:ahLst/>
            <a:cxnLst/>
            <a:rect r="r" b="b" t="t" l="l"/>
            <a:pathLst>
              <a:path h="8796346" w="3243653">
                <a:moveTo>
                  <a:pt x="0" y="0"/>
                </a:moveTo>
                <a:lnTo>
                  <a:pt x="3243653" y="0"/>
                </a:lnTo>
                <a:lnTo>
                  <a:pt x="3243653" y="8796346"/>
                </a:lnTo>
                <a:lnTo>
                  <a:pt x="0" y="87963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288211" y="1247886"/>
            <a:ext cx="1252109" cy="1706452"/>
          </a:xfrm>
          <a:custGeom>
            <a:avLst/>
            <a:gdLst/>
            <a:ahLst/>
            <a:cxnLst/>
            <a:rect r="r" b="b" t="t" l="l"/>
            <a:pathLst>
              <a:path h="1706452" w="1252109">
                <a:moveTo>
                  <a:pt x="0" y="0"/>
                </a:moveTo>
                <a:lnTo>
                  <a:pt x="1252109" y="0"/>
                </a:lnTo>
                <a:lnTo>
                  <a:pt x="1252109" y="1706451"/>
                </a:lnTo>
                <a:lnTo>
                  <a:pt x="0" y="17064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144000" y="4071199"/>
            <a:ext cx="1252109" cy="1706452"/>
          </a:xfrm>
          <a:custGeom>
            <a:avLst/>
            <a:gdLst/>
            <a:ahLst/>
            <a:cxnLst/>
            <a:rect r="r" b="b" t="t" l="l"/>
            <a:pathLst>
              <a:path h="1706452" w="1252109">
                <a:moveTo>
                  <a:pt x="0" y="0"/>
                </a:moveTo>
                <a:lnTo>
                  <a:pt x="1252109" y="0"/>
                </a:lnTo>
                <a:lnTo>
                  <a:pt x="1252109" y="1706452"/>
                </a:lnTo>
                <a:lnTo>
                  <a:pt x="0" y="1706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144000" y="7332663"/>
            <a:ext cx="1252109" cy="1706452"/>
          </a:xfrm>
          <a:custGeom>
            <a:avLst/>
            <a:gdLst/>
            <a:ahLst/>
            <a:cxnLst/>
            <a:rect r="r" b="b" t="t" l="l"/>
            <a:pathLst>
              <a:path h="1706452" w="1252109">
                <a:moveTo>
                  <a:pt x="0" y="0"/>
                </a:moveTo>
                <a:lnTo>
                  <a:pt x="1252109" y="0"/>
                </a:lnTo>
                <a:lnTo>
                  <a:pt x="1252109" y="1706451"/>
                </a:lnTo>
                <a:lnTo>
                  <a:pt x="0" y="17064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306744">
            <a:off x="2418294" y="6691178"/>
            <a:ext cx="2643856" cy="3394999"/>
          </a:xfrm>
          <a:custGeom>
            <a:avLst/>
            <a:gdLst/>
            <a:ahLst/>
            <a:cxnLst/>
            <a:rect r="r" b="b" t="t" l="l"/>
            <a:pathLst>
              <a:path h="3394999" w="2643856">
                <a:moveTo>
                  <a:pt x="0" y="0"/>
                </a:moveTo>
                <a:lnTo>
                  <a:pt x="2643856" y="0"/>
                </a:lnTo>
                <a:lnTo>
                  <a:pt x="2643856" y="3394999"/>
                </a:lnTo>
                <a:lnTo>
                  <a:pt x="0" y="339499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558836" y="1997075"/>
            <a:ext cx="6687590" cy="2648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9943"/>
              </a:lnSpc>
              <a:spcBef>
                <a:spcPct val="0"/>
              </a:spcBef>
            </a:pPr>
            <a:r>
              <a:rPr lang="en-US" sz="9039">
                <a:solidFill>
                  <a:srgbClr val="1A1D1E"/>
                </a:solidFill>
                <a:latin typeface="Vintage Goods"/>
                <a:ea typeface="Vintage Goods"/>
                <a:cs typeface="Vintage Goods"/>
                <a:sym typeface="Vintage Goods"/>
              </a:rPr>
              <a:t>American Airlines Student Discounts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10918342" y="1135912"/>
            <a:ext cx="6170977" cy="936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495"/>
              </a:lnSpc>
              <a:spcBef>
                <a:spcPct val="0"/>
              </a:spcBef>
            </a:pPr>
            <a:r>
              <a:rPr lang="en-US" b="true" sz="4996">
                <a:solidFill>
                  <a:srgbClr val="1A1D1E"/>
                </a:solidFill>
                <a:latin typeface="Agrandir Bold"/>
                <a:ea typeface="Agrandir Bold"/>
                <a:cs typeface="Agrandir Bold"/>
                <a:sym typeface="Agrandir Bold"/>
              </a:rPr>
              <a:t>What Is It?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918342" y="1967761"/>
            <a:ext cx="6170977" cy="1220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76"/>
              </a:lnSpc>
            </a:pPr>
            <a:r>
              <a:rPr lang="en-US" sz="2197">
                <a:solidFill>
                  <a:srgbClr val="1A1D1E"/>
                </a:solidFill>
                <a:latin typeface="Agrandir"/>
                <a:ea typeface="Agrandir"/>
                <a:cs typeface="Agrandir"/>
                <a:sym typeface="Agrandir"/>
              </a:rPr>
              <a:t>American Airlines offers special discounted fares for students — up to 50% off regular flight prices on select routes.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0774132" y="3959225"/>
            <a:ext cx="6170977" cy="936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495"/>
              </a:lnSpc>
              <a:spcBef>
                <a:spcPct val="0"/>
              </a:spcBef>
            </a:pPr>
            <a:r>
              <a:rPr lang="en-US" b="true" sz="4996">
                <a:solidFill>
                  <a:srgbClr val="1A1D1E"/>
                </a:solidFill>
                <a:latin typeface="Agrandir Bold"/>
                <a:ea typeface="Agrandir Bold"/>
                <a:cs typeface="Agrandir Bold"/>
                <a:sym typeface="Agrandir Bold"/>
              </a:rPr>
              <a:t>Affordable Travel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0774132" y="4791075"/>
            <a:ext cx="6170977" cy="1220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76"/>
              </a:lnSpc>
            </a:pPr>
            <a:r>
              <a:rPr lang="en-US" sz="2197">
                <a:solidFill>
                  <a:srgbClr val="1A1D1E"/>
                </a:solidFill>
                <a:latin typeface="Agrandir"/>
                <a:ea typeface="Agrandir"/>
                <a:cs typeface="Agrandir"/>
                <a:sym typeface="Agrandir"/>
              </a:rPr>
              <a:t>Student travel savings make flying accessible for high school, college, and university students — domestic and international routes included.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0774132" y="7220688"/>
            <a:ext cx="6170977" cy="936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495"/>
              </a:lnSpc>
              <a:spcBef>
                <a:spcPct val="0"/>
              </a:spcBef>
            </a:pPr>
            <a:r>
              <a:rPr lang="en-US" b="true" sz="4996">
                <a:solidFill>
                  <a:srgbClr val="1A1D1E"/>
                </a:solidFill>
                <a:latin typeface="Agrandir Bold"/>
                <a:ea typeface="Agrandir Bold"/>
                <a:cs typeface="Agrandir Bold"/>
                <a:sym typeface="Agrandir Bold"/>
              </a:rPr>
              <a:t>Flexible Booking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774132" y="8052538"/>
            <a:ext cx="6170977" cy="1220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76"/>
              </a:lnSpc>
            </a:pPr>
            <a:r>
              <a:rPr lang="en-US" sz="2197">
                <a:solidFill>
                  <a:srgbClr val="1A1D1E"/>
                </a:solidFill>
                <a:latin typeface="Agrandir"/>
                <a:ea typeface="Agrandir"/>
                <a:cs typeface="Agrandir"/>
                <a:sym typeface="Agrandir"/>
              </a:rPr>
              <a:t>Enjoy flexible booking options designed around student schedules, with easy fare adjustments and student-friendly policies.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0" y="-32466"/>
            <a:ext cx="1631761" cy="684832"/>
          </a:xfrm>
          <a:custGeom>
            <a:avLst/>
            <a:gdLst/>
            <a:ahLst/>
            <a:cxnLst/>
            <a:rect r="r" b="b" t="t" l="l"/>
            <a:pathLst>
              <a:path h="684832" w="1631761">
                <a:moveTo>
                  <a:pt x="0" y="0"/>
                </a:moveTo>
                <a:lnTo>
                  <a:pt x="1631761" y="0"/>
                </a:lnTo>
                <a:lnTo>
                  <a:pt x="1631761" y="684832"/>
                </a:lnTo>
                <a:lnTo>
                  <a:pt x="0" y="684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B14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8548525" y="636494"/>
            <a:ext cx="8229633" cy="8229600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236271">
            <a:off x="-1429517" y="1334552"/>
            <a:ext cx="9239908" cy="9675297"/>
          </a:xfrm>
          <a:custGeom>
            <a:avLst/>
            <a:gdLst/>
            <a:ahLst/>
            <a:cxnLst/>
            <a:rect r="r" b="b" t="t" l="l"/>
            <a:pathLst>
              <a:path h="9675297" w="9239908">
                <a:moveTo>
                  <a:pt x="0" y="0"/>
                </a:moveTo>
                <a:lnTo>
                  <a:pt x="9239908" y="0"/>
                </a:lnTo>
                <a:lnTo>
                  <a:pt x="9239908" y="9675296"/>
                </a:lnTo>
                <a:lnTo>
                  <a:pt x="0" y="96752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28728">
            <a:off x="13224186" y="6673600"/>
            <a:ext cx="4669037" cy="3169109"/>
          </a:xfrm>
          <a:custGeom>
            <a:avLst/>
            <a:gdLst/>
            <a:ahLst/>
            <a:cxnLst/>
            <a:rect r="r" b="b" t="t" l="l"/>
            <a:pathLst>
              <a:path h="3169109" w="4669037">
                <a:moveTo>
                  <a:pt x="0" y="0"/>
                </a:moveTo>
                <a:lnTo>
                  <a:pt x="4669037" y="0"/>
                </a:lnTo>
                <a:lnTo>
                  <a:pt x="4669037" y="3169109"/>
                </a:lnTo>
                <a:lnTo>
                  <a:pt x="0" y="31691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59894">
            <a:off x="1959584" y="916641"/>
            <a:ext cx="3638672" cy="785964"/>
          </a:xfrm>
          <a:custGeom>
            <a:avLst/>
            <a:gdLst/>
            <a:ahLst/>
            <a:cxnLst/>
            <a:rect r="r" b="b" t="t" l="l"/>
            <a:pathLst>
              <a:path h="785964" w="3638672">
                <a:moveTo>
                  <a:pt x="0" y="0"/>
                </a:moveTo>
                <a:lnTo>
                  <a:pt x="3638672" y="0"/>
                </a:lnTo>
                <a:lnTo>
                  <a:pt x="3638672" y="785964"/>
                </a:lnTo>
                <a:lnTo>
                  <a:pt x="0" y="7859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-44001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883811">
            <a:off x="4188436" y="6242870"/>
            <a:ext cx="5027203" cy="3870946"/>
          </a:xfrm>
          <a:custGeom>
            <a:avLst/>
            <a:gdLst/>
            <a:ahLst/>
            <a:cxnLst/>
            <a:rect r="r" b="b" t="t" l="l"/>
            <a:pathLst>
              <a:path h="3870946" w="5027203">
                <a:moveTo>
                  <a:pt x="0" y="0"/>
                </a:moveTo>
                <a:lnTo>
                  <a:pt x="5027203" y="0"/>
                </a:lnTo>
                <a:lnTo>
                  <a:pt x="5027203" y="3870946"/>
                </a:lnTo>
                <a:lnTo>
                  <a:pt x="0" y="387094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523461">
            <a:off x="15923803" y="-3387944"/>
            <a:ext cx="4728394" cy="5174713"/>
          </a:xfrm>
          <a:custGeom>
            <a:avLst/>
            <a:gdLst/>
            <a:ahLst/>
            <a:cxnLst/>
            <a:rect r="r" b="b" t="t" l="l"/>
            <a:pathLst>
              <a:path h="5174713" w="4728394">
                <a:moveTo>
                  <a:pt x="0" y="0"/>
                </a:moveTo>
                <a:lnTo>
                  <a:pt x="4728394" y="0"/>
                </a:lnTo>
                <a:lnTo>
                  <a:pt x="4728394" y="5174714"/>
                </a:lnTo>
                <a:lnTo>
                  <a:pt x="0" y="517471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652467" y="3816721"/>
            <a:ext cx="6252906" cy="1371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9874"/>
              </a:lnSpc>
              <a:spcBef>
                <a:spcPct val="0"/>
              </a:spcBef>
            </a:pPr>
            <a:r>
              <a:rPr lang="en-US" sz="8976">
                <a:solidFill>
                  <a:srgbClr val="1A1D1E"/>
                </a:solidFill>
                <a:latin typeface="Vintage Goods"/>
                <a:ea typeface="Vintage Goods"/>
                <a:cs typeface="Vintage Goods"/>
                <a:sym typeface="Vintage Goods"/>
              </a:rPr>
              <a:t>Eligibility Criteria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652467" y="5584722"/>
            <a:ext cx="5616370" cy="2651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965"/>
              </a:lnSpc>
            </a:pPr>
            <a:r>
              <a:rPr lang="en-US" b="true" sz="2118">
                <a:solidFill>
                  <a:srgbClr val="1A1D1E"/>
                </a:solidFill>
                <a:latin typeface="Agrandir Bold"/>
                <a:ea typeface="Agrandir Bold"/>
                <a:cs typeface="Agrandir Bold"/>
                <a:sym typeface="Agrandir Bold"/>
              </a:rPr>
              <a:t>Must be enrolled in an accredited institution (high school, college, or university)</a:t>
            </a:r>
          </a:p>
          <a:p>
            <a:pPr algn="l" marL="0" indent="0" lvl="0">
              <a:lnSpc>
                <a:spcPts val="2965"/>
              </a:lnSpc>
            </a:pPr>
            <a:r>
              <a:rPr lang="en-US" b="true" sz="2118">
                <a:solidFill>
                  <a:srgbClr val="1A1D1E"/>
                </a:solidFill>
                <a:latin typeface="Agrandir Bold"/>
                <a:ea typeface="Agrandir Bold"/>
                <a:cs typeface="Agrandir Bold"/>
                <a:sym typeface="Agrandir Bold"/>
              </a:rPr>
              <a:t>Valid student ID or enrollment letter required</a:t>
            </a:r>
          </a:p>
          <a:p>
            <a:pPr algn="l" marL="0" indent="0" lvl="0">
              <a:lnSpc>
                <a:spcPts val="2965"/>
              </a:lnSpc>
            </a:pPr>
            <a:r>
              <a:rPr lang="en-US" b="true" sz="2118">
                <a:solidFill>
                  <a:srgbClr val="1A1D1E"/>
                </a:solidFill>
                <a:latin typeface="Agrandir Bold"/>
                <a:ea typeface="Agrandir Bold"/>
                <a:cs typeface="Agrandir Bold"/>
                <a:sym typeface="Agrandir Bold"/>
              </a:rPr>
              <a:t>Applies to domestic and international flights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0">
            <a:off x="0" y="-32466"/>
            <a:ext cx="1631761" cy="684832"/>
          </a:xfrm>
          <a:custGeom>
            <a:avLst/>
            <a:gdLst/>
            <a:ahLst/>
            <a:cxnLst/>
            <a:rect r="r" b="b" t="t" l="l"/>
            <a:pathLst>
              <a:path h="684832" w="1631761">
                <a:moveTo>
                  <a:pt x="0" y="0"/>
                </a:moveTo>
                <a:lnTo>
                  <a:pt x="1631761" y="0"/>
                </a:lnTo>
                <a:lnTo>
                  <a:pt x="1631761" y="684832"/>
                </a:lnTo>
                <a:lnTo>
                  <a:pt x="0" y="68483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87" t="-8222" r="-2863" b="-16084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76083" y="1525000"/>
            <a:ext cx="13087132" cy="1589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1463"/>
              </a:lnSpc>
              <a:spcBef>
                <a:spcPct val="0"/>
              </a:spcBef>
            </a:pPr>
            <a:r>
              <a:rPr lang="en-US" sz="10421">
                <a:solidFill>
                  <a:srgbClr val="1A1D1E"/>
                </a:solidFill>
                <a:latin typeface="Vintage Goods"/>
                <a:ea typeface="Vintage Goods"/>
                <a:cs typeface="Vintage Goods"/>
                <a:sym typeface="Vintage Goods"/>
              </a:rPr>
              <a:t>How to Apply for the Discount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-484208">
            <a:off x="14892956" y="400774"/>
            <a:ext cx="3121690" cy="10582001"/>
          </a:xfrm>
          <a:custGeom>
            <a:avLst/>
            <a:gdLst/>
            <a:ahLst/>
            <a:cxnLst/>
            <a:rect r="r" b="b" t="t" l="l"/>
            <a:pathLst>
              <a:path h="10582001" w="3121690">
                <a:moveTo>
                  <a:pt x="0" y="0"/>
                </a:moveTo>
                <a:lnTo>
                  <a:pt x="3121690" y="0"/>
                </a:lnTo>
                <a:lnTo>
                  <a:pt x="3121690" y="10582001"/>
                </a:lnTo>
                <a:lnTo>
                  <a:pt x="0" y="1058200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-457824">
            <a:off x="14781835" y="1042428"/>
            <a:ext cx="2299264" cy="1860350"/>
            <a:chOff x="0" y="0"/>
            <a:chExt cx="3065686" cy="2480466"/>
          </a:xfrm>
        </p:grpSpPr>
        <p:pic>
          <p:nvPicPr>
            <p:cNvPr name="Picture 6" id="6"/>
            <p:cNvPicPr>
              <a:picLocks noChangeAspect="true"/>
            </p:cNvPicPr>
            <p:nvPr/>
          </p:nvPicPr>
          <p:blipFill>
            <a:blip r:embed="rId4"/>
            <a:srcRect l="22" t="0" r="22" b="0"/>
            <a:stretch>
              <a:fillRect/>
            </a:stretch>
          </p:blipFill>
          <p:spPr>
            <a:xfrm flipH="false" flipV="false">
              <a:off x="0" y="0"/>
              <a:ext cx="3065686" cy="2480466"/>
            </a:xfrm>
            <a:prstGeom prst="rect">
              <a:avLst/>
            </a:prstGeom>
          </p:spPr>
        </p:pic>
      </p:grpSp>
      <p:grpSp>
        <p:nvGrpSpPr>
          <p:cNvPr name="Group 7" id="7"/>
          <p:cNvGrpSpPr/>
          <p:nvPr/>
        </p:nvGrpSpPr>
        <p:grpSpPr>
          <a:xfrm rot="-457824">
            <a:off x="15071620" y="2961619"/>
            <a:ext cx="2299264" cy="1894862"/>
            <a:chOff x="0" y="0"/>
            <a:chExt cx="3065686" cy="2526482"/>
          </a:xfrm>
        </p:grpSpPr>
        <p:pic>
          <p:nvPicPr>
            <p:cNvPr name="Picture 8" id="8"/>
            <p:cNvPicPr>
              <a:picLocks noChangeAspect="true"/>
            </p:cNvPicPr>
            <p:nvPr/>
          </p:nvPicPr>
          <p:blipFill>
            <a:blip r:embed="rId5"/>
            <a:srcRect l="932" t="0" r="932" b="0"/>
            <a:stretch>
              <a:fillRect/>
            </a:stretch>
          </p:blipFill>
          <p:spPr>
            <a:xfrm flipH="false" flipV="false">
              <a:off x="0" y="0"/>
              <a:ext cx="3065686" cy="2526482"/>
            </a:xfrm>
            <a:prstGeom prst="rect">
              <a:avLst/>
            </a:prstGeom>
          </p:spPr>
        </p:pic>
      </p:grpSp>
      <p:grpSp>
        <p:nvGrpSpPr>
          <p:cNvPr name="Group 9" id="9"/>
          <p:cNvGrpSpPr/>
          <p:nvPr/>
        </p:nvGrpSpPr>
        <p:grpSpPr>
          <a:xfrm rot="-457824">
            <a:off x="15343860" y="4941978"/>
            <a:ext cx="2299264" cy="1860350"/>
            <a:chOff x="0" y="0"/>
            <a:chExt cx="3065686" cy="2480466"/>
          </a:xfrm>
        </p:grpSpPr>
        <p:pic>
          <p:nvPicPr>
            <p:cNvPr name="Picture 10" id="10"/>
            <p:cNvPicPr>
              <a:picLocks noChangeAspect="true"/>
            </p:cNvPicPr>
            <p:nvPr/>
          </p:nvPicPr>
          <p:blipFill>
            <a:blip r:embed="rId6"/>
            <a:srcRect l="22" t="0" r="22" b="0"/>
            <a:stretch>
              <a:fillRect/>
            </a:stretch>
          </p:blipFill>
          <p:spPr>
            <a:xfrm flipH="false" flipV="false">
              <a:off x="0" y="0"/>
              <a:ext cx="3065686" cy="2480466"/>
            </a:xfrm>
            <a:prstGeom prst="rect">
              <a:avLst/>
            </a:prstGeom>
          </p:spPr>
        </p:pic>
      </p:grpSp>
      <p:grpSp>
        <p:nvGrpSpPr>
          <p:cNvPr name="Group 11" id="11"/>
          <p:cNvGrpSpPr/>
          <p:nvPr/>
        </p:nvGrpSpPr>
        <p:grpSpPr>
          <a:xfrm rot="-457824">
            <a:off x="15611062" y="6914782"/>
            <a:ext cx="2299264" cy="1860350"/>
            <a:chOff x="0" y="0"/>
            <a:chExt cx="3065686" cy="2480466"/>
          </a:xfrm>
        </p:grpSpPr>
        <p:pic>
          <p:nvPicPr>
            <p:cNvPr name="Picture 12" id="12"/>
            <p:cNvPicPr>
              <a:picLocks noChangeAspect="true"/>
            </p:cNvPicPr>
            <p:nvPr/>
          </p:nvPicPr>
          <p:blipFill>
            <a:blip r:embed="rId7"/>
            <a:srcRect l="22" t="0" r="22" b="0"/>
            <a:stretch>
              <a:fillRect/>
            </a:stretch>
          </p:blipFill>
          <p:spPr>
            <a:xfrm flipH="false" flipV="false">
              <a:off x="0" y="0"/>
              <a:ext cx="3065686" cy="2480466"/>
            </a:xfrm>
            <a:prstGeom prst="rect">
              <a:avLst/>
            </a:prstGeom>
          </p:spPr>
        </p:pic>
      </p:grpSp>
      <p:sp>
        <p:nvSpPr>
          <p:cNvPr name="Freeform 13" id="13"/>
          <p:cNvSpPr/>
          <p:nvPr/>
        </p:nvSpPr>
        <p:spPr>
          <a:xfrm flipH="false" flipV="false" rot="-225220">
            <a:off x="16328510" y="5586103"/>
            <a:ext cx="3004275" cy="4517707"/>
          </a:xfrm>
          <a:custGeom>
            <a:avLst/>
            <a:gdLst/>
            <a:ahLst/>
            <a:cxnLst/>
            <a:rect r="r" b="b" t="t" l="l"/>
            <a:pathLst>
              <a:path h="4517707" w="3004275">
                <a:moveTo>
                  <a:pt x="0" y="0"/>
                </a:moveTo>
                <a:lnTo>
                  <a:pt x="3004275" y="0"/>
                </a:lnTo>
                <a:lnTo>
                  <a:pt x="3004275" y="4517707"/>
                </a:lnTo>
                <a:lnTo>
                  <a:pt x="0" y="45177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1039728">
            <a:off x="-1479706" y="8557877"/>
            <a:ext cx="5673814" cy="5819297"/>
          </a:xfrm>
          <a:custGeom>
            <a:avLst/>
            <a:gdLst/>
            <a:ahLst/>
            <a:cxnLst/>
            <a:rect r="r" b="b" t="t" l="l"/>
            <a:pathLst>
              <a:path h="5819297" w="5673814">
                <a:moveTo>
                  <a:pt x="0" y="0"/>
                </a:moveTo>
                <a:lnTo>
                  <a:pt x="5673814" y="0"/>
                </a:lnTo>
                <a:lnTo>
                  <a:pt x="5673814" y="5819297"/>
                </a:lnTo>
                <a:lnTo>
                  <a:pt x="0" y="581929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6013297" y="3277600"/>
            <a:ext cx="4174960" cy="401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54"/>
              </a:lnSpc>
              <a:spcBef>
                <a:spcPct val="0"/>
              </a:spcBef>
            </a:pPr>
            <a:r>
              <a:rPr lang="en-US" b="true" sz="2118">
                <a:solidFill>
                  <a:srgbClr val="1A1D1E"/>
                </a:solidFill>
                <a:latin typeface="Agrandir Bold"/>
                <a:ea typeface="Agrandir Bold"/>
                <a:cs typeface="Agrandir Bold"/>
                <a:sym typeface="Agrandir Bold"/>
              </a:rPr>
              <a:t>Step 2: Register via Partner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6013297" y="3851900"/>
            <a:ext cx="4174960" cy="1533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47"/>
              </a:lnSpc>
            </a:pPr>
            <a:r>
              <a:rPr lang="en-US" sz="1956">
                <a:solidFill>
                  <a:srgbClr val="1A1D1E"/>
                </a:solidFill>
                <a:latin typeface="Agrandir"/>
                <a:ea typeface="Agrandir"/>
                <a:cs typeface="Agrandir"/>
                <a:sym typeface="Agrandir"/>
              </a:rPr>
              <a:t>Sign up or log in through a recognized student verification service such as UNiDAYS or StudentUniverse to access exclusive fares.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1276083" y="3277600"/>
            <a:ext cx="4174960" cy="401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54"/>
              </a:lnSpc>
              <a:spcBef>
                <a:spcPct val="0"/>
              </a:spcBef>
            </a:pPr>
            <a:r>
              <a:rPr lang="en-US" b="true" sz="2118">
                <a:solidFill>
                  <a:srgbClr val="1A1D1E"/>
                </a:solidFill>
                <a:latin typeface="Agrandir Bold"/>
                <a:ea typeface="Agrandir Bold"/>
                <a:cs typeface="Agrandir Bold"/>
                <a:sym typeface="Agrandir Bold"/>
              </a:rPr>
              <a:t>Step 1: Visit the Website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1276083" y="3851900"/>
            <a:ext cx="4174960" cy="123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47"/>
              </a:lnSpc>
            </a:pPr>
            <a:r>
              <a:rPr lang="en-US" sz="1956">
                <a:solidFill>
                  <a:srgbClr val="1A1D1E"/>
                </a:solidFill>
                <a:latin typeface="Agrandir"/>
                <a:ea typeface="Agrandir"/>
                <a:cs typeface="Agrandir"/>
                <a:sym typeface="Agrandir"/>
              </a:rPr>
              <a:t>Go to the </a:t>
            </a:r>
            <a:r>
              <a:rPr lang="en-US" sz="1956" u="sng">
                <a:solidFill>
                  <a:srgbClr val="1A1D1E"/>
                </a:solidFill>
                <a:latin typeface="Agrandir"/>
                <a:ea typeface="Agrandir"/>
                <a:cs typeface="Agrandir"/>
                <a:sym typeface="Agrandir"/>
                <a:hlinkClick r:id="rId10" tooltip="https://anyflip.com/eunqr/zahz/"/>
              </a:rPr>
              <a:t>American Airlines student travel</a:t>
            </a:r>
            <a:r>
              <a:rPr lang="en-US" sz="1956">
                <a:solidFill>
                  <a:srgbClr val="1A1D1E"/>
                </a:solidFill>
                <a:latin typeface="Agrandir"/>
                <a:ea typeface="Agrandir"/>
                <a:cs typeface="Agrandir"/>
                <a:sym typeface="Agrandir"/>
              </a:rPr>
              <a:t> website or an authorized partner portal to begin your discount application process.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0625607" y="3277600"/>
            <a:ext cx="4174960" cy="401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54"/>
              </a:lnSpc>
              <a:spcBef>
                <a:spcPct val="0"/>
              </a:spcBef>
            </a:pPr>
            <a:r>
              <a:rPr lang="en-US" b="true" sz="2118">
                <a:solidFill>
                  <a:srgbClr val="1A1D1E"/>
                </a:solidFill>
                <a:latin typeface="Agrandir Bold"/>
                <a:ea typeface="Agrandir Bold"/>
                <a:cs typeface="Agrandir Bold"/>
                <a:sym typeface="Agrandir Bold"/>
              </a:rPr>
              <a:t>Step 3: Verify Student Status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0622842" y="4282027"/>
            <a:ext cx="4174960" cy="123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47"/>
              </a:lnSpc>
            </a:pPr>
            <a:r>
              <a:rPr lang="en-US" sz="1956">
                <a:solidFill>
                  <a:srgbClr val="1A1D1E"/>
                </a:solidFill>
                <a:latin typeface="Agrandir"/>
                <a:ea typeface="Agrandir"/>
                <a:cs typeface="Agrandir"/>
                <a:sym typeface="Agrandir"/>
              </a:rPr>
              <a:t>Complete the student verification process by submitting your student ID or enrollment letter to confirm your eligibility for the discount.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276083" y="6353253"/>
            <a:ext cx="4456086" cy="401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54"/>
              </a:lnSpc>
              <a:spcBef>
                <a:spcPct val="0"/>
              </a:spcBef>
            </a:pPr>
            <a:r>
              <a:rPr lang="en-US" b="true" sz="2118">
                <a:solidFill>
                  <a:srgbClr val="1A1D1E"/>
                </a:solidFill>
                <a:latin typeface="Agrandir Bold"/>
                <a:ea typeface="Agrandir Bold"/>
                <a:cs typeface="Agrandir Bold"/>
                <a:sym typeface="Agrandir Bold"/>
              </a:rPr>
              <a:t>Step 4: Search Discounted Flights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64073" y="6924753"/>
            <a:ext cx="4174960" cy="1533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47"/>
              </a:lnSpc>
            </a:pPr>
            <a:r>
              <a:rPr lang="en-US" sz="1956">
                <a:solidFill>
                  <a:srgbClr val="1A1D1E"/>
                </a:solidFill>
                <a:latin typeface="Agrandir"/>
                <a:ea typeface="Agrandir"/>
                <a:cs typeface="Agrandir"/>
                <a:sym typeface="Agrandir"/>
              </a:rPr>
              <a:t>Browse available flights with the 50% student discount automatically applied. Filter by date, route, and price to find your ideal trip.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6013297" y="6353253"/>
            <a:ext cx="4174960" cy="401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54"/>
              </a:lnSpc>
              <a:spcBef>
                <a:spcPct val="0"/>
              </a:spcBef>
            </a:pPr>
            <a:r>
              <a:rPr lang="en-US" b="true" sz="2118">
                <a:solidFill>
                  <a:srgbClr val="1A1D1E"/>
                </a:solidFill>
                <a:latin typeface="Agrandir Bold"/>
                <a:ea typeface="Agrandir Bold"/>
                <a:cs typeface="Agrandir Bold"/>
                <a:sym typeface="Agrandir Bold"/>
              </a:rPr>
              <a:t>Step 5: Book Your Flight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6005909" y="6924753"/>
            <a:ext cx="4174960" cy="123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47"/>
              </a:lnSpc>
            </a:pPr>
            <a:r>
              <a:rPr lang="en-US" sz="1956">
                <a:solidFill>
                  <a:srgbClr val="1A1D1E"/>
                </a:solidFill>
                <a:latin typeface="Agrandir"/>
                <a:ea typeface="Agrandir"/>
                <a:cs typeface="Agrandir"/>
                <a:sym typeface="Agrandir"/>
              </a:rPr>
              <a:t>Select your preferred flight and complete the booking using your verified student account to lock in the discounted student fare.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0625607" y="6353253"/>
            <a:ext cx="4174960" cy="4017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54"/>
              </a:lnSpc>
              <a:spcBef>
                <a:spcPct val="0"/>
              </a:spcBef>
            </a:pPr>
            <a:r>
              <a:rPr lang="en-US" b="true" sz="2118">
                <a:solidFill>
                  <a:srgbClr val="1A1D1E"/>
                </a:solidFill>
                <a:latin typeface="Agrandir Bold"/>
                <a:ea typeface="Agrandir Bold"/>
                <a:cs typeface="Agrandir Bold"/>
                <a:sym typeface="Agrandir Bold"/>
              </a:rPr>
              <a:t>Step 6: Present ID at Check-In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618219" y="6924753"/>
            <a:ext cx="4174960" cy="12382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47"/>
              </a:lnSpc>
            </a:pPr>
            <a:r>
              <a:rPr lang="en-US" sz="1956">
                <a:solidFill>
                  <a:srgbClr val="1A1D1E"/>
                </a:solidFill>
                <a:latin typeface="Agrandir"/>
                <a:ea typeface="Agrandir"/>
                <a:cs typeface="Agrandir"/>
                <a:sym typeface="Agrandir"/>
              </a:rPr>
              <a:t>At the airport, present your valid student ID at check-in to confirm your eligibility and board your flight at the discounted rate.</a:t>
            </a:r>
          </a:p>
        </p:txBody>
      </p:sp>
      <p:sp>
        <p:nvSpPr>
          <p:cNvPr name="Freeform 27" id="27"/>
          <p:cNvSpPr/>
          <p:nvPr/>
        </p:nvSpPr>
        <p:spPr>
          <a:xfrm flipH="false" flipV="false" rot="0">
            <a:off x="0" y="-32466"/>
            <a:ext cx="1631761" cy="684832"/>
          </a:xfrm>
          <a:custGeom>
            <a:avLst/>
            <a:gdLst/>
            <a:ahLst/>
            <a:cxnLst/>
            <a:rect r="r" b="b" t="t" l="l"/>
            <a:pathLst>
              <a:path h="684832" w="1631761">
                <a:moveTo>
                  <a:pt x="0" y="0"/>
                </a:moveTo>
                <a:lnTo>
                  <a:pt x="1631761" y="0"/>
                </a:lnTo>
                <a:lnTo>
                  <a:pt x="1631761" y="684832"/>
                </a:lnTo>
                <a:lnTo>
                  <a:pt x="0" y="68483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A1B7C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841745">
            <a:off x="-1318377" y="644376"/>
            <a:ext cx="5312928" cy="2377535"/>
          </a:xfrm>
          <a:custGeom>
            <a:avLst/>
            <a:gdLst/>
            <a:ahLst/>
            <a:cxnLst/>
            <a:rect r="r" b="b" t="t" l="l"/>
            <a:pathLst>
              <a:path h="2377535" w="5312928">
                <a:moveTo>
                  <a:pt x="0" y="0"/>
                </a:moveTo>
                <a:lnTo>
                  <a:pt x="5312928" y="0"/>
                </a:lnTo>
                <a:lnTo>
                  <a:pt x="5312928" y="2377535"/>
                </a:lnTo>
                <a:lnTo>
                  <a:pt x="0" y="237753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36075" y="1354253"/>
            <a:ext cx="9414863" cy="6908155"/>
          </a:xfrm>
          <a:custGeom>
            <a:avLst/>
            <a:gdLst/>
            <a:ahLst/>
            <a:cxnLst/>
            <a:rect r="r" b="b" t="t" l="l"/>
            <a:pathLst>
              <a:path h="6908155" w="9414863">
                <a:moveTo>
                  <a:pt x="0" y="0"/>
                </a:moveTo>
                <a:lnTo>
                  <a:pt x="9414862" y="0"/>
                </a:lnTo>
                <a:lnTo>
                  <a:pt x="9414862" y="6908155"/>
                </a:lnTo>
                <a:lnTo>
                  <a:pt x="0" y="690815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169837">
            <a:off x="1258700" y="2568207"/>
            <a:ext cx="3583296" cy="3722248"/>
            <a:chOff x="0" y="0"/>
            <a:chExt cx="4777728" cy="4962997"/>
          </a:xfrm>
        </p:grpSpPr>
        <p:pic>
          <p:nvPicPr>
            <p:cNvPr name="Picture 5" id="5"/>
            <p:cNvPicPr>
              <a:picLocks noChangeAspect="true"/>
            </p:cNvPicPr>
            <p:nvPr/>
          </p:nvPicPr>
          <p:blipFill>
            <a:blip r:embed="rId4"/>
            <a:srcRect l="1866" t="0" r="1866" b="0"/>
            <a:stretch>
              <a:fillRect/>
            </a:stretch>
          </p:blipFill>
          <p:spPr>
            <a:xfrm flipH="false" flipV="false">
              <a:off x="0" y="0"/>
              <a:ext cx="4777728" cy="4962997"/>
            </a:xfrm>
            <a:prstGeom prst="rect">
              <a:avLst/>
            </a:prstGeom>
          </p:spPr>
        </p:pic>
      </p:grpSp>
      <p:grpSp>
        <p:nvGrpSpPr>
          <p:cNvPr name="Group 6" id="6"/>
          <p:cNvGrpSpPr/>
          <p:nvPr/>
        </p:nvGrpSpPr>
        <p:grpSpPr>
          <a:xfrm rot="-227204">
            <a:off x="5568269" y="1949741"/>
            <a:ext cx="3652952" cy="3690195"/>
            <a:chOff x="0" y="0"/>
            <a:chExt cx="4870602" cy="4920259"/>
          </a:xfrm>
        </p:grpSpPr>
        <p:pic>
          <p:nvPicPr>
            <p:cNvPr name="Picture 7" id="7"/>
            <p:cNvPicPr>
              <a:picLocks noChangeAspect="true"/>
            </p:cNvPicPr>
            <p:nvPr/>
          </p:nvPicPr>
          <p:blipFill>
            <a:blip r:embed="rId5"/>
            <a:srcRect l="504" t="0" r="504" b="0"/>
            <a:stretch>
              <a:fillRect/>
            </a:stretch>
          </p:blipFill>
          <p:spPr>
            <a:xfrm flipH="false" flipV="false">
              <a:off x="0" y="0"/>
              <a:ext cx="4870602" cy="4920259"/>
            </a:xfrm>
            <a:prstGeom prst="rect">
              <a:avLst/>
            </a:prstGeom>
          </p:spPr>
        </p:pic>
      </p:grpSp>
      <p:sp>
        <p:nvSpPr>
          <p:cNvPr name="Freeform 8" id="8"/>
          <p:cNvSpPr/>
          <p:nvPr/>
        </p:nvSpPr>
        <p:spPr>
          <a:xfrm flipH="false" flipV="false" rot="5468287">
            <a:off x="-2271429" y="5316398"/>
            <a:ext cx="3903019" cy="5319276"/>
          </a:xfrm>
          <a:custGeom>
            <a:avLst/>
            <a:gdLst/>
            <a:ahLst/>
            <a:cxnLst/>
            <a:rect r="r" b="b" t="t" l="l"/>
            <a:pathLst>
              <a:path h="5319276" w="3903019">
                <a:moveTo>
                  <a:pt x="0" y="0"/>
                </a:moveTo>
                <a:lnTo>
                  <a:pt x="3903019" y="0"/>
                </a:lnTo>
                <a:lnTo>
                  <a:pt x="3903019" y="5319275"/>
                </a:lnTo>
                <a:lnTo>
                  <a:pt x="0" y="531927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329476">
            <a:off x="6017995" y="6941168"/>
            <a:ext cx="5239758" cy="785964"/>
          </a:xfrm>
          <a:custGeom>
            <a:avLst/>
            <a:gdLst/>
            <a:ahLst/>
            <a:cxnLst/>
            <a:rect r="r" b="b" t="t" l="l"/>
            <a:pathLst>
              <a:path h="785964" w="5239758">
                <a:moveTo>
                  <a:pt x="0" y="0"/>
                </a:moveTo>
                <a:lnTo>
                  <a:pt x="5239758" y="0"/>
                </a:lnTo>
                <a:lnTo>
                  <a:pt x="5239758" y="785964"/>
                </a:lnTo>
                <a:lnTo>
                  <a:pt x="0" y="7859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145958">
            <a:off x="8787797" y="2833904"/>
            <a:ext cx="9234207" cy="7260395"/>
          </a:xfrm>
          <a:custGeom>
            <a:avLst/>
            <a:gdLst/>
            <a:ahLst/>
            <a:cxnLst/>
            <a:rect r="r" b="b" t="t" l="l"/>
            <a:pathLst>
              <a:path h="7260395" w="9234207">
                <a:moveTo>
                  <a:pt x="0" y="0"/>
                </a:moveTo>
                <a:lnTo>
                  <a:pt x="9234206" y="0"/>
                </a:lnTo>
                <a:lnTo>
                  <a:pt x="9234206" y="7260395"/>
                </a:lnTo>
                <a:lnTo>
                  <a:pt x="0" y="72603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376425">
            <a:off x="16053798" y="7459339"/>
            <a:ext cx="3287601" cy="3597921"/>
          </a:xfrm>
          <a:custGeom>
            <a:avLst/>
            <a:gdLst/>
            <a:ahLst/>
            <a:cxnLst/>
            <a:rect r="r" b="b" t="t" l="l"/>
            <a:pathLst>
              <a:path h="3597921" w="3287601">
                <a:moveTo>
                  <a:pt x="0" y="0"/>
                </a:moveTo>
                <a:lnTo>
                  <a:pt x="3287601" y="0"/>
                </a:lnTo>
                <a:lnTo>
                  <a:pt x="3287601" y="3597922"/>
                </a:lnTo>
                <a:lnTo>
                  <a:pt x="0" y="359792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973161">
            <a:off x="4352034" y="6262201"/>
            <a:ext cx="2275103" cy="1387813"/>
          </a:xfrm>
          <a:custGeom>
            <a:avLst/>
            <a:gdLst/>
            <a:ahLst/>
            <a:cxnLst/>
            <a:rect r="r" b="b" t="t" l="l"/>
            <a:pathLst>
              <a:path h="1387813" w="2275103">
                <a:moveTo>
                  <a:pt x="0" y="0"/>
                </a:moveTo>
                <a:lnTo>
                  <a:pt x="2275104" y="0"/>
                </a:lnTo>
                <a:lnTo>
                  <a:pt x="2275104" y="1387813"/>
                </a:lnTo>
                <a:lnTo>
                  <a:pt x="0" y="1387813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9641550" y="1369791"/>
            <a:ext cx="8056048" cy="1797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2983"/>
              </a:lnSpc>
              <a:spcBef>
                <a:spcPct val="0"/>
              </a:spcBef>
            </a:pPr>
            <a:r>
              <a:rPr lang="en-US" sz="11803">
                <a:solidFill>
                  <a:srgbClr val="1A1D1E"/>
                </a:solidFill>
                <a:latin typeface="Vintage Goods"/>
                <a:ea typeface="Vintage Goods"/>
                <a:cs typeface="Vintage Goods"/>
                <a:sym typeface="Vintage Goods"/>
              </a:rPr>
              <a:t>Tips &amp; Extra Info</a:t>
            </a:r>
          </a:p>
        </p:txBody>
      </p:sp>
      <p:sp>
        <p:nvSpPr>
          <p:cNvPr name="TextBox 14" id="14"/>
          <p:cNvSpPr txBox="true"/>
          <p:nvPr/>
        </p:nvSpPr>
        <p:spPr>
          <a:xfrm rot="-145958">
            <a:off x="9300505" y="3410273"/>
            <a:ext cx="6139192" cy="1031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838"/>
              </a:lnSpc>
            </a:pPr>
            <a:r>
              <a:rPr lang="en-US" b="true" sz="2741">
                <a:solidFill>
                  <a:srgbClr val="1A1D1E"/>
                </a:solidFill>
                <a:latin typeface="Agrandir Bold"/>
                <a:ea typeface="Agrandir Bold"/>
                <a:cs typeface="Agrandir Bold"/>
                <a:sym typeface="Agrandir Bold"/>
              </a:rPr>
              <a:t>Smart ways to maximize your American Airlines student discount!</a:t>
            </a:r>
          </a:p>
        </p:txBody>
      </p:sp>
      <p:sp>
        <p:nvSpPr>
          <p:cNvPr name="TextBox 15" id="15"/>
          <p:cNvSpPr txBox="true"/>
          <p:nvPr/>
        </p:nvSpPr>
        <p:spPr>
          <a:xfrm rot="-145958">
            <a:off x="9455440" y="5070730"/>
            <a:ext cx="7726698" cy="33331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705"/>
              </a:lnSpc>
            </a:pPr>
            <a:r>
              <a:rPr lang="en-US" b="true" sz="2646">
                <a:solidFill>
                  <a:srgbClr val="1A1D1E"/>
                </a:solidFill>
                <a:latin typeface="Agrandir Bold"/>
                <a:ea typeface="Agrandir Bold"/>
                <a:cs typeface="Agrandir Bold"/>
                <a:sym typeface="Agrandir Bold"/>
              </a:rPr>
              <a:t>Book in advance for the best fares</a:t>
            </a:r>
          </a:p>
          <a:p>
            <a:pPr algn="l" marL="0" indent="0" lvl="0">
              <a:lnSpc>
                <a:spcPts val="3705"/>
              </a:lnSpc>
            </a:pPr>
            <a:r>
              <a:rPr lang="en-US" b="true" sz="2646">
                <a:solidFill>
                  <a:srgbClr val="1A1D1E"/>
                </a:solidFill>
                <a:latin typeface="Agrandir Bold"/>
                <a:ea typeface="Agrandir Bold"/>
                <a:cs typeface="Agrandir Bold"/>
                <a:sym typeface="Agrandir Bold"/>
              </a:rPr>
              <a:t>Check blackout dates &amp; restrictions</a:t>
            </a:r>
          </a:p>
          <a:p>
            <a:pPr algn="l" marL="0" indent="0" lvl="0">
              <a:lnSpc>
                <a:spcPts val="3705"/>
              </a:lnSpc>
            </a:pPr>
            <a:r>
              <a:rPr lang="en-US" b="true" sz="2646">
                <a:solidFill>
                  <a:srgbClr val="1A1D1E"/>
                </a:solidFill>
                <a:latin typeface="Agrandir Bold"/>
                <a:ea typeface="Agrandir Bold"/>
                <a:cs typeface="Agrandir Bold"/>
                <a:sym typeface="Agrandir Bold"/>
              </a:rPr>
              <a:t>Combine discounts with other offers</a:t>
            </a:r>
          </a:p>
          <a:p>
            <a:pPr algn="l" marL="0" indent="0" lvl="0">
              <a:lnSpc>
                <a:spcPts val="3705"/>
              </a:lnSpc>
            </a:pPr>
            <a:r>
              <a:rPr lang="en-US" b="true" sz="2646">
                <a:solidFill>
                  <a:srgbClr val="1A1D1E"/>
                </a:solidFill>
                <a:latin typeface="Agrandir Bold"/>
                <a:ea typeface="Agrandir Bold"/>
                <a:cs typeface="Agrandir Bold"/>
                <a:sym typeface="Agrandir Bold"/>
              </a:rPr>
              <a:t>Set fare alerts for price drops</a:t>
            </a:r>
          </a:p>
          <a:p>
            <a:pPr algn="l" marL="0" indent="0" lvl="0">
              <a:lnSpc>
                <a:spcPts val="3705"/>
              </a:lnSpc>
            </a:pPr>
            <a:r>
              <a:rPr lang="en-US" b="true" sz="2646">
                <a:solidFill>
                  <a:srgbClr val="1A1D1E"/>
                </a:solidFill>
                <a:latin typeface="Agrandir Bold"/>
                <a:ea typeface="Agrandir Bold"/>
                <a:cs typeface="Agrandir Bold"/>
                <a:sym typeface="Agrandir Bold"/>
              </a:rPr>
              <a:t>Watch for seasonal </a:t>
            </a:r>
            <a:r>
              <a:rPr lang="en-US" b="true" sz="2646" u="sng">
                <a:solidFill>
                  <a:srgbClr val="1A1D1E"/>
                </a:solidFill>
                <a:latin typeface="Agrandir Bold"/>
                <a:ea typeface="Agrandir Bold"/>
                <a:cs typeface="Agrandir Bold"/>
                <a:sym typeface="Agrandir Bold"/>
                <a:hlinkClick r:id="rId11" tooltip="https://miacarter671.wixsite.com/flyroutehub/post/american-airlines-student-discount-promo-code-2026"/>
              </a:rPr>
              <a:t>aa student deals</a:t>
            </a:r>
          </a:p>
          <a:p>
            <a:pPr algn="l" marL="0" indent="0" lvl="0">
              <a:lnSpc>
                <a:spcPts val="3705"/>
              </a:lnSpc>
            </a:pPr>
            <a:r>
              <a:rPr lang="en-US" b="true" sz="2646">
                <a:solidFill>
                  <a:srgbClr val="1A1D1E"/>
                </a:solidFill>
                <a:latin typeface="Agrandir Bold"/>
                <a:ea typeface="Agrandir Bold"/>
                <a:cs typeface="Agrandir Bold"/>
                <a:sym typeface="Agrandir Bold"/>
              </a:rPr>
              <a:t>Contact AA customer service for help</a:t>
            </a:r>
          </a:p>
          <a:p>
            <a:pPr algn="l" marL="0" indent="0" lvl="0">
              <a:lnSpc>
                <a:spcPts val="3705"/>
              </a:lnSpc>
            </a:pPr>
            <a:r>
              <a:rPr lang="en-US" b="true" sz="2646">
                <a:solidFill>
                  <a:srgbClr val="1A1D1E"/>
                </a:solidFill>
                <a:latin typeface="Agrandir Bold"/>
                <a:ea typeface="Agrandir Bold"/>
                <a:cs typeface="Agrandir Bold"/>
                <a:sym typeface="Agrandir Bold"/>
              </a:rPr>
              <a:t>Start saving on your next flight today!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0" y="-32466"/>
            <a:ext cx="1631761" cy="684832"/>
          </a:xfrm>
          <a:custGeom>
            <a:avLst/>
            <a:gdLst/>
            <a:ahLst/>
            <a:cxnLst/>
            <a:rect r="r" b="b" t="t" l="l"/>
            <a:pathLst>
              <a:path h="684832" w="1631761">
                <a:moveTo>
                  <a:pt x="0" y="0"/>
                </a:moveTo>
                <a:lnTo>
                  <a:pt x="1631761" y="0"/>
                </a:lnTo>
                <a:lnTo>
                  <a:pt x="1631761" y="684832"/>
                </a:lnTo>
                <a:lnTo>
                  <a:pt x="0" y="68483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4000500" y="-4000500"/>
            <a:ext cx="10287000" cy="18288000"/>
          </a:xfrm>
          <a:custGeom>
            <a:avLst/>
            <a:gdLst/>
            <a:ahLst/>
            <a:cxnLst/>
            <a:rect r="r" b="b" t="t" l="l"/>
            <a:pathLst>
              <a:path h="18288000" w="10287000">
                <a:moveTo>
                  <a:pt x="10287000" y="0"/>
                </a:moveTo>
                <a:lnTo>
                  <a:pt x="10287000" y="18288000"/>
                </a:lnTo>
                <a:lnTo>
                  <a:pt x="0" y="18288000"/>
                </a:lnTo>
                <a:lnTo>
                  <a:pt x="0" y="0"/>
                </a:lnTo>
                <a:lnTo>
                  <a:pt x="10287000" y="0"/>
                </a:lnTo>
                <a:close/>
              </a:path>
            </a:pathLst>
          </a:custGeom>
          <a:blipFill>
            <a:blip r:embed="rId2"/>
            <a:stretch>
              <a:fillRect l="-34888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78885">
            <a:off x="2679114" y="994833"/>
            <a:ext cx="12384080" cy="8297333"/>
          </a:xfrm>
          <a:custGeom>
            <a:avLst/>
            <a:gdLst/>
            <a:ahLst/>
            <a:cxnLst/>
            <a:rect r="r" b="b" t="t" l="l"/>
            <a:pathLst>
              <a:path h="8297333" w="12384080">
                <a:moveTo>
                  <a:pt x="0" y="0"/>
                </a:moveTo>
                <a:lnTo>
                  <a:pt x="12384080" y="0"/>
                </a:lnTo>
                <a:lnTo>
                  <a:pt x="12384080" y="8297334"/>
                </a:lnTo>
                <a:lnTo>
                  <a:pt x="0" y="82973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-414032">
            <a:off x="4020936" y="3611775"/>
            <a:ext cx="9699313" cy="3054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1984"/>
              </a:lnSpc>
            </a:pPr>
            <a:r>
              <a:rPr lang="en-US" sz="19985">
                <a:solidFill>
                  <a:srgbClr val="1A1D1E"/>
                </a:solidFill>
                <a:latin typeface="Vintage Goods"/>
                <a:ea typeface="Vintage Goods"/>
                <a:cs typeface="Vintage Goods"/>
                <a:sym typeface="Vintage Goods"/>
              </a:rPr>
              <a:t>Thank you!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375541">
            <a:off x="12816889" y="2506384"/>
            <a:ext cx="4212906" cy="6335198"/>
          </a:xfrm>
          <a:custGeom>
            <a:avLst/>
            <a:gdLst/>
            <a:ahLst/>
            <a:cxnLst/>
            <a:rect r="r" b="b" t="t" l="l"/>
            <a:pathLst>
              <a:path h="6335198" w="4212906">
                <a:moveTo>
                  <a:pt x="0" y="0"/>
                </a:moveTo>
                <a:lnTo>
                  <a:pt x="4212906" y="0"/>
                </a:lnTo>
                <a:lnTo>
                  <a:pt x="4212906" y="6335197"/>
                </a:lnTo>
                <a:lnTo>
                  <a:pt x="0" y="633519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620678" y="-2477691"/>
            <a:ext cx="6142736" cy="6260113"/>
          </a:xfrm>
          <a:custGeom>
            <a:avLst/>
            <a:gdLst/>
            <a:ahLst/>
            <a:cxnLst/>
            <a:rect r="r" b="b" t="t" l="l"/>
            <a:pathLst>
              <a:path h="6260113" w="6142736">
                <a:moveTo>
                  <a:pt x="0" y="0"/>
                </a:moveTo>
                <a:lnTo>
                  <a:pt x="6142736" y="0"/>
                </a:lnTo>
                <a:lnTo>
                  <a:pt x="6142736" y="6260113"/>
                </a:lnTo>
                <a:lnTo>
                  <a:pt x="0" y="62601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607700">
            <a:off x="391489" y="609067"/>
            <a:ext cx="3494175" cy="4762078"/>
          </a:xfrm>
          <a:custGeom>
            <a:avLst/>
            <a:gdLst/>
            <a:ahLst/>
            <a:cxnLst/>
            <a:rect r="r" b="b" t="t" l="l"/>
            <a:pathLst>
              <a:path h="4762078" w="3494175">
                <a:moveTo>
                  <a:pt x="0" y="0"/>
                </a:moveTo>
                <a:lnTo>
                  <a:pt x="3494175" y="0"/>
                </a:lnTo>
                <a:lnTo>
                  <a:pt x="3494175" y="4762079"/>
                </a:lnTo>
                <a:lnTo>
                  <a:pt x="0" y="476207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0" y="-32466"/>
            <a:ext cx="1631761" cy="684832"/>
          </a:xfrm>
          <a:custGeom>
            <a:avLst/>
            <a:gdLst/>
            <a:ahLst/>
            <a:cxnLst/>
            <a:rect r="r" b="b" t="t" l="l"/>
            <a:pathLst>
              <a:path h="684832" w="1631761">
                <a:moveTo>
                  <a:pt x="0" y="0"/>
                </a:moveTo>
                <a:lnTo>
                  <a:pt x="1631761" y="0"/>
                </a:lnTo>
                <a:lnTo>
                  <a:pt x="1631761" y="684832"/>
                </a:lnTo>
                <a:lnTo>
                  <a:pt x="0" y="68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-393347">
            <a:off x="4881816" y="6396329"/>
            <a:ext cx="8400551" cy="8414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926"/>
              </a:lnSpc>
            </a:pPr>
            <a:r>
              <a:rPr lang="en-US" sz="2897">
                <a:solidFill>
                  <a:srgbClr val="1A1D1E"/>
                </a:solidFill>
                <a:latin typeface="Agrandir"/>
                <a:ea typeface="Agrandir"/>
                <a:cs typeface="Agrandir"/>
                <a:sym typeface="Agrandir"/>
              </a:rPr>
              <a:t>Start saving on your next flight today! Safe travels and happy savings!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DAHLmAnHH3M</dc:identifier>
  <dcterms:modified xsi:type="dcterms:W3CDTF">2011-08-01T06:04:30Z</dcterms:modified>
  <cp:revision>1</cp:revision>
  <dc:title>How do I get a 50% Student discount on American airlines flights?</dc:title>
</cp:coreProperties>
</file>