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x="18288000" cy="10287000"/>
  <p:notesSz cx="6858000" cy="9144000"/>
  <p:embeddedFontLst>
    <p:embeddedFont>
      <p:font typeface="Telegraf Ultra-Bold" charset="1" panose="00000900000000000000"/>
      <p:regular r:id="rId15"/>
    </p:embeddedFont>
    <p:embeddedFont>
      <p:font typeface="Telegraf Medium" charset="1" panose="00000600000000000000"/>
      <p:regular r:id="rId16"/>
    </p:embeddedFont>
    <p:embeddedFont>
      <p:font typeface="Telegraf" charset="1" panose="00000500000000000000"/>
      <p:regular r:id="rId17"/>
    </p:embeddedFont>
    <p:embeddedFont>
      <p:font typeface="Telegraf Bold" charset="1" panose="0000080000000000000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https://www.fenglawoffice.com/blog/" TargetMode="External" Type="http://schemas.openxmlformats.org/officeDocument/2006/relationships/hyperlink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Relationship Id="rId3" Target="../media/image4.png" Type="http://schemas.openxmlformats.org/officeDocument/2006/relationships/image"/><Relationship Id="rId4" Target="../media/image5.svg" Type="http://schemas.openxmlformats.org/officeDocument/2006/relationships/image"/><Relationship Id="rId5" Target="../media/image6.png" Type="http://schemas.openxmlformats.org/officeDocument/2006/relationships/image"/><Relationship Id="rId6" Target="https://www.fenglawoffice.com/attorney-bio/" TargetMode="External" Type="http://schemas.openxmlformats.org/officeDocument/2006/relationships/hyperlink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.png" Type="http://schemas.openxmlformats.org/officeDocument/2006/relationships/image"/><Relationship Id="rId2" Target="../media/image7.jpeg" Type="http://schemas.openxmlformats.org/officeDocument/2006/relationships/image"/><Relationship Id="rId3" Target="../media/image8.png" Type="http://schemas.openxmlformats.org/officeDocument/2006/relationships/image"/><Relationship Id="rId4" Target="../media/image9.svg" Type="http://schemas.openxmlformats.org/officeDocument/2006/relationships/image"/><Relationship Id="rId5" Target="../media/image10.png" Type="http://schemas.openxmlformats.org/officeDocument/2006/relationships/image"/><Relationship Id="rId6" Target="../media/image11.svg" Type="http://schemas.openxmlformats.org/officeDocument/2006/relationships/image"/><Relationship Id="rId7" Target="https://www.fenglawoffice.com/fees-billing/" TargetMode="External" Type="http://schemas.openxmlformats.org/officeDocument/2006/relationships/hyperlink"/><Relationship Id="rId8" Target="../media/image12.png" Type="http://schemas.openxmlformats.org/officeDocument/2006/relationships/image"/><Relationship Id="rId9" Target="../media/image13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Relationship Id="rId3" Target="../media/image14.png" Type="http://schemas.openxmlformats.org/officeDocument/2006/relationships/image"/><Relationship Id="rId4" Target="../media/image15.svg" Type="http://schemas.openxmlformats.org/officeDocument/2006/relationships/image"/><Relationship Id="rId5" Target="../media/image16.png" Type="http://schemas.openxmlformats.org/officeDocument/2006/relationships/image"/><Relationship Id="rId6" Target="../media/image17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6.png" Type="http://schemas.openxmlformats.org/officeDocument/2006/relationships/image"/><Relationship Id="rId11" Target="../media/image27.svg" Type="http://schemas.openxmlformats.org/officeDocument/2006/relationships/image"/><Relationship Id="rId12" Target="../media/image2.png" Type="http://schemas.openxmlformats.org/officeDocument/2006/relationships/image"/><Relationship Id="rId2" Target="../media/image18.png" Type="http://schemas.openxmlformats.org/officeDocument/2006/relationships/image"/><Relationship Id="rId3" Target="../media/image19.svg" Type="http://schemas.openxmlformats.org/officeDocument/2006/relationships/image"/><Relationship Id="rId4" Target="../media/image20.png" Type="http://schemas.openxmlformats.org/officeDocument/2006/relationships/image"/><Relationship Id="rId5" Target="../media/image21.svg" Type="http://schemas.openxmlformats.org/officeDocument/2006/relationships/image"/><Relationship Id="rId6" Target="../media/image22.png" Type="http://schemas.openxmlformats.org/officeDocument/2006/relationships/image"/><Relationship Id="rId7" Target="../media/image23.svg" Type="http://schemas.openxmlformats.org/officeDocument/2006/relationships/image"/><Relationship Id="rId8" Target="../media/image24.png" Type="http://schemas.openxmlformats.org/officeDocument/2006/relationships/image"/><Relationship Id="rId9" Target="../media/image25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https://www.fenglawoffice.com/family-based-immigration" TargetMode="External" Type="http://schemas.openxmlformats.org/officeDocument/2006/relationships/hyperlink"/><Relationship Id="rId3" Target="https://www.fenglawoffice.com/asylum-removal-defense-asylum-processing-rule/" TargetMode="External" Type="http://schemas.openxmlformats.org/officeDocument/2006/relationships/hyperlink"/><Relationship Id="rId4" Target="https://www.fenglawoffice.com" TargetMode="External" Type="http://schemas.openxmlformats.org/officeDocument/2006/relationships/hyperlink"/><Relationship Id="rId5" Target="https://www.fenglawoffice.com/non-immigrant-visa/" TargetMode="External" Type="http://schemas.openxmlformats.org/officeDocument/2006/relationships/hyperlink"/><Relationship Id="rId6" Target="https://www.fenglawoffice.com/non-immigrant-visa/" TargetMode="External" Type="http://schemas.openxmlformats.org/officeDocument/2006/relationships/hyperlink"/><Relationship Id="rId7" Target="https://www.fenglawoffice.com" TargetMode="External" Type="http://schemas.openxmlformats.org/officeDocument/2006/relationships/hyperlink"/><Relationship Id="rId8" Target="../media/image2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https://www.fenglawoffice.com/attorney-bio/" TargetMode="External" Type="http://schemas.openxmlformats.org/officeDocument/2006/relationships/hyperlink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.png" Type="http://schemas.openxmlformats.org/officeDocument/2006/relationships/image"/><Relationship Id="rId2" Target="../media/image28.jpeg" Type="http://schemas.openxmlformats.org/officeDocument/2006/relationships/image"/><Relationship Id="rId3" Target="../media/image29.png" Type="http://schemas.openxmlformats.org/officeDocument/2006/relationships/image"/><Relationship Id="rId4" Target="../media/image30.svg" Type="http://schemas.openxmlformats.org/officeDocument/2006/relationships/image"/><Relationship Id="rId5" Target="http://www.fenglawoffice.com" TargetMode="External" Type="http://schemas.openxmlformats.org/officeDocument/2006/relationships/hyperlink"/><Relationship Id="rId6" Target="../media/image31.png" Type="http://schemas.openxmlformats.org/officeDocument/2006/relationships/image"/><Relationship Id="rId7" Target="../media/image32.svg" Type="http://schemas.openxmlformats.org/officeDocument/2006/relationships/image"/><Relationship Id="rId8" Target="../media/image33.png" Type="http://schemas.openxmlformats.org/officeDocument/2006/relationships/image"/><Relationship Id="rId9" Target="../media/image34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5.jpeg" Type="http://schemas.openxmlformats.org/officeDocument/2006/relationships/image"/><Relationship Id="rId3" Target="../media/image2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22" r="0" b="-9222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7275398" y="7487521"/>
            <a:ext cx="3737204" cy="960120"/>
            <a:chOff x="0" y="0"/>
            <a:chExt cx="1363342" cy="35025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363342" cy="350254"/>
            </a:xfrm>
            <a:custGeom>
              <a:avLst/>
              <a:gdLst/>
              <a:ahLst/>
              <a:cxnLst/>
              <a:rect r="r" b="b" t="t" l="l"/>
              <a:pathLst>
                <a:path h="350254" w="1363342">
                  <a:moveTo>
                    <a:pt x="0" y="0"/>
                  </a:moveTo>
                  <a:lnTo>
                    <a:pt x="1363342" y="0"/>
                  </a:lnTo>
                  <a:lnTo>
                    <a:pt x="1363342" y="350254"/>
                  </a:lnTo>
                  <a:lnTo>
                    <a:pt x="0" y="350254"/>
                  </a:lnTo>
                  <a:close/>
                </a:path>
              </a:pathLst>
            </a:custGeom>
            <a:solidFill>
              <a:srgbClr val="CEA26C"/>
            </a:solidFill>
          </p:spPr>
        </p:sp>
      </p:grpSp>
      <p:sp>
        <p:nvSpPr>
          <p:cNvPr name="Freeform 5" id="5"/>
          <p:cNvSpPr/>
          <p:nvPr/>
        </p:nvSpPr>
        <p:spPr>
          <a:xfrm flipH="false" flipV="false" rot="0">
            <a:off x="13522096" y="709075"/>
            <a:ext cx="3737204" cy="1261041"/>
          </a:xfrm>
          <a:custGeom>
            <a:avLst/>
            <a:gdLst/>
            <a:ahLst/>
            <a:cxnLst/>
            <a:rect r="r" b="b" t="t" l="l"/>
            <a:pathLst>
              <a:path h="1261041" w="3737204">
                <a:moveTo>
                  <a:pt x="0" y="0"/>
                </a:moveTo>
                <a:lnTo>
                  <a:pt x="3737204" y="0"/>
                </a:lnTo>
                <a:lnTo>
                  <a:pt x="3737204" y="1261042"/>
                </a:lnTo>
                <a:lnTo>
                  <a:pt x="0" y="12610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14" t="0" r="-614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0" y="4078478"/>
            <a:ext cx="18288000" cy="20824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888"/>
              </a:lnSpc>
            </a:pPr>
            <a:r>
              <a:rPr lang="en-US" b="true" sz="6800">
                <a:solidFill>
                  <a:srgbClr val="CEA26C"/>
                </a:solidFill>
                <a:latin typeface="Telegraf Ultra-Bold"/>
                <a:ea typeface="Telegraf Ultra-Bold"/>
                <a:cs typeface="Telegraf Ultra-Bold"/>
                <a:sym typeface="Telegraf Ultra-Bold"/>
              </a:rPr>
              <a:t>Feng Immigration Law: Bridging Borders with Expert Legal Guidance in California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7275398" y="7677450"/>
            <a:ext cx="3737204" cy="5612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76"/>
              </a:lnSpc>
            </a:pPr>
            <a:r>
              <a:rPr lang="en-US" b="true" sz="3600">
                <a:solidFill>
                  <a:srgbClr val="042698"/>
                </a:solidFill>
                <a:latin typeface="Telegraf Medium"/>
                <a:ea typeface="Telegraf Medium"/>
                <a:cs typeface="Telegraf Medium"/>
                <a:sym typeface="Telegraf Medium"/>
                <a:hlinkClick r:id="rId4" tooltip="https://www.fenglawoffice.com/blog/"/>
              </a:rPr>
              <a:t>READ MORE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1138237"/>
            <a:ext cx="4101565" cy="3836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83"/>
              </a:lnSpc>
            </a:pPr>
            <a:r>
              <a:rPr lang="en-US" sz="2400" b="true">
                <a:solidFill>
                  <a:srgbClr val="CEA26C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FENG IMMIGRATION LAW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68518" r="0" b="-6851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0800000">
            <a:off x="15761384" y="3190788"/>
            <a:ext cx="1123786" cy="879363"/>
          </a:xfrm>
          <a:custGeom>
            <a:avLst/>
            <a:gdLst/>
            <a:ahLst/>
            <a:cxnLst/>
            <a:rect r="r" b="b" t="t" l="l"/>
            <a:pathLst>
              <a:path h="879363" w="1123786">
                <a:moveTo>
                  <a:pt x="0" y="0"/>
                </a:moveTo>
                <a:lnTo>
                  <a:pt x="1123786" y="0"/>
                </a:lnTo>
                <a:lnTo>
                  <a:pt x="1123786" y="879363"/>
                </a:lnTo>
                <a:lnTo>
                  <a:pt x="0" y="8793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267321" y="6343559"/>
            <a:ext cx="1123786" cy="879363"/>
          </a:xfrm>
          <a:custGeom>
            <a:avLst/>
            <a:gdLst/>
            <a:ahLst/>
            <a:cxnLst/>
            <a:rect r="r" b="b" t="t" l="l"/>
            <a:pathLst>
              <a:path h="879363" w="1123786">
                <a:moveTo>
                  <a:pt x="0" y="0"/>
                </a:moveTo>
                <a:lnTo>
                  <a:pt x="1123786" y="0"/>
                </a:lnTo>
                <a:lnTo>
                  <a:pt x="1123786" y="879363"/>
                </a:lnTo>
                <a:lnTo>
                  <a:pt x="0" y="8793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2952752" y="8844470"/>
            <a:ext cx="5335248" cy="1442530"/>
            <a:chOff x="0" y="0"/>
            <a:chExt cx="7719096" cy="208706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7719096" cy="2087068"/>
            </a:xfrm>
            <a:custGeom>
              <a:avLst/>
              <a:gdLst/>
              <a:ahLst/>
              <a:cxnLst/>
              <a:rect r="r" b="b" t="t" l="l"/>
              <a:pathLst>
                <a:path h="2087068" w="7719096">
                  <a:moveTo>
                    <a:pt x="0" y="0"/>
                  </a:moveTo>
                  <a:lnTo>
                    <a:pt x="7719096" y="0"/>
                  </a:lnTo>
                  <a:lnTo>
                    <a:pt x="7719096" y="2087068"/>
                  </a:lnTo>
                  <a:lnTo>
                    <a:pt x="0" y="2087068"/>
                  </a:lnTo>
                  <a:close/>
                </a:path>
              </a:pathLst>
            </a:custGeom>
            <a:solidFill>
              <a:srgbClr val="CEA26C"/>
            </a:solidFill>
          </p:spPr>
        </p:sp>
      </p:grpSp>
      <p:sp>
        <p:nvSpPr>
          <p:cNvPr name="AutoShape 7" id="7"/>
          <p:cNvSpPr/>
          <p:nvPr/>
        </p:nvSpPr>
        <p:spPr>
          <a:xfrm flipV="true">
            <a:off x="13957573" y="9565735"/>
            <a:ext cx="3301727" cy="0"/>
          </a:xfrm>
          <a:prstGeom prst="line">
            <a:avLst/>
          </a:prstGeom>
          <a:ln cap="flat" w="47625">
            <a:solidFill>
              <a:srgbClr val="042698"/>
            </a:solidFill>
            <a:prstDash val="solid"/>
            <a:headEnd type="none" len="sm" w="sm"/>
            <a:tailEnd type="arrow" len="sm" w="med"/>
          </a:ln>
        </p:spPr>
      </p:sp>
      <p:sp>
        <p:nvSpPr>
          <p:cNvPr name="Freeform 8" id="8"/>
          <p:cNvSpPr/>
          <p:nvPr/>
        </p:nvSpPr>
        <p:spPr>
          <a:xfrm flipH="false" flipV="false" rot="0">
            <a:off x="0" y="1534840"/>
            <a:ext cx="7928719" cy="8752160"/>
          </a:xfrm>
          <a:custGeom>
            <a:avLst/>
            <a:gdLst/>
            <a:ahLst/>
            <a:cxnLst/>
            <a:rect r="r" b="b" t="t" l="l"/>
            <a:pathLst>
              <a:path h="8752160" w="7928719">
                <a:moveTo>
                  <a:pt x="0" y="0"/>
                </a:moveTo>
                <a:lnTo>
                  <a:pt x="7928719" y="0"/>
                </a:lnTo>
                <a:lnTo>
                  <a:pt x="7928719" y="8752160"/>
                </a:lnTo>
                <a:lnTo>
                  <a:pt x="0" y="875216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1800" t="-544" r="0" b="-737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267321" y="3016453"/>
            <a:ext cx="8206795" cy="10921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64"/>
              </a:lnSpc>
            </a:pPr>
            <a:r>
              <a:rPr lang="en-US" b="true" sz="6865">
                <a:solidFill>
                  <a:srgbClr val="CEA26C"/>
                </a:solidFill>
                <a:latin typeface="Telegraf Ultra-Bold"/>
                <a:ea typeface="Telegraf Ultra-Bold"/>
                <a:cs typeface="Telegraf Ultra-Bold"/>
                <a:sym typeface="Telegraf Ultra-Bold"/>
                <a:hlinkClick r:id="rId6" tooltip="https://www.fenglawoffice.com/attorney-bio/"/>
              </a:rPr>
              <a:t>About Founder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267321" y="4536876"/>
            <a:ext cx="8768688" cy="15624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41"/>
              </a:lnSpc>
            </a:pPr>
            <a:r>
              <a:rPr lang="en-US" sz="2599" b="true">
                <a:solidFill>
                  <a:srgbClr val="CEA26C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Zechen was admitted to practice before the Illinois Supreme Court and is eligible to practice immigration law across the United States. He is a member of the </a:t>
            </a:r>
          </a:p>
          <a:p>
            <a:pPr algn="l">
              <a:lnSpc>
                <a:spcPts val="3041"/>
              </a:lnSpc>
            </a:pPr>
            <a:r>
              <a:rPr lang="en-US" sz="2599" b="true">
                <a:solidFill>
                  <a:srgbClr val="CEA26C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American Immigration Lawyers Association (AILA).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814932" y="827342"/>
            <a:ext cx="4101565" cy="3836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83"/>
              </a:lnSpc>
            </a:pPr>
            <a:r>
              <a:rPr lang="en-US" sz="2400" b="true">
                <a:solidFill>
                  <a:srgbClr val="CEA26C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FENG IMMIGRATION LAW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3699829"/>
            <a:ext cx="18288000" cy="4683421"/>
            <a:chOff x="0" y="0"/>
            <a:chExt cx="24384000" cy="6244561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2409" t="63483" r="2409" b="0"/>
            <a:stretch>
              <a:fillRect/>
            </a:stretch>
          </p:blipFill>
          <p:spPr>
            <a:xfrm flipH="false" flipV="false">
              <a:off x="0" y="0"/>
              <a:ext cx="24384000" cy="6244561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3689152" y="866775"/>
            <a:ext cx="12165675" cy="3660271"/>
            <a:chOff x="0" y="0"/>
            <a:chExt cx="4504632" cy="135530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4504632" cy="1355303"/>
            </a:xfrm>
            <a:custGeom>
              <a:avLst/>
              <a:gdLst/>
              <a:ahLst/>
              <a:cxnLst/>
              <a:rect r="r" b="b" t="t" l="l"/>
              <a:pathLst>
                <a:path h="1355303" w="4504632">
                  <a:moveTo>
                    <a:pt x="0" y="0"/>
                  </a:moveTo>
                  <a:lnTo>
                    <a:pt x="4504632" y="0"/>
                  </a:lnTo>
                  <a:lnTo>
                    <a:pt x="4504632" y="1355303"/>
                  </a:lnTo>
                  <a:lnTo>
                    <a:pt x="0" y="1355303"/>
                  </a:lnTo>
                  <a:close/>
                </a:path>
              </a:pathLst>
            </a:custGeom>
            <a:solidFill>
              <a:srgbClr val="042698"/>
            </a:solid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1294183" y="8765700"/>
            <a:ext cx="812791" cy="985201"/>
          </a:xfrm>
          <a:custGeom>
            <a:avLst/>
            <a:gdLst/>
            <a:ahLst/>
            <a:cxnLst/>
            <a:rect r="r" b="b" t="t" l="l"/>
            <a:pathLst>
              <a:path h="985201" w="812791">
                <a:moveTo>
                  <a:pt x="0" y="0"/>
                </a:moveTo>
                <a:lnTo>
                  <a:pt x="812791" y="0"/>
                </a:lnTo>
                <a:lnTo>
                  <a:pt x="812791" y="985200"/>
                </a:lnTo>
                <a:lnTo>
                  <a:pt x="0" y="9852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105464" y="8765700"/>
            <a:ext cx="988909" cy="985201"/>
          </a:xfrm>
          <a:custGeom>
            <a:avLst/>
            <a:gdLst/>
            <a:ahLst/>
            <a:cxnLst/>
            <a:rect r="r" b="b" t="t" l="l"/>
            <a:pathLst>
              <a:path h="985201" w="988909">
                <a:moveTo>
                  <a:pt x="0" y="0"/>
                </a:moveTo>
                <a:lnTo>
                  <a:pt x="988909" y="0"/>
                </a:lnTo>
                <a:lnTo>
                  <a:pt x="988909" y="985200"/>
                </a:lnTo>
                <a:lnTo>
                  <a:pt x="0" y="9852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5307228" y="1225609"/>
            <a:ext cx="8929524" cy="10231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423"/>
              </a:lnSpc>
            </a:pPr>
            <a:r>
              <a:rPr lang="en-US" b="true" sz="6399">
                <a:solidFill>
                  <a:srgbClr val="CEA26C"/>
                </a:solidFill>
                <a:latin typeface="Telegraf Ultra-Bold"/>
                <a:ea typeface="Telegraf Ultra-Bold"/>
                <a:cs typeface="Telegraf Ultra-Bold"/>
                <a:sym typeface="Telegraf Ultra-Bold"/>
              </a:rPr>
              <a:t>About Us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4234679" y="2524946"/>
            <a:ext cx="11074621" cy="14321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3"/>
              </a:lnSpc>
            </a:pPr>
            <a:r>
              <a:rPr lang="en-US" b="true" sz="2100">
                <a:solidFill>
                  <a:srgbClr val="CEA26C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At </a:t>
            </a:r>
            <a:r>
              <a:rPr lang="en-US" b="true" sz="2100">
                <a:solidFill>
                  <a:srgbClr val="CEA26C"/>
                </a:solidFill>
                <a:latin typeface="Telegraf Medium"/>
                <a:ea typeface="Telegraf Medium"/>
                <a:cs typeface="Telegraf Medium"/>
                <a:sym typeface="Telegraf Medium"/>
                <a:hlinkClick r:id="rId7" tooltip="https://www.fenglawoffice.com/fees-billing/"/>
              </a:rPr>
              <a:t>Feng Immigration Law</a:t>
            </a:r>
            <a:r>
              <a:rPr lang="en-US" b="true" sz="2100">
                <a:solidFill>
                  <a:srgbClr val="CEA26C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, we are dedicated to providing compassionate and expert legal support for individuals navigating the complexities of U.S. immigration. With over 20 years of legal experience, our firm specializes in family-based immigration, nonimmigrant visas, asylum applications, and naturalization processes.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425970" y="9385554"/>
            <a:ext cx="2983391" cy="4175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92"/>
              </a:lnSpc>
            </a:pPr>
            <a:r>
              <a:rPr lang="en-US" sz="2400" b="true">
                <a:solidFill>
                  <a:srgbClr val="053036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Years of experience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8408698" y="9385554"/>
            <a:ext cx="3345157" cy="4175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92"/>
              </a:lnSpc>
            </a:pPr>
            <a:r>
              <a:rPr lang="en-US" sz="2400" b="true">
                <a:solidFill>
                  <a:srgbClr val="053036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Petitions Approved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4466409" y="9385554"/>
            <a:ext cx="2983391" cy="4175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92"/>
              </a:lnSpc>
            </a:pPr>
            <a:r>
              <a:rPr lang="en-US" sz="2400" b="true">
                <a:solidFill>
                  <a:srgbClr val="053036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Months to prepare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425970" y="8675370"/>
            <a:ext cx="1987785" cy="7673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67"/>
              </a:lnSpc>
            </a:pPr>
            <a:r>
              <a:rPr lang="en-US" sz="4800" b="true">
                <a:solidFill>
                  <a:srgbClr val="053036"/>
                </a:solidFill>
                <a:latin typeface="Telegraf Ultra-Bold"/>
                <a:ea typeface="Telegraf Ultra-Bold"/>
                <a:cs typeface="Telegraf Ultra-Bold"/>
                <a:sym typeface="Telegraf Ultra-Bold"/>
              </a:rPr>
              <a:t>20+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8408698" y="8675370"/>
            <a:ext cx="2726584" cy="7673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67"/>
              </a:lnSpc>
            </a:pPr>
            <a:r>
              <a:rPr lang="en-US" sz="4800" b="true">
                <a:solidFill>
                  <a:srgbClr val="053036"/>
                </a:solidFill>
                <a:latin typeface="Telegraf Ultra-Bold"/>
                <a:ea typeface="Telegraf Ultra-Bold"/>
                <a:cs typeface="Telegraf Ultra-Bold"/>
                <a:sym typeface="Telegraf Ultra-Bold"/>
              </a:rPr>
              <a:t>90%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4466409" y="8675370"/>
            <a:ext cx="2652553" cy="7673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67"/>
              </a:lnSpc>
            </a:pPr>
            <a:r>
              <a:rPr lang="en-US" sz="4800" b="true">
                <a:solidFill>
                  <a:srgbClr val="053036"/>
                </a:solidFill>
                <a:latin typeface="Telegraf Ultra-Bold"/>
                <a:ea typeface="Telegraf Ultra-Bold"/>
                <a:cs typeface="Telegraf Ultra-Bold"/>
                <a:sym typeface="Telegraf Ultra-Bold"/>
              </a:rPr>
              <a:t>1-3</a:t>
            </a:r>
          </a:p>
        </p:txBody>
      </p:sp>
      <p:sp>
        <p:nvSpPr>
          <p:cNvPr name="Freeform 16" id="16"/>
          <p:cNvSpPr/>
          <p:nvPr/>
        </p:nvSpPr>
        <p:spPr>
          <a:xfrm flipH="false" flipV="false" rot="0">
            <a:off x="13211412" y="8765700"/>
            <a:ext cx="985201" cy="985201"/>
          </a:xfrm>
          <a:custGeom>
            <a:avLst/>
            <a:gdLst/>
            <a:ahLst/>
            <a:cxnLst/>
            <a:rect r="r" b="b" t="t" l="l"/>
            <a:pathLst>
              <a:path h="985201" w="985201">
                <a:moveTo>
                  <a:pt x="0" y="0"/>
                </a:moveTo>
                <a:lnTo>
                  <a:pt x="985200" y="0"/>
                </a:lnTo>
                <a:lnTo>
                  <a:pt x="985200" y="985200"/>
                </a:lnTo>
                <a:lnTo>
                  <a:pt x="0" y="9852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0" y="21718"/>
            <a:ext cx="3689152" cy="1261041"/>
          </a:xfrm>
          <a:custGeom>
            <a:avLst/>
            <a:gdLst/>
            <a:ahLst/>
            <a:cxnLst/>
            <a:rect r="r" b="b" t="t" l="l"/>
            <a:pathLst>
              <a:path h="1261041" w="3689152">
                <a:moveTo>
                  <a:pt x="0" y="0"/>
                </a:moveTo>
                <a:lnTo>
                  <a:pt x="3689152" y="0"/>
                </a:lnTo>
                <a:lnTo>
                  <a:pt x="3689152" y="1261041"/>
                </a:lnTo>
                <a:lnTo>
                  <a:pt x="0" y="126104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622" t="0" r="-1924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812681" y="2299885"/>
            <a:ext cx="4550743" cy="28900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23"/>
              </a:lnSpc>
            </a:pPr>
            <a:r>
              <a:rPr lang="en-US" sz="6399" b="true">
                <a:solidFill>
                  <a:srgbClr val="053036"/>
                </a:solidFill>
                <a:latin typeface="Telegraf Ultra-Bold"/>
                <a:ea typeface="Telegraf Ultra-Bold"/>
                <a:cs typeface="Telegraf Ultra-Bold"/>
                <a:sym typeface="Telegraf Ultra-Bold"/>
              </a:rPr>
              <a:t>Vision </a:t>
            </a:r>
          </a:p>
          <a:p>
            <a:pPr algn="l">
              <a:lnSpc>
                <a:spcPts val="7423"/>
              </a:lnSpc>
            </a:pPr>
            <a:r>
              <a:rPr lang="en-US" sz="6399" b="true">
                <a:solidFill>
                  <a:srgbClr val="053036"/>
                </a:solidFill>
                <a:latin typeface="Telegraf Ultra-Bold"/>
                <a:ea typeface="Telegraf Ultra-Bold"/>
                <a:cs typeface="Telegraf Ultra-Bold"/>
                <a:sym typeface="Telegraf Ultra-Bold"/>
              </a:rPr>
              <a:t>And Mission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9144000" y="2903792"/>
            <a:ext cx="9144000" cy="7383208"/>
            <a:chOff x="0" y="0"/>
            <a:chExt cx="12192000" cy="9844277"/>
          </a:xfrm>
        </p:grpSpPr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2"/>
            <a:srcRect l="8665" t="0" r="8665" b="0"/>
            <a:stretch>
              <a:fillRect/>
            </a:stretch>
          </p:blipFill>
          <p:spPr>
            <a:xfrm flipH="false" flipV="false">
              <a:off x="0" y="0"/>
              <a:ext cx="12192000" cy="9844277"/>
            </a:xfrm>
            <a:prstGeom prst="rect">
              <a:avLst/>
            </a:prstGeom>
          </p:spPr>
        </p:pic>
      </p:grpSp>
      <p:grpSp>
        <p:nvGrpSpPr>
          <p:cNvPr name="Group 5" id="5"/>
          <p:cNvGrpSpPr/>
          <p:nvPr/>
        </p:nvGrpSpPr>
        <p:grpSpPr>
          <a:xfrm rot="0">
            <a:off x="5336530" y="1409700"/>
            <a:ext cx="5478779" cy="4727532"/>
            <a:chOff x="0" y="0"/>
            <a:chExt cx="1911698" cy="1649567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911698" cy="1649567"/>
            </a:xfrm>
            <a:custGeom>
              <a:avLst/>
              <a:gdLst/>
              <a:ahLst/>
              <a:cxnLst/>
              <a:rect r="r" b="b" t="t" l="l"/>
              <a:pathLst>
                <a:path h="1649567" w="1911698">
                  <a:moveTo>
                    <a:pt x="0" y="0"/>
                  </a:moveTo>
                  <a:lnTo>
                    <a:pt x="1911698" y="0"/>
                  </a:lnTo>
                  <a:lnTo>
                    <a:pt x="1911698" y="1649567"/>
                  </a:lnTo>
                  <a:lnTo>
                    <a:pt x="0" y="1649567"/>
                  </a:lnTo>
                  <a:close/>
                </a:path>
              </a:pathLst>
            </a:custGeom>
            <a:solidFill>
              <a:srgbClr val="042698"/>
            </a:solidFill>
          </p:spPr>
        </p:sp>
      </p:grpSp>
      <p:grpSp>
        <p:nvGrpSpPr>
          <p:cNvPr name="Group 7" id="7"/>
          <p:cNvGrpSpPr/>
          <p:nvPr/>
        </p:nvGrpSpPr>
        <p:grpSpPr>
          <a:xfrm rot="0">
            <a:off x="10805785" y="1409700"/>
            <a:ext cx="5478779" cy="4727532"/>
            <a:chOff x="0" y="0"/>
            <a:chExt cx="1911698" cy="1649567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911698" cy="1649567"/>
            </a:xfrm>
            <a:custGeom>
              <a:avLst/>
              <a:gdLst/>
              <a:ahLst/>
              <a:cxnLst/>
              <a:rect r="r" b="b" t="t" l="l"/>
              <a:pathLst>
                <a:path h="1649567" w="1911698">
                  <a:moveTo>
                    <a:pt x="0" y="0"/>
                  </a:moveTo>
                  <a:lnTo>
                    <a:pt x="1911698" y="0"/>
                  </a:lnTo>
                  <a:lnTo>
                    <a:pt x="1911698" y="1649567"/>
                  </a:lnTo>
                  <a:lnTo>
                    <a:pt x="0" y="1649567"/>
                  </a:lnTo>
                  <a:close/>
                </a:path>
              </a:pathLst>
            </a:custGeom>
            <a:solidFill>
              <a:srgbClr val="CEA26C"/>
            </a:solid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11164559" y="1846801"/>
            <a:ext cx="678973" cy="678973"/>
          </a:xfrm>
          <a:custGeom>
            <a:avLst/>
            <a:gdLst/>
            <a:ahLst/>
            <a:cxnLst/>
            <a:rect r="r" b="b" t="t" l="l"/>
            <a:pathLst>
              <a:path h="678973" w="678973">
                <a:moveTo>
                  <a:pt x="0" y="0"/>
                </a:moveTo>
                <a:lnTo>
                  <a:pt x="678973" y="0"/>
                </a:lnTo>
                <a:lnTo>
                  <a:pt x="678973" y="678973"/>
                </a:lnTo>
                <a:lnTo>
                  <a:pt x="0" y="67897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5782523" y="1932918"/>
            <a:ext cx="896162" cy="506739"/>
          </a:xfrm>
          <a:custGeom>
            <a:avLst/>
            <a:gdLst/>
            <a:ahLst/>
            <a:cxnLst/>
            <a:rect r="r" b="b" t="t" l="l"/>
            <a:pathLst>
              <a:path h="506739" w="896162">
                <a:moveTo>
                  <a:pt x="0" y="0"/>
                </a:moveTo>
                <a:lnTo>
                  <a:pt x="896162" y="0"/>
                </a:lnTo>
                <a:lnTo>
                  <a:pt x="896162" y="506739"/>
                </a:lnTo>
                <a:lnTo>
                  <a:pt x="0" y="50673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1028700" y="7911846"/>
            <a:ext cx="7447786" cy="10797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3"/>
              </a:lnSpc>
            </a:pPr>
            <a:r>
              <a:rPr lang="en-US" sz="2100" b="true">
                <a:solidFill>
                  <a:srgbClr val="053036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We pride ourselves on our in-depth knowledge of </a:t>
            </a:r>
          </a:p>
          <a:p>
            <a:pPr algn="l">
              <a:lnSpc>
                <a:spcPts val="2793"/>
              </a:lnSpc>
            </a:pPr>
            <a:r>
              <a:rPr lang="en-US" sz="2100" b="true">
                <a:solidFill>
                  <a:srgbClr val="053036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ever-evolving immigration laws and our ability to develop tailored legal strategies that meet your unique needs.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164559" y="3298074"/>
            <a:ext cx="4777353" cy="17846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3"/>
              </a:lnSpc>
            </a:pPr>
            <a:r>
              <a:rPr lang="en-US" sz="2100" b="true">
                <a:solidFill>
                  <a:srgbClr val="053036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Our mission is to simplify the complexities of U.S. immigration law by providing personalized, reliable, and effective legal solutions to individuals, families, and businesses.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5782523" y="3298074"/>
            <a:ext cx="4809601" cy="24894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3"/>
              </a:lnSpc>
            </a:pPr>
            <a:r>
              <a:rPr lang="en-US" sz="2100" b="true">
                <a:solidFill>
                  <a:srgbClr val="CEA26C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We strive to be recognized as a leading immigration law firm in California, delivering unparalleled legal expertise and compassionate support to our clients, while fostering a global community connected through shared opportunities.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28700" y="7300532"/>
            <a:ext cx="4800940" cy="5567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56"/>
              </a:lnSpc>
            </a:pPr>
            <a:r>
              <a:rPr lang="en-US" sz="3200" b="true">
                <a:solidFill>
                  <a:srgbClr val="053036"/>
                </a:solidFill>
                <a:latin typeface="Telegraf Ultra-Bold"/>
                <a:ea typeface="Telegraf Ultra-Bold"/>
                <a:cs typeface="Telegraf Ultra-Bold"/>
                <a:sym typeface="Telegraf Ultra-Bold"/>
              </a:rPr>
              <a:t>Our Value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1164559" y="2462659"/>
            <a:ext cx="4180770" cy="5567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56"/>
              </a:lnSpc>
            </a:pPr>
            <a:r>
              <a:rPr lang="en-US" sz="3200" b="true">
                <a:solidFill>
                  <a:srgbClr val="053036"/>
                </a:solidFill>
                <a:latin typeface="Telegraf Ultra-Bold"/>
                <a:ea typeface="Telegraf Ultra-Bold"/>
                <a:cs typeface="Telegraf Ultra-Bold"/>
                <a:sym typeface="Telegraf Ultra-Bold"/>
              </a:rPr>
              <a:t>Our Mission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5782523" y="2462659"/>
            <a:ext cx="4180770" cy="5567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56"/>
              </a:lnSpc>
            </a:pPr>
            <a:r>
              <a:rPr lang="en-US" sz="3200" b="true">
                <a:solidFill>
                  <a:srgbClr val="CEA26C"/>
                </a:solidFill>
                <a:latin typeface="Telegraf Ultra-Bold"/>
                <a:ea typeface="Telegraf Ultra-Bold"/>
                <a:cs typeface="Telegraf Ultra-Bold"/>
                <a:sym typeface="Telegraf Ultra-Bold"/>
              </a:rPr>
              <a:t>Our Vision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2812667"/>
            <a:ext cx="5168849" cy="5375572"/>
            <a:chOff x="0" y="0"/>
            <a:chExt cx="1913890" cy="199043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913890" cy="1990434"/>
            </a:xfrm>
            <a:custGeom>
              <a:avLst/>
              <a:gdLst/>
              <a:ahLst/>
              <a:cxnLst/>
              <a:rect r="r" b="b" t="t" l="l"/>
              <a:pathLst>
                <a:path h="1990434" w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90434"/>
                  </a:lnTo>
                  <a:lnTo>
                    <a:pt x="0" y="1990434"/>
                  </a:lnTo>
                  <a:close/>
                </a:path>
              </a:pathLst>
            </a:custGeom>
            <a:solidFill>
              <a:srgbClr val="CEA26C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6559576" y="2812667"/>
            <a:ext cx="5168849" cy="5375572"/>
            <a:chOff x="0" y="0"/>
            <a:chExt cx="1913890" cy="1990434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913890" cy="1990434"/>
            </a:xfrm>
            <a:custGeom>
              <a:avLst/>
              <a:gdLst/>
              <a:ahLst/>
              <a:cxnLst/>
              <a:rect r="r" b="b" t="t" l="l"/>
              <a:pathLst>
                <a:path h="1990434" w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90434"/>
                  </a:lnTo>
                  <a:lnTo>
                    <a:pt x="0" y="1990434"/>
                  </a:lnTo>
                  <a:close/>
                </a:path>
              </a:pathLst>
            </a:custGeom>
            <a:solidFill>
              <a:srgbClr val="042698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2090451" y="2812667"/>
            <a:ext cx="5168849" cy="5375572"/>
            <a:chOff x="0" y="0"/>
            <a:chExt cx="1913890" cy="1990434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913890" cy="1990434"/>
            </a:xfrm>
            <a:custGeom>
              <a:avLst/>
              <a:gdLst/>
              <a:ahLst/>
              <a:cxnLst/>
              <a:rect r="r" b="b" t="t" l="l"/>
              <a:pathLst>
                <a:path h="1990434" w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90434"/>
                  </a:lnTo>
                  <a:lnTo>
                    <a:pt x="0" y="1990434"/>
                  </a:lnTo>
                  <a:close/>
                </a:path>
              </a:pathLst>
            </a:custGeom>
            <a:solidFill>
              <a:srgbClr val="CEA26C"/>
            </a:solid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8780550" y="8531400"/>
            <a:ext cx="726900" cy="726900"/>
          </a:xfrm>
          <a:custGeom>
            <a:avLst/>
            <a:gdLst/>
            <a:ahLst/>
            <a:cxnLst/>
            <a:rect r="r" b="b" t="t" l="l"/>
            <a:pathLst>
              <a:path h="726900" w="726900">
                <a:moveTo>
                  <a:pt x="0" y="0"/>
                </a:moveTo>
                <a:lnTo>
                  <a:pt x="726900" y="0"/>
                </a:lnTo>
                <a:lnTo>
                  <a:pt x="726900" y="726900"/>
                </a:lnTo>
                <a:lnTo>
                  <a:pt x="0" y="7269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3249674" y="8531400"/>
            <a:ext cx="726900" cy="726900"/>
          </a:xfrm>
          <a:custGeom>
            <a:avLst/>
            <a:gdLst/>
            <a:ahLst/>
            <a:cxnLst/>
            <a:rect r="r" b="b" t="t" l="l"/>
            <a:pathLst>
              <a:path h="726900" w="726900">
                <a:moveTo>
                  <a:pt x="0" y="0"/>
                </a:moveTo>
                <a:lnTo>
                  <a:pt x="726900" y="0"/>
                </a:lnTo>
                <a:lnTo>
                  <a:pt x="726900" y="726900"/>
                </a:lnTo>
                <a:lnTo>
                  <a:pt x="0" y="7269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4311426" y="8531400"/>
            <a:ext cx="726900" cy="726900"/>
          </a:xfrm>
          <a:custGeom>
            <a:avLst/>
            <a:gdLst/>
            <a:ahLst/>
            <a:cxnLst/>
            <a:rect r="r" b="b" t="t" l="l"/>
            <a:pathLst>
              <a:path h="726900" w="726900">
                <a:moveTo>
                  <a:pt x="0" y="0"/>
                </a:moveTo>
                <a:lnTo>
                  <a:pt x="726900" y="0"/>
                </a:lnTo>
                <a:lnTo>
                  <a:pt x="726900" y="726900"/>
                </a:lnTo>
                <a:lnTo>
                  <a:pt x="0" y="7269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2959104" y="3192945"/>
            <a:ext cx="1317308" cy="1317308"/>
          </a:xfrm>
          <a:custGeom>
            <a:avLst/>
            <a:gdLst/>
            <a:ahLst/>
            <a:cxnLst/>
            <a:rect r="r" b="b" t="t" l="l"/>
            <a:pathLst>
              <a:path h="1317308" w="1317308">
                <a:moveTo>
                  <a:pt x="0" y="0"/>
                </a:moveTo>
                <a:lnTo>
                  <a:pt x="1317308" y="0"/>
                </a:lnTo>
                <a:lnTo>
                  <a:pt x="1317308" y="1317308"/>
                </a:lnTo>
                <a:lnTo>
                  <a:pt x="0" y="131730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8386220" y="3258021"/>
            <a:ext cx="1515560" cy="1252232"/>
          </a:xfrm>
          <a:custGeom>
            <a:avLst/>
            <a:gdLst/>
            <a:ahLst/>
            <a:cxnLst/>
            <a:rect r="r" b="b" t="t" l="l"/>
            <a:pathLst>
              <a:path h="1252232" w="1515560">
                <a:moveTo>
                  <a:pt x="0" y="0"/>
                </a:moveTo>
                <a:lnTo>
                  <a:pt x="1515560" y="0"/>
                </a:lnTo>
                <a:lnTo>
                  <a:pt x="1515560" y="1252232"/>
                </a:lnTo>
                <a:lnTo>
                  <a:pt x="0" y="125223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4014424" y="3086100"/>
            <a:ext cx="1625281" cy="1424153"/>
          </a:xfrm>
          <a:custGeom>
            <a:avLst/>
            <a:gdLst/>
            <a:ahLst/>
            <a:cxnLst/>
            <a:rect r="r" b="b" t="t" l="l"/>
            <a:pathLst>
              <a:path h="1424153" w="1625281">
                <a:moveTo>
                  <a:pt x="0" y="0"/>
                </a:moveTo>
                <a:lnTo>
                  <a:pt x="1625282" y="0"/>
                </a:lnTo>
                <a:lnTo>
                  <a:pt x="1625282" y="1424153"/>
                </a:lnTo>
                <a:lnTo>
                  <a:pt x="0" y="14241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1028700" y="971550"/>
            <a:ext cx="16230600" cy="10231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423"/>
              </a:lnSpc>
            </a:pPr>
            <a:r>
              <a:rPr lang="en-US" b="true" sz="6399">
                <a:solidFill>
                  <a:srgbClr val="053036"/>
                </a:solidFill>
                <a:latin typeface="Telegraf Ultra-Bold"/>
                <a:ea typeface="Telegraf Ultra-Bold"/>
                <a:cs typeface="Telegraf Ultra-Bold"/>
                <a:sym typeface="Telegraf Ultra-Bold"/>
              </a:rPr>
              <a:t>Why Choose Us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559576" y="4700753"/>
            <a:ext cx="5168849" cy="3641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68"/>
              </a:lnSpc>
            </a:pPr>
            <a:r>
              <a:rPr lang="en-US" b="true" sz="2300">
                <a:solidFill>
                  <a:srgbClr val="CEA26C"/>
                </a:solidFill>
                <a:latin typeface="Telegraf Ultra-Bold"/>
                <a:ea typeface="Telegraf Ultra-Bold"/>
                <a:cs typeface="Telegraf Ultra-Bold"/>
                <a:sym typeface="Telegraf Ultra-Bold"/>
              </a:rPr>
              <a:t>Tailored Legal Strategies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28700" y="4700753"/>
            <a:ext cx="5168849" cy="3641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68"/>
              </a:lnSpc>
            </a:pPr>
            <a:r>
              <a:rPr lang="en-US" b="true" sz="2300">
                <a:solidFill>
                  <a:srgbClr val="053036"/>
                </a:solidFill>
                <a:latin typeface="Telegraf Ultra-Bold"/>
                <a:ea typeface="Telegraf Ultra-Bold"/>
                <a:cs typeface="Telegraf Ultra-Bold"/>
                <a:sym typeface="Telegraf Ultra-Bold"/>
              </a:rPr>
              <a:t>Proven Track Record of Success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090374" y="4700753"/>
            <a:ext cx="5168849" cy="3641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668"/>
              </a:lnSpc>
            </a:pPr>
            <a:r>
              <a:rPr lang="en-US" b="true" sz="2300">
                <a:solidFill>
                  <a:srgbClr val="053036"/>
                </a:solidFill>
                <a:latin typeface="Telegraf Ultra-Bold"/>
                <a:ea typeface="Telegraf Ultra-Bold"/>
                <a:cs typeface="Telegraf Ultra-Bold"/>
                <a:sym typeface="Telegraf Ultra-Bold"/>
              </a:rPr>
              <a:t>Timely Case Management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6715807" y="5221643"/>
            <a:ext cx="4856386" cy="21370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3"/>
              </a:lnSpc>
            </a:pPr>
            <a:r>
              <a:rPr lang="en-US" b="true" sz="2100">
                <a:solidFill>
                  <a:srgbClr val="CEA26C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We recognize that no two cases are alike. Our team takes the time to understand your unique circumstances and designs customized legal solutions to meet your goals efficiently and effectively.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183082" y="5221643"/>
            <a:ext cx="4869352" cy="28418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3"/>
              </a:lnSpc>
            </a:pPr>
            <a:r>
              <a:rPr lang="en-US" b="true" sz="2100">
                <a:solidFill>
                  <a:srgbClr val="053036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With years of experience in immigration law, we have a strong history of successfully navigating complex cases. Over 90% of our family-based immigration petitions are approved on the first attempt, demonstrating our commitment to excellence and precision.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2255593" y="5221643"/>
            <a:ext cx="4838565" cy="24894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93"/>
              </a:lnSpc>
            </a:pPr>
            <a:r>
              <a:rPr lang="en-US" b="true" sz="2100">
                <a:solidFill>
                  <a:srgbClr val="053036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We prepare your case thoroughly and promptly—most cases are completed within 1-3 months, depending on the timely submission of documents. We also respond to all inquiries within 24 hours, keeping you informed and assured.</a:t>
            </a:r>
          </a:p>
        </p:txBody>
      </p:sp>
      <p:sp>
        <p:nvSpPr>
          <p:cNvPr name="Freeform 21" id="21"/>
          <p:cNvSpPr/>
          <p:nvPr/>
        </p:nvSpPr>
        <p:spPr>
          <a:xfrm flipH="false" flipV="false" rot="0">
            <a:off x="0" y="21718"/>
            <a:ext cx="3689152" cy="1261041"/>
          </a:xfrm>
          <a:custGeom>
            <a:avLst/>
            <a:gdLst/>
            <a:ahLst/>
            <a:cxnLst/>
            <a:rect r="r" b="b" t="t" l="l"/>
            <a:pathLst>
              <a:path h="1261041" w="3689152">
                <a:moveTo>
                  <a:pt x="0" y="0"/>
                </a:moveTo>
                <a:lnTo>
                  <a:pt x="3689152" y="0"/>
                </a:lnTo>
                <a:lnTo>
                  <a:pt x="3689152" y="1261041"/>
                </a:lnTo>
                <a:lnTo>
                  <a:pt x="0" y="126104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622" t="0" r="-1924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6681618" y="3487404"/>
            <a:ext cx="6360290" cy="28418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3"/>
              </a:lnSpc>
            </a:pPr>
            <a:r>
              <a:rPr lang="en-US" sz="2100" b="true">
                <a:solidFill>
                  <a:srgbClr val="053036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We provide guidance for individuals and companies in securing employment-related visas, such as:</a:t>
            </a:r>
          </a:p>
          <a:p>
            <a:pPr algn="l">
              <a:lnSpc>
                <a:spcPts val="2793"/>
              </a:lnSpc>
            </a:pPr>
          </a:p>
          <a:p>
            <a:pPr algn="l" marL="453390" indent="-226695" lvl="1">
              <a:lnSpc>
                <a:spcPts val="2793"/>
              </a:lnSpc>
              <a:buFont typeface="Arial"/>
              <a:buChar char="•"/>
            </a:pPr>
            <a:r>
              <a:rPr lang="en-US" b="true" sz="2100">
                <a:solidFill>
                  <a:srgbClr val="053036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L-1 Visa </a:t>
            </a:r>
          </a:p>
          <a:p>
            <a:pPr algn="l" marL="453390" indent="-226695" lvl="1">
              <a:lnSpc>
                <a:spcPts val="2793"/>
              </a:lnSpc>
              <a:buFont typeface="Arial"/>
              <a:buChar char="•"/>
            </a:pPr>
            <a:r>
              <a:rPr lang="en-US" b="true" sz="2100">
                <a:solidFill>
                  <a:srgbClr val="053036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O-1 Visa</a:t>
            </a:r>
          </a:p>
          <a:p>
            <a:pPr algn="l" marL="453390" indent="-226695" lvl="1">
              <a:lnSpc>
                <a:spcPts val="2793"/>
              </a:lnSpc>
              <a:buFont typeface="Arial"/>
              <a:buChar char="•"/>
            </a:pPr>
            <a:r>
              <a:rPr lang="en-US" b="true" sz="2100">
                <a:solidFill>
                  <a:srgbClr val="053036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H-1B Visa</a:t>
            </a:r>
          </a:p>
          <a:p>
            <a:pPr algn="l" marL="453390" indent="-226695" lvl="1">
              <a:lnSpc>
                <a:spcPts val="2793"/>
              </a:lnSpc>
              <a:buFont typeface="Arial"/>
              <a:buChar char="•"/>
            </a:pPr>
            <a:r>
              <a:rPr lang="en-US" b="true" sz="2100">
                <a:solidFill>
                  <a:srgbClr val="053036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Employer-Sponsored Green Cards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0" y="1389479"/>
            <a:ext cx="18288000" cy="10231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423"/>
              </a:lnSpc>
            </a:pPr>
            <a:r>
              <a:rPr lang="en-US" b="true" sz="6399">
                <a:solidFill>
                  <a:srgbClr val="053036"/>
                </a:solidFill>
                <a:latin typeface="Telegraf Ultra-Bold"/>
                <a:ea typeface="Telegraf Ultra-Bold"/>
                <a:cs typeface="Telegraf Ultra-Bold"/>
                <a:sym typeface="Telegraf Ultra-Bold"/>
              </a:rPr>
              <a:t>Practice Areas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52425" y="3487404"/>
            <a:ext cx="6072018" cy="24894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3"/>
              </a:lnSpc>
            </a:pPr>
            <a:r>
              <a:rPr lang="en-US" sz="2100" b="true">
                <a:solidFill>
                  <a:srgbClr val="053036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We assist with petitions to help families reunite and stay together, including:</a:t>
            </a:r>
          </a:p>
          <a:p>
            <a:pPr algn="l">
              <a:lnSpc>
                <a:spcPts val="2793"/>
              </a:lnSpc>
            </a:pPr>
          </a:p>
          <a:p>
            <a:pPr algn="l" marL="453390" indent="-226695" lvl="1">
              <a:lnSpc>
                <a:spcPts val="2793"/>
              </a:lnSpc>
              <a:buFont typeface="Arial"/>
              <a:buChar char="•"/>
            </a:pPr>
            <a:r>
              <a:rPr lang="en-US" b="true" sz="2100">
                <a:solidFill>
                  <a:srgbClr val="053036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Spouse and Fiancé</a:t>
            </a:r>
          </a:p>
          <a:p>
            <a:pPr algn="l" marL="453390" indent="-226695" lvl="1">
              <a:lnSpc>
                <a:spcPts val="2793"/>
              </a:lnSpc>
              <a:buFont typeface="Arial"/>
              <a:buChar char="•"/>
            </a:pPr>
            <a:r>
              <a:rPr lang="en-US" b="true" sz="2100">
                <a:solidFill>
                  <a:srgbClr val="053036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Parent, Child, and Sibling Petitions</a:t>
            </a:r>
          </a:p>
          <a:p>
            <a:pPr algn="l" marL="453390" indent="-226695" lvl="1">
              <a:lnSpc>
                <a:spcPts val="2793"/>
              </a:lnSpc>
              <a:buFont typeface="Arial"/>
              <a:buChar char="•"/>
            </a:pPr>
            <a:r>
              <a:rPr lang="en-US" b="true" sz="2100">
                <a:solidFill>
                  <a:srgbClr val="053036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Adjustment of Status for Green Cards</a:t>
            </a:r>
          </a:p>
          <a:p>
            <a:pPr algn="l" marL="453390" indent="-226695" lvl="1">
              <a:lnSpc>
                <a:spcPts val="2793"/>
              </a:lnSpc>
              <a:buFont typeface="Arial"/>
              <a:buChar char="•"/>
            </a:pPr>
            <a:r>
              <a:rPr lang="en-US" b="true" sz="2100">
                <a:solidFill>
                  <a:srgbClr val="053036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Consular Processing for Family-Based Visas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52425" y="7711821"/>
            <a:ext cx="6072018" cy="21370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3"/>
              </a:lnSpc>
            </a:pPr>
            <a:r>
              <a:rPr lang="en-US" sz="2100" b="true">
                <a:solidFill>
                  <a:srgbClr val="053036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We offer compassionate representation for individuals seeking safety in the U.S., including:</a:t>
            </a:r>
          </a:p>
          <a:p>
            <a:pPr algn="l">
              <a:lnSpc>
                <a:spcPts val="2793"/>
              </a:lnSpc>
            </a:pPr>
          </a:p>
          <a:p>
            <a:pPr algn="l" marL="453390" indent="-226695" lvl="1">
              <a:lnSpc>
                <a:spcPts val="2793"/>
              </a:lnSpc>
              <a:buFont typeface="Arial"/>
              <a:buChar char="•"/>
            </a:pPr>
            <a:r>
              <a:rPr lang="en-US" b="true" sz="2100">
                <a:solidFill>
                  <a:srgbClr val="053036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Asylum Applications</a:t>
            </a:r>
          </a:p>
          <a:p>
            <a:pPr algn="l" marL="453390" indent="-226695" lvl="1">
              <a:lnSpc>
                <a:spcPts val="2793"/>
              </a:lnSpc>
              <a:buFont typeface="Arial"/>
              <a:buChar char="•"/>
            </a:pPr>
            <a:r>
              <a:rPr lang="en-US" b="true" sz="2100">
                <a:solidFill>
                  <a:srgbClr val="053036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Protection for Victims of Persecution</a:t>
            </a:r>
          </a:p>
          <a:p>
            <a:pPr algn="l" marL="453390" indent="-226695" lvl="1">
              <a:lnSpc>
                <a:spcPts val="2793"/>
              </a:lnSpc>
              <a:buFont typeface="Arial"/>
              <a:buChar char="•"/>
            </a:pPr>
            <a:r>
              <a:rPr lang="en-US" b="true" sz="2100">
                <a:solidFill>
                  <a:srgbClr val="053036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Assistance with Refugee Status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52425" y="2885614"/>
            <a:ext cx="5542638" cy="4618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58"/>
              </a:lnSpc>
            </a:pPr>
            <a:r>
              <a:rPr lang="en-US" b="true" sz="2600">
                <a:solidFill>
                  <a:srgbClr val="053036"/>
                </a:solidFill>
                <a:latin typeface="Telegraf Ultra-Bold"/>
                <a:ea typeface="Telegraf Ultra-Bold"/>
                <a:cs typeface="Telegraf Ultra-Bold"/>
                <a:sym typeface="Telegraf Ultra-Bold"/>
                <a:hlinkClick r:id="rId2" tooltip="https://www.fenglawoffice.com/family-based-immigration"/>
              </a:rPr>
              <a:t>Family-Based Immigration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52425" y="7138606"/>
            <a:ext cx="5714830" cy="4618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58"/>
              </a:lnSpc>
            </a:pPr>
            <a:r>
              <a:rPr lang="en-US" b="true" sz="2600">
                <a:solidFill>
                  <a:srgbClr val="053036"/>
                </a:solidFill>
                <a:latin typeface="Telegraf Ultra-Bold"/>
                <a:ea typeface="Telegraf Ultra-Bold"/>
                <a:cs typeface="Telegraf Ultra-Bold"/>
                <a:sym typeface="Telegraf Ultra-Bold"/>
                <a:hlinkClick r:id="rId3" tooltip="https://www.fenglawoffice.com/asylum-removal-defense-asylum-processing-rule/"/>
              </a:rPr>
              <a:t>Asylum and Refugee Applications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681618" y="2885614"/>
            <a:ext cx="5714830" cy="4618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58"/>
              </a:lnSpc>
            </a:pPr>
            <a:r>
              <a:rPr lang="en-US" b="true" sz="2600">
                <a:solidFill>
                  <a:srgbClr val="053036"/>
                </a:solidFill>
                <a:latin typeface="Telegraf Ultra-Bold"/>
                <a:ea typeface="Telegraf Ultra-Bold"/>
                <a:cs typeface="Telegraf Ultra-Bold"/>
                <a:sym typeface="Telegraf Ultra-Bold"/>
                <a:hlinkClick r:id="rId4" tooltip="https://www.fenglawoffice.com"/>
              </a:rPr>
              <a:t>Employment-Based Immigration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681618" y="7138606"/>
            <a:ext cx="5591009" cy="4618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58"/>
              </a:lnSpc>
            </a:pPr>
            <a:r>
              <a:rPr lang="en-US" b="true" sz="2600">
                <a:solidFill>
                  <a:srgbClr val="053036"/>
                </a:solidFill>
                <a:latin typeface="Telegraf Ultra-Bold"/>
                <a:ea typeface="Telegraf Ultra-Bold"/>
                <a:cs typeface="Telegraf Ultra-Bold"/>
                <a:sym typeface="Telegraf Ultra-Bold"/>
                <a:hlinkClick r:id="rId5" tooltip="https://www.fenglawoffice.com/non-immigrant-visa/"/>
              </a:rPr>
              <a:t>Naturalization and Citizenship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3187023" y="2885614"/>
            <a:ext cx="4800940" cy="4618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58"/>
              </a:lnSpc>
            </a:pPr>
            <a:r>
              <a:rPr lang="en-US" b="true" sz="2600">
                <a:solidFill>
                  <a:srgbClr val="053036"/>
                </a:solidFill>
                <a:latin typeface="Telegraf Ultra-Bold"/>
                <a:ea typeface="Telegraf Ultra-Bold"/>
                <a:cs typeface="Telegraf Ultra-Bold"/>
                <a:sym typeface="Telegraf Ultra-Bold"/>
                <a:hlinkClick r:id="rId6" tooltip="https://www.fenglawoffice.com/non-immigrant-visa/"/>
              </a:rPr>
              <a:t>Non-immigrant Visas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187023" y="7138606"/>
            <a:ext cx="4800940" cy="4618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58"/>
              </a:lnSpc>
            </a:pPr>
            <a:r>
              <a:rPr lang="en-US" b="true" sz="2600">
                <a:solidFill>
                  <a:srgbClr val="053036"/>
                </a:solidFill>
                <a:latin typeface="Telegraf Ultra-Bold"/>
                <a:ea typeface="Telegraf Ultra-Bold"/>
                <a:cs typeface="Telegraf Ultra-Bold"/>
                <a:sym typeface="Telegraf Ultra-Bold"/>
                <a:hlinkClick r:id="rId7" tooltip="https://www.fenglawoffice.com"/>
              </a:rPr>
              <a:t>Green Card Applications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681618" y="7711821"/>
            <a:ext cx="6252088" cy="21370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3"/>
              </a:lnSpc>
            </a:pPr>
            <a:r>
              <a:rPr lang="en-US" sz="2100" b="true">
                <a:solidFill>
                  <a:srgbClr val="053036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We guide clients through the process of becoming U.S. citizens, including:</a:t>
            </a:r>
          </a:p>
          <a:p>
            <a:pPr algn="l">
              <a:lnSpc>
                <a:spcPts val="2793"/>
              </a:lnSpc>
            </a:pPr>
          </a:p>
          <a:p>
            <a:pPr algn="l" marL="453390" indent="-226695" lvl="1">
              <a:lnSpc>
                <a:spcPts val="2793"/>
              </a:lnSpc>
              <a:buFont typeface="Arial"/>
              <a:buChar char="•"/>
            </a:pPr>
            <a:r>
              <a:rPr lang="en-US" b="true" sz="2100">
                <a:solidFill>
                  <a:srgbClr val="053036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Citizenship Eligibility Assessments</a:t>
            </a:r>
          </a:p>
          <a:p>
            <a:pPr algn="l" marL="453390" indent="-226695" lvl="1">
              <a:lnSpc>
                <a:spcPts val="2793"/>
              </a:lnSpc>
              <a:buFont typeface="Arial"/>
              <a:buChar char="•"/>
            </a:pPr>
            <a:r>
              <a:rPr lang="en-US" b="true" sz="2100">
                <a:solidFill>
                  <a:srgbClr val="053036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Application Filing and Document Preparation</a:t>
            </a:r>
          </a:p>
          <a:p>
            <a:pPr algn="l" marL="453390" indent="-226695" lvl="1">
              <a:lnSpc>
                <a:spcPts val="2793"/>
              </a:lnSpc>
              <a:buFont typeface="Arial"/>
              <a:buChar char="•"/>
            </a:pPr>
            <a:r>
              <a:rPr lang="en-US" b="true" sz="2100">
                <a:solidFill>
                  <a:srgbClr val="053036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Interview and Exam Preparation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3187023" y="3487404"/>
            <a:ext cx="4800940" cy="24894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3"/>
              </a:lnSpc>
            </a:pPr>
            <a:r>
              <a:rPr lang="en-US" sz="2100" b="true">
                <a:solidFill>
                  <a:srgbClr val="053036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Whether for work, study, or travel, we assist clients in applying for:</a:t>
            </a:r>
          </a:p>
          <a:p>
            <a:pPr algn="l">
              <a:lnSpc>
                <a:spcPts val="2793"/>
              </a:lnSpc>
            </a:pPr>
          </a:p>
          <a:p>
            <a:pPr algn="l" marL="453390" indent="-226695" lvl="1">
              <a:lnSpc>
                <a:spcPts val="2793"/>
              </a:lnSpc>
              <a:buFont typeface="Arial"/>
              <a:buChar char="•"/>
            </a:pPr>
            <a:r>
              <a:rPr lang="en-US" b="true" sz="2100">
                <a:solidFill>
                  <a:srgbClr val="053036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Student Visas (F-1 and M-1 Visas)</a:t>
            </a:r>
          </a:p>
          <a:p>
            <a:pPr algn="l" marL="453390" indent="-226695" lvl="1">
              <a:lnSpc>
                <a:spcPts val="2793"/>
              </a:lnSpc>
              <a:buFont typeface="Arial"/>
              <a:buChar char="•"/>
            </a:pPr>
            <a:r>
              <a:rPr lang="en-US" b="true" sz="2100">
                <a:solidFill>
                  <a:srgbClr val="053036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Visitor Visas (B-1 and B-2 Visas)</a:t>
            </a:r>
          </a:p>
          <a:p>
            <a:pPr algn="l" marL="453390" indent="-226695" lvl="1">
              <a:lnSpc>
                <a:spcPts val="2793"/>
              </a:lnSpc>
              <a:buFont typeface="Arial"/>
              <a:buChar char="•"/>
            </a:pPr>
            <a:r>
              <a:rPr lang="en-US" b="true" sz="2100">
                <a:solidFill>
                  <a:srgbClr val="053036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Work Visas</a:t>
            </a:r>
          </a:p>
          <a:p>
            <a:pPr algn="l" marL="453390" indent="-226695" lvl="1">
              <a:lnSpc>
                <a:spcPts val="2793"/>
              </a:lnSpc>
              <a:buFont typeface="Arial"/>
              <a:buChar char="•"/>
            </a:pPr>
            <a:r>
              <a:rPr lang="en-US" b="true" sz="2100">
                <a:solidFill>
                  <a:srgbClr val="053036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J-1 Exchange Visitor Visas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187023" y="7711821"/>
            <a:ext cx="4946054" cy="17846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3"/>
              </a:lnSpc>
            </a:pPr>
            <a:r>
              <a:rPr lang="en-US" sz="2100" b="true">
                <a:solidFill>
                  <a:srgbClr val="053036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We help individuals residing in the U.S. apply for permanent residency through adjustment of status, providing a seamless and stress-free process.</a:t>
            </a: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0" y="21718"/>
            <a:ext cx="3689152" cy="1261041"/>
          </a:xfrm>
          <a:custGeom>
            <a:avLst/>
            <a:gdLst/>
            <a:ahLst/>
            <a:cxnLst/>
            <a:rect r="r" b="b" t="t" l="l"/>
            <a:pathLst>
              <a:path h="1261041" w="3689152">
                <a:moveTo>
                  <a:pt x="0" y="0"/>
                </a:moveTo>
                <a:lnTo>
                  <a:pt x="3689152" y="0"/>
                </a:lnTo>
                <a:lnTo>
                  <a:pt x="3689152" y="1261041"/>
                </a:lnTo>
                <a:lnTo>
                  <a:pt x="0" y="126104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622" t="0" r="-1924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687072" y="2044999"/>
            <a:ext cx="4600928" cy="7217320"/>
            <a:chOff x="0" y="0"/>
            <a:chExt cx="6134570" cy="9623093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18335" t="0" r="18037" b="190"/>
            <a:stretch>
              <a:fillRect/>
            </a:stretch>
          </p:blipFill>
          <p:spPr>
            <a:xfrm flipH="false" flipV="false">
              <a:off x="0" y="0"/>
              <a:ext cx="6134570" cy="9623093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13687072" y="8096315"/>
            <a:ext cx="4600928" cy="1166004"/>
            <a:chOff x="0" y="0"/>
            <a:chExt cx="2659505" cy="67399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659505" cy="673993"/>
            </a:xfrm>
            <a:custGeom>
              <a:avLst/>
              <a:gdLst/>
              <a:ahLst/>
              <a:cxnLst/>
              <a:rect r="r" b="b" t="t" l="l"/>
              <a:pathLst>
                <a:path h="673993" w="2659505">
                  <a:moveTo>
                    <a:pt x="0" y="0"/>
                  </a:moveTo>
                  <a:lnTo>
                    <a:pt x="2659505" y="0"/>
                  </a:lnTo>
                  <a:lnTo>
                    <a:pt x="2659505" y="673993"/>
                  </a:lnTo>
                  <a:lnTo>
                    <a:pt x="0" y="673993"/>
                  </a:lnTo>
                  <a:close/>
                </a:path>
              </a:pathLst>
            </a:custGeom>
            <a:solidFill>
              <a:srgbClr val="042698"/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0" y="155194"/>
            <a:ext cx="18288000" cy="10231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423"/>
              </a:lnSpc>
            </a:pPr>
            <a:r>
              <a:rPr lang="en-US" b="true" sz="6399">
                <a:solidFill>
                  <a:srgbClr val="053036"/>
                </a:solidFill>
                <a:latin typeface="Telegraf Ultra-Bold"/>
                <a:ea typeface="Telegraf Ultra-Bold"/>
                <a:cs typeface="Telegraf Ultra-Bold"/>
                <a:sym typeface="Telegraf Ultra-Bold"/>
              </a:rPr>
              <a:t>Meet Our Lawyer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3687072" y="8147154"/>
            <a:ext cx="4600928" cy="5612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76"/>
              </a:lnSpc>
            </a:pPr>
            <a:r>
              <a:rPr lang="en-US" b="true" sz="3600">
                <a:solidFill>
                  <a:srgbClr val="CEA26C"/>
                </a:solidFill>
                <a:latin typeface="Telegraf Ultra-Bold"/>
                <a:ea typeface="Telegraf Ultra-Bold"/>
                <a:cs typeface="Telegraf Ultra-Bold"/>
                <a:sym typeface="Telegraf Ultra-Bold"/>
              </a:rPr>
              <a:t>Zechen Feng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3687072" y="8742554"/>
            <a:ext cx="4600928" cy="393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00"/>
              </a:lnSpc>
            </a:pPr>
            <a:r>
              <a:rPr lang="en-US" sz="2500">
                <a:solidFill>
                  <a:srgbClr val="CEA26C"/>
                </a:solidFill>
                <a:latin typeface="Telegraf"/>
                <a:ea typeface="Telegraf"/>
                <a:cs typeface="Telegraf"/>
                <a:sym typeface="Telegraf"/>
              </a:rPr>
              <a:t>Owner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90259" y="1368806"/>
            <a:ext cx="13496814" cy="85125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6"/>
              </a:lnSpc>
            </a:pPr>
            <a:r>
              <a:rPr lang="en-US" sz="1899" b="true">
                <a:solidFill>
                  <a:srgbClr val="053036"/>
                </a:solidFill>
                <a:latin typeface="Telegraf Bold"/>
                <a:ea typeface="Telegraf Bold"/>
                <a:cs typeface="Telegraf Bold"/>
                <a:sym typeface="Telegraf Bold"/>
              </a:rPr>
              <a:t>Zechen Feng</a:t>
            </a:r>
            <a:r>
              <a:rPr lang="en-US" sz="1899" b="true">
                <a:solidFill>
                  <a:srgbClr val="053036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 is the founding </a:t>
            </a:r>
            <a:r>
              <a:rPr lang="en-US" sz="1899" b="true">
                <a:solidFill>
                  <a:srgbClr val="053036"/>
                </a:solidFill>
                <a:latin typeface="Telegraf Medium"/>
                <a:ea typeface="Telegraf Medium"/>
                <a:cs typeface="Telegraf Medium"/>
                <a:sym typeface="Telegraf Medium"/>
                <a:hlinkClick r:id="rId3" tooltip="https://www.fenglawoffice.com/attorney-bio/"/>
              </a:rPr>
              <a:t>attorney of Feng Immigration Law</a:t>
            </a:r>
            <a:r>
              <a:rPr lang="en-US" sz="1899" b="true">
                <a:solidFill>
                  <a:srgbClr val="053036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, bringing a unique blend of international education, professional experience, and a deep passion for helping clients navigate the complexities of U.S. immigration law.</a:t>
            </a:r>
          </a:p>
          <a:p>
            <a:pPr algn="l">
              <a:lnSpc>
                <a:spcPts val="2526"/>
              </a:lnSpc>
            </a:pPr>
          </a:p>
          <a:p>
            <a:pPr algn="l">
              <a:lnSpc>
                <a:spcPts val="2526"/>
              </a:lnSpc>
            </a:pPr>
            <a:r>
              <a:rPr lang="en-US" sz="1899" b="true">
                <a:solidFill>
                  <a:srgbClr val="053036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With over 20 years of experience, Attorney Feng has built a reputation for providing personalized, effective, and results-driven legal solutions. His diverse background, including time spent as a business executive, gives him a well-rounded perspective on the challenges faced by individuals and families pursuing their immigration goals.</a:t>
            </a:r>
          </a:p>
          <a:p>
            <a:pPr algn="l">
              <a:lnSpc>
                <a:spcPts val="2526"/>
              </a:lnSpc>
            </a:pPr>
          </a:p>
          <a:p>
            <a:pPr algn="l">
              <a:lnSpc>
                <a:spcPts val="2526"/>
              </a:lnSpc>
            </a:pPr>
            <a:r>
              <a:rPr lang="en-US" sz="1899" b="true">
                <a:solidFill>
                  <a:srgbClr val="053036"/>
                </a:solidFill>
                <a:latin typeface="Telegraf Bold"/>
                <a:ea typeface="Telegraf Bold"/>
                <a:cs typeface="Telegraf Bold"/>
                <a:sym typeface="Telegraf Bold"/>
              </a:rPr>
              <a:t>Educational and Professional Background</a:t>
            </a:r>
          </a:p>
          <a:p>
            <a:pPr algn="l" marL="410208" indent="-205104" lvl="1">
              <a:lnSpc>
                <a:spcPts val="2526"/>
              </a:lnSpc>
              <a:buFont typeface="Arial"/>
              <a:buChar char="•"/>
            </a:pPr>
            <a:r>
              <a:rPr lang="en-US" b="true" sz="1899">
                <a:solidFill>
                  <a:srgbClr val="053036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Attorney Feng holds advanced legal and business qualifications from both domestic and international institutions, ensuring a comprehensive understanding of global legal practices.</a:t>
            </a:r>
          </a:p>
          <a:p>
            <a:pPr algn="l" marL="410208" indent="-205104" lvl="1">
              <a:lnSpc>
                <a:spcPts val="2526"/>
              </a:lnSpc>
              <a:buFont typeface="Arial"/>
              <a:buChar char="•"/>
            </a:pPr>
            <a:r>
              <a:rPr lang="en-US" b="true" sz="1899">
                <a:solidFill>
                  <a:srgbClr val="053036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His experience spans a wide range of immigration matters, from family-based petitions to complex employment and business-related visas.</a:t>
            </a:r>
          </a:p>
          <a:p>
            <a:pPr algn="l">
              <a:lnSpc>
                <a:spcPts val="2526"/>
              </a:lnSpc>
            </a:pPr>
          </a:p>
          <a:p>
            <a:pPr algn="l">
              <a:lnSpc>
                <a:spcPts val="2526"/>
              </a:lnSpc>
            </a:pPr>
            <a:r>
              <a:rPr lang="en-US" sz="1899" b="true">
                <a:solidFill>
                  <a:srgbClr val="053036"/>
                </a:solidFill>
                <a:latin typeface="Telegraf Bold"/>
                <a:ea typeface="Telegraf Bold"/>
                <a:cs typeface="Telegraf Bold"/>
                <a:sym typeface="Telegraf Bold"/>
              </a:rPr>
              <a:t>Expertise and Achievements</a:t>
            </a:r>
          </a:p>
          <a:p>
            <a:pPr algn="l" marL="410208" indent="-205104" lvl="1">
              <a:lnSpc>
                <a:spcPts val="2526"/>
              </a:lnSpc>
              <a:buFont typeface="Arial"/>
              <a:buChar char="•"/>
            </a:pPr>
            <a:r>
              <a:rPr lang="en-US" b="true" sz="1899">
                <a:solidFill>
                  <a:srgbClr val="053036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Attorney Feng has successfully handled hundreds of immigration cases, with over 90% approval rates on family-based petitions filed through USCIS.</a:t>
            </a:r>
          </a:p>
          <a:p>
            <a:pPr algn="l" marL="410208" indent="-205104" lvl="1">
              <a:lnSpc>
                <a:spcPts val="2526"/>
              </a:lnSpc>
              <a:buFont typeface="Arial"/>
              <a:buChar char="•"/>
            </a:pPr>
            <a:r>
              <a:rPr lang="en-US" b="true" sz="1899">
                <a:solidFill>
                  <a:srgbClr val="053036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Known for his meticulous attention to detail and in-depth knowledge of immigration law, he has earned the trust and gratitude of clients from all walks of life.</a:t>
            </a:r>
          </a:p>
          <a:p>
            <a:pPr algn="l">
              <a:lnSpc>
                <a:spcPts val="2526"/>
              </a:lnSpc>
            </a:pPr>
          </a:p>
          <a:p>
            <a:pPr algn="l">
              <a:lnSpc>
                <a:spcPts val="2526"/>
              </a:lnSpc>
            </a:pPr>
            <a:r>
              <a:rPr lang="en-US" sz="1899" b="true">
                <a:solidFill>
                  <a:srgbClr val="053036"/>
                </a:solidFill>
                <a:latin typeface="Telegraf Bold"/>
                <a:ea typeface="Telegraf Bold"/>
                <a:cs typeface="Telegraf Bold"/>
                <a:sym typeface="Telegraf Bold"/>
              </a:rPr>
              <a:t>Philosophy and Approach</a:t>
            </a:r>
          </a:p>
          <a:p>
            <a:pPr algn="l">
              <a:lnSpc>
                <a:spcPts val="2526"/>
              </a:lnSpc>
            </a:pPr>
            <a:r>
              <a:rPr lang="en-US" sz="1899" b="true">
                <a:solidFill>
                  <a:srgbClr val="053036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Attorney Feng believes that every client deserves empathy, respect, and personalized attention. His approach to immigration law is rooted in clear communication, strategic planning, and a genuine desire to help clients achieve their dreams of living and thriving in the United States.</a:t>
            </a:r>
          </a:p>
          <a:p>
            <a:pPr algn="l">
              <a:lnSpc>
                <a:spcPts val="2526"/>
              </a:lnSpc>
            </a:pPr>
          </a:p>
          <a:p>
            <a:pPr algn="l">
              <a:lnSpc>
                <a:spcPts val="2526"/>
              </a:lnSpc>
            </a:pPr>
            <a:r>
              <a:rPr lang="en-US" sz="1899" b="true">
                <a:solidFill>
                  <a:srgbClr val="053036"/>
                </a:solidFill>
                <a:latin typeface="Telegraf Bold"/>
                <a:ea typeface="Telegraf Bold"/>
                <a:cs typeface="Telegraf Bold"/>
                <a:sym typeface="Telegraf Bold"/>
              </a:rPr>
              <a:t>Languages Spoken</a:t>
            </a:r>
          </a:p>
          <a:p>
            <a:pPr algn="l">
              <a:lnSpc>
                <a:spcPts val="2526"/>
              </a:lnSpc>
            </a:pPr>
            <a:r>
              <a:rPr lang="en-US" sz="1899" b="true">
                <a:solidFill>
                  <a:srgbClr val="053036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To better serve a diverse clientele, Attorney Feng is fluent in multiple languages, allowing him to connect with clients across cultural and linguistic barriers.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5919203"/>
            <a:ext cx="18288000" cy="4367797"/>
            <a:chOff x="0" y="0"/>
            <a:chExt cx="6771570" cy="1617281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771570" cy="1617281"/>
            </a:xfrm>
            <a:custGeom>
              <a:avLst/>
              <a:gdLst/>
              <a:ahLst/>
              <a:cxnLst/>
              <a:rect r="r" b="b" t="t" l="l"/>
              <a:pathLst>
                <a:path h="1617281" w="6771570">
                  <a:moveTo>
                    <a:pt x="0" y="0"/>
                  </a:moveTo>
                  <a:lnTo>
                    <a:pt x="6771570" y="0"/>
                  </a:lnTo>
                  <a:lnTo>
                    <a:pt x="6771570" y="1617281"/>
                  </a:lnTo>
                  <a:lnTo>
                    <a:pt x="0" y="1617281"/>
                  </a:lnTo>
                  <a:close/>
                </a:path>
              </a:pathLst>
            </a:custGeom>
            <a:solidFill>
              <a:srgbClr val="042698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2465094"/>
            <a:ext cx="13755589" cy="6287065"/>
            <a:chOff x="0" y="0"/>
            <a:chExt cx="18340785" cy="8382754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2"/>
            <a:srcRect l="4472" t="10441" r="0" b="24066"/>
            <a:stretch>
              <a:fillRect/>
            </a:stretch>
          </p:blipFill>
          <p:spPr>
            <a:xfrm flipH="false" flipV="false">
              <a:off x="0" y="0"/>
              <a:ext cx="18340785" cy="8382754"/>
            </a:xfrm>
            <a:prstGeom prst="rect">
              <a:avLst/>
            </a:prstGeom>
          </p:spPr>
        </p:pic>
      </p:grpSp>
      <p:grpSp>
        <p:nvGrpSpPr>
          <p:cNvPr name="Group 6" id="6"/>
          <p:cNvGrpSpPr/>
          <p:nvPr/>
        </p:nvGrpSpPr>
        <p:grpSpPr>
          <a:xfrm rot="0">
            <a:off x="8220138" y="1028700"/>
            <a:ext cx="10067862" cy="6758306"/>
            <a:chOff x="0" y="0"/>
            <a:chExt cx="3109110" cy="208706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109110" cy="2087068"/>
            </a:xfrm>
            <a:custGeom>
              <a:avLst/>
              <a:gdLst/>
              <a:ahLst/>
              <a:cxnLst/>
              <a:rect r="r" b="b" t="t" l="l"/>
              <a:pathLst>
                <a:path h="2087068" w="3109110">
                  <a:moveTo>
                    <a:pt x="0" y="0"/>
                  </a:moveTo>
                  <a:lnTo>
                    <a:pt x="3109110" y="0"/>
                  </a:lnTo>
                  <a:lnTo>
                    <a:pt x="3109110" y="2087068"/>
                  </a:lnTo>
                  <a:lnTo>
                    <a:pt x="0" y="2087068"/>
                  </a:lnTo>
                  <a:close/>
                </a:path>
              </a:pathLst>
            </a:custGeom>
            <a:solidFill>
              <a:srgbClr val="CEA26C"/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9331227" y="1763440"/>
            <a:ext cx="8607684" cy="19565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423"/>
              </a:lnSpc>
            </a:pPr>
            <a:r>
              <a:rPr lang="en-US" sz="6399" b="true">
                <a:solidFill>
                  <a:srgbClr val="000000"/>
                </a:solidFill>
                <a:latin typeface="Telegraf Ultra-Bold"/>
                <a:ea typeface="Telegraf Ultra-Bold"/>
                <a:cs typeface="Telegraf Ultra-Bold"/>
                <a:sym typeface="Telegraf Ultra-Bold"/>
              </a:rPr>
              <a:t>Need More Information?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9331227" y="6231664"/>
            <a:ext cx="658187" cy="658187"/>
          </a:xfrm>
          <a:custGeom>
            <a:avLst/>
            <a:gdLst/>
            <a:ahLst/>
            <a:cxnLst/>
            <a:rect r="r" b="b" t="t" l="l"/>
            <a:pathLst>
              <a:path h="658187" w="658187">
                <a:moveTo>
                  <a:pt x="0" y="0"/>
                </a:moveTo>
                <a:lnTo>
                  <a:pt x="658187" y="0"/>
                </a:lnTo>
                <a:lnTo>
                  <a:pt x="658187" y="658187"/>
                </a:lnTo>
                <a:lnTo>
                  <a:pt x="0" y="65818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0592624" y="6266853"/>
            <a:ext cx="4430632" cy="5350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71"/>
              </a:lnSpc>
            </a:pPr>
            <a:r>
              <a:rPr lang="en-US" sz="2799">
                <a:solidFill>
                  <a:srgbClr val="053036"/>
                </a:solidFill>
                <a:latin typeface="Telegraf"/>
                <a:ea typeface="Telegraf"/>
                <a:cs typeface="Telegraf"/>
                <a:sym typeface="Telegraf"/>
                <a:hlinkClick r:id="rId5" tooltip="http://www.fenglawoffice.com"/>
              </a:rPr>
              <a:t>www.fenglawoffice.com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9418388" y="5268313"/>
            <a:ext cx="483864" cy="687552"/>
          </a:xfrm>
          <a:custGeom>
            <a:avLst/>
            <a:gdLst/>
            <a:ahLst/>
            <a:cxnLst/>
            <a:rect r="r" b="b" t="t" l="l"/>
            <a:pathLst>
              <a:path h="687552" w="483864">
                <a:moveTo>
                  <a:pt x="0" y="0"/>
                </a:moveTo>
                <a:lnTo>
                  <a:pt x="483865" y="0"/>
                </a:lnTo>
                <a:lnTo>
                  <a:pt x="483865" y="687551"/>
                </a:lnTo>
                <a:lnTo>
                  <a:pt x="0" y="68755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0559462" y="5373392"/>
            <a:ext cx="7175332" cy="4488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75"/>
              </a:lnSpc>
            </a:pPr>
            <a:r>
              <a:rPr lang="en-US" sz="2799">
                <a:solidFill>
                  <a:srgbClr val="053036"/>
                </a:solidFill>
                <a:latin typeface="Telegraf"/>
                <a:ea typeface="Telegraf"/>
                <a:cs typeface="Telegraf"/>
                <a:sym typeface="Telegraf"/>
              </a:rPr>
              <a:t>8 Corporate Park # 130, Irvine 92606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9337614" y="4327403"/>
            <a:ext cx="645414" cy="658585"/>
          </a:xfrm>
          <a:custGeom>
            <a:avLst/>
            <a:gdLst/>
            <a:ahLst/>
            <a:cxnLst/>
            <a:rect r="r" b="b" t="t" l="l"/>
            <a:pathLst>
              <a:path h="658585" w="645414">
                <a:moveTo>
                  <a:pt x="0" y="0"/>
                </a:moveTo>
                <a:lnTo>
                  <a:pt x="645413" y="0"/>
                </a:lnTo>
                <a:lnTo>
                  <a:pt x="645413" y="658585"/>
                </a:lnTo>
                <a:lnTo>
                  <a:pt x="0" y="65858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10535482" y="4362791"/>
            <a:ext cx="4430632" cy="5350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71"/>
              </a:lnSpc>
            </a:pPr>
            <a:r>
              <a:rPr lang="en-US" sz="2799">
                <a:solidFill>
                  <a:srgbClr val="053036"/>
                </a:solidFill>
                <a:latin typeface="Telegraf"/>
                <a:ea typeface="Telegraf"/>
                <a:cs typeface="Telegraf"/>
                <a:sym typeface="Telegraf"/>
              </a:rPr>
              <a:t>+1 657-543-9308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028700" y="9239250"/>
            <a:ext cx="4101565" cy="3836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83"/>
              </a:lnSpc>
            </a:pPr>
            <a:r>
              <a:rPr lang="en-US" sz="2400" b="true">
                <a:solidFill>
                  <a:srgbClr val="CEA26C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FENG IMMIGRATION LAW</a:t>
            </a:r>
          </a:p>
        </p:txBody>
      </p:sp>
      <p:sp>
        <p:nvSpPr>
          <p:cNvPr name="Freeform 16" id="16"/>
          <p:cNvSpPr/>
          <p:nvPr/>
        </p:nvSpPr>
        <p:spPr>
          <a:xfrm flipH="false" flipV="false" rot="0">
            <a:off x="0" y="21718"/>
            <a:ext cx="3689152" cy="1261041"/>
          </a:xfrm>
          <a:custGeom>
            <a:avLst/>
            <a:gdLst/>
            <a:ahLst/>
            <a:cxnLst/>
            <a:rect r="r" b="b" t="t" l="l"/>
            <a:pathLst>
              <a:path h="1261041" w="3689152">
                <a:moveTo>
                  <a:pt x="0" y="0"/>
                </a:moveTo>
                <a:lnTo>
                  <a:pt x="3689152" y="0"/>
                </a:lnTo>
                <a:lnTo>
                  <a:pt x="3689152" y="1261041"/>
                </a:lnTo>
                <a:lnTo>
                  <a:pt x="0" y="126104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622" t="0" r="-1924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981" t="-44462" r="-6217" b="-8661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7867491" y="3882626"/>
            <a:ext cx="9262818" cy="2231519"/>
            <a:chOff x="0" y="0"/>
            <a:chExt cx="2860500" cy="68912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860500" cy="689127"/>
            </a:xfrm>
            <a:custGeom>
              <a:avLst/>
              <a:gdLst/>
              <a:ahLst/>
              <a:cxnLst/>
              <a:rect r="r" b="b" t="t" l="l"/>
              <a:pathLst>
                <a:path h="689127" w="2860500">
                  <a:moveTo>
                    <a:pt x="0" y="0"/>
                  </a:moveTo>
                  <a:lnTo>
                    <a:pt x="2860500" y="0"/>
                  </a:lnTo>
                  <a:lnTo>
                    <a:pt x="2860500" y="689127"/>
                  </a:lnTo>
                  <a:lnTo>
                    <a:pt x="0" y="689127"/>
                  </a:lnTo>
                  <a:close/>
                </a:path>
              </a:pathLst>
            </a:custGeom>
            <a:solidFill>
              <a:srgbClr val="CEA26C"/>
            </a:solidFill>
          </p:spPr>
        </p:sp>
      </p:grpSp>
      <p:sp>
        <p:nvSpPr>
          <p:cNvPr name="TextBox 5" id="5"/>
          <p:cNvSpPr txBox="true"/>
          <p:nvPr/>
        </p:nvSpPr>
        <p:spPr>
          <a:xfrm rot="0">
            <a:off x="7867491" y="4101701"/>
            <a:ext cx="9391809" cy="1236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159"/>
              </a:lnSpc>
            </a:pPr>
            <a:r>
              <a:rPr lang="en-US" b="true" sz="9600">
                <a:solidFill>
                  <a:srgbClr val="000000"/>
                </a:solidFill>
                <a:latin typeface="Telegraf Ultra-Bold"/>
                <a:ea typeface="Telegraf Ultra-Bold"/>
                <a:cs typeface="Telegraf Ultra-Bold"/>
                <a:sym typeface="Telegraf Ultra-Bold"/>
              </a:rPr>
              <a:t>Thank You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867491" y="5261846"/>
            <a:ext cx="9391809" cy="6168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88"/>
              </a:lnSpc>
            </a:pPr>
            <a:r>
              <a:rPr lang="en-US" b="true" sz="3600">
                <a:solidFill>
                  <a:srgbClr val="000000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See You Later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3522096" y="756700"/>
            <a:ext cx="3737204" cy="1261041"/>
          </a:xfrm>
          <a:custGeom>
            <a:avLst/>
            <a:gdLst/>
            <a:ahLst/>
            <a:cxnLst/>
            <a:rect r="r" b="b" t="t" l="l"/>
            <a:pathLst>
              <a:path h="1261041" w="3737204">
                <a:moveTo>
                  <a:pt x="0" y="0"/>
                </a:moveTo>
                <a:lnTo>
                  <a:pt x="3737204" y="0"/>
                </a:lnTo>
                <a:lnTo>
                  <a:pt x="3737204" y="1261042"/>
                </a:lnTo>
                <a:lnTo>
                  <a:pt x="0" y="12610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14" t="0" r="-614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028700" y="1185862"/>
            <a:ext cx="4101565" cy="3836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83"/>
              </a:lnSpc>
            </a:pPr>
            <a:r>
              <a:rPr lang="en-US" sz="2400" b="true">
                <a:solidFill>
                  <a:srgbClr val="CEA26C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FENG IMMIGRATION LAW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DAGZn1MG-OY</dc:identifier>
  <dcterms:modified xsi:type="dcterms:W3CDTF">2011-08-01T06:04:30Z</dcterms:modified>
  <cp:revision>1</cp:revision>
  <dc:title>Feng Immigration Law: Bridging Borders with Expert Legal Guidance in California</dc:title>
</cp:coreProperties>
</file>