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Poppins Bold" charset="1" panose="00000800000000000000"/>
      <p:regular r:id="rId14"/>
    </p:embeddedFont>
    <p:embeddedFont>
      <p:font typeface="TT Firs Neue Bold" charset="1" panose="02000803030000020004"/>
      <p:regular r:id="rId15"/>
    </p:embeddedFont>
    <p:embeddedFont>
      <p:font typeface="TT Firs Neue" charset="1" panose="02000503030000020004"/>
      <p:regular r:id="rId16"/>
    </p:embeddedFont>
    <p:embeddedFont>
      <p:font typeface="Poppins Medium" charset="1" panose="000006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jpeg" Type="http://schemas.openxmlformats.org/officeDocument/2006/relationships/image"/><Relationship Id="rId14" Target="https://www.airflypolicy.com" TargetMode="External" Type="http://schemas.openxmlformats.org/officeDocument/2006/relationships/hyperlink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jpe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2.jpe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12.jpe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12.jpe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12.jpe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12.jpe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airflypolicy.com" TargetMode="External" Type="http://schemas.openxmlformats.org/officeDocument/2006/relationships/hyperlink"/><Relationship Id="rId11" Target="tel:+1-888-212-0809" TargetMode="External" Type="http://schemas.openxmlformats.org/officeDocument/2006/relationships/hyperlink"/><Relationship Id="rId12" Target="tel:+1-888-212-0809" TargetMode="External" Type="http://schemas.openxmlformats.org/officeDocument/2006/relationships/hyperlink"/><Relationship Id="rId13" Target="tel:+1-888-212-0809" TargetMode="External" Type="http://schemas.openxmlformats.org/officeDocument/2006/relationships/hyperlink"/><Relationship Id="rId14" Target="tel:+1-888-212-0809" TargetMode="External" Type="http://schemas.openxmlformats.org/officeDocument/2006/relationships/hyperlink"/><Relationship Id="rId15" Target="tel:+1-888-212-0809" TargetMode="External" Type="http://schemas.openxmlformats.org/officeDocument/2006/relationships/hyperlink"/><Relationship Id="rId16" Target="tel:+1-888-212-0809" TargetMode="External" Type="http://schemas.openxmlformats.org/officeDocument/2006/relationships/hyperlink"/><Relationship Id="rId17" Target="../media/image8.png" Type="http://schemas.openxmlformats.org/officeDocument/2006/relationships/image"/><Relationship Id="rId18" Target="../media/image9.svg" Type="http://schemas.openxmlformats.org/officeDocument/2006/relationships/image"/><Relationship Id="rId19" Target="../media/image10.png" Type="http://schemas.openxmlformats.org/officeDocument/2006/relationships/image"/><Relationship Id="rId2" Target="../media/image27.jpeg" Type="http://schemas.openxmlformats.org/officeDocument/2006/relationships/image"/><Relationship Id="rId20" Target="../media/image11.svg" Type="http://schemas.openxmlformats.org/officeDocument/2006/relationships/image"/><Relationship Id="rId21" Target="../media/image12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24512" y="4278903"/>
            <a:ext cx="7722360" cy="2677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5"/>
              </a:lnSpc>
            </a:pPr>
            <a:r>
              <a:rPr lang="en-US" b="true" sz="6795">
                <a:solidFill>
                  <a:srgbClr val="15616D"/>
                </a:solidFill>
                <a:latin typeface="Poppins Bold"/>
                <a:ea typeface="Poppins Bold"/>
                <a:cs typeface="Poppins Bold"/>
                <a:sym typeface="Poppins Bold"/>
              </a:rPr>
              <a:t>TOP 5 LARGEST AIRPORTS IN THE UNITED STATES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112994" y="3460570"/>
            <a:ext cx="3960915" cy="3960915"/>
          </a:xfrm>
          <a:custGeom>
            <a:avLst/>
            <a:gdLst/>
            <a:ahLst/>
            <a:cxnLst/>
            <a:rect r="r" b="b" t="t" l="l"/>
            <a:pathLst>
              <a:path h="3960915" w="3960915">
                <a:moveTo>
                  <a:pt x="0" y="0"/>
                </a:moveTo>
                <a:lnTo>
                  <a:pt x="3960914" y="0"/>
                </a:lnTo>
                <a:lnTo>
                  <a:pt x="3960914" y="3960915"/>
                </a:lnTo>
                <a:lnTo>
                  <a:pt x="0" y="3960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864818">
            <a:off x="14474511" y="1200736"/>
            <a:ext cx="4017789" cy="4047224"/>
          </a:xfrm>
          <a:custGeom>
            <a:avLst/>
            <a:gdLst/>
            <a:ahLst/>
            <a:cxnLst/>
            <a:rect r="r" b="b" t="t" l="l"/>
            <a:pathLst>
              <a:path h="4047224" w="4017789">
                <a:moveTo>
                  <a:pt x="0" y="0"/>
                </a:moveTo>
                <a:lnTo>
                  <a:pt x="4017789" y="0"/>
                </a:lnTo>
                <a:lnTo>
                  <a:pt x="4017789" y="4047223"/>
                </a:lnTo>
                <a:lnTo>
                  <a:pt x="0" y="4047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115016">
            <a:off x="8882008" y="7388394"/>
            <a:ext cx="4017789" cy="4047224"/>
          </a:xfrm>
          <a:custGeom>
            <a:avLst/>
            <a:gdLst/>
            <a:ahLst/>
            <a:cxnLst/>
            <a:rect r="r" b="b" t="t" l="l"/>
            <a:pathLst>
              <a:path h="4047224" w="4017789">
                <a:moveTo>
                  <a:pt x="0" y="0"/>
                </a:moveTo>
                <a:lnTo>
                  <a:pt x="4017789" y="0"/>
                </a:lnTo>
                <a:lnTo>
                  <a:pt x="4017789" y="4047224"/>
                </a:lnTo>
                <a:lnTo>
                  <a:pt x="0" y="4047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055806" y="2125398"/>
            <a:ext cx="6036205" cy="6036205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14231" y="-32"/>
              <a:ext cx="6378462" cy="6350064"/>
            </a:xfrm>
            <a:custGeom>
              <a:avLst/>
              <a:gdLst/>
              <a:ahLst/>
              <a:cxnLst/>
              <a:rect r="r" b="b" t="t" l="l"/>
              <a:pathLst>
                <a:path h="6350064" w="6378462">
                  <a:moveTo>
                    <a:pt x="3189231" y="32"/>
                  </a:moveTo>
                  <a:lnTo>
                    <a:pt x="3189231" y="32"/>
                  </a:lnTo>
                  <a:cubicBezTo>
                    <a:pt x="2051530" y="-5056"/>
                    <a:pt x="998068" y="598980"/>
                    <a:pt x="427743" y="1583419"/>
                  </a:cubicBezTo>
                  <a:cubicBezTo>
                    <a:pt x="-142581" y="2567857"/>
                    <a:pt x="-142581" y="3782207"/>
                    <a:pt x="427743" y="4766645"/>
                  </a:cubicBezTo>
                  <a:cubicBezTo>
                    <a:pt x="998068" y="5751084"/>
                    <a:pt x="2051530" y="6355120"/>
                    <a:pt x="3189231" y="6350032"/>
                  </a:cubicBezTo>
                  <a:cubicBezTo>
                    <a:pt x="4326932" y="6355120"/>
                    <a:pt x="5380395" y="5751084"/>
                    <a:pt x="5950719" y="4766645"/>
                  </a:cubicBezTo>
                  <a:cubicBezTo>
                    <a:pt x="6521043" y="3782207"/>
                    <a:pt x="6521043" y="2567857"/>
                    <a:pt x="5950719" y="1583419"/>
                  </a:cubicBezTo>
                  <a:cubicBezTo>
                    <a:pt x="5380395" y="598980"/>
                    <a:pt x="4326932" y="-5056"/>
                    <a:pt x="3189231" y="32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408023" y="420342"/>
              <a:ext cx="5533953" cy="5509315"/>
            </a:xfrm>
            <a:custGeom>
              <a:avLst/>
              <a:gdLst/>
              <a:ahLst/>
              <a:cxnLst/>
              <a:rect r="r" b="b" t="t" l="l"/>
              <a:pathLst>
                <a:path h="5509315" w="5533953">
                  <a:moveTo>
                    <a:pt x="2766977" y="28"/>
                  </a:moveTo>
                  <a:cubicBezTo>
                    <a:pt x="1779908" y="-4386"/>
                    <a:pt x="865924" y="519676"/>
                    <a:pt x="371110" y="1373774"/>
                  </a:cubicBezTo>
                  <a:cubicBezTo>
                    <a:pt x="-123703" y="2227873"/>
                    <a:pt x="-123703" y="3281443"/>
                    <a:pt x="371110" y="4135542"/>
                  </a:cubicBezTo>
                  <a:cubicBezTo>
                    <a:pt x="865924" y="4989640"/>
                    <a:pt x="1779908" y="5513702"/>
                    <a:pt x="2766977" y="5509288"/>
                  </a:cubicBezTo>
                  <a:cubicBezTo>
                    <a:pt x="3754046" y="5513702"/>
                    <a:pt x="4668030" y="4989640"/>
                    <a:pt x="5162844" y="4135542"/>
                  </a:cubicBezTo>
                  <a:cubicBezTo>
                    <a:pt x="5657657" y="3281443"/>
                    <a:pt x="5657657" y="2227873"/>
                    <a:pt x="5162844" y="1373775"/>
                  </a:cubicBezTo>
                  <a:cubicBezTo>
                    <a:pt x="4668030" y="519676"/>
                    <a:pt x="3754046" y="-4386"/>
                    <a:pt x="2766977" y="28"/>
                  </a:cubicBezTo>
                  <a:close/>
                </a:path>
              </a:pathLst>
            </a:custGeom>
            <a:blipFill>
              <a:blip r:embed="rId7"/>
              <a:stretch>
                <a:fillRect l="223" t="0" r="223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46872" y="5602596"/>
            <a:ext cx="2609277" cy="2609277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AutoShape 12" id="12"/>
          <p:cNvSpPr/>
          <p:nvPr/>
        </p:nvSpPr>
        <p:spPr>
          <a:xfrm flipV="true">
            <a:off x="1047750" y="3224348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-2360544" y="-657107"/>
            <a:ext cx="3086100" cy="11900394"/>
            <a:chOff x="0" y="0"/>
            <a:chExt cx="812800" cy="313426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-5400000">
            <a:off x="-268225" y="928746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268225" y="890325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400000">
            <a:off x="7635978" y="1777820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25556" y="0"/>
            <a:ext cx="1553443" cy="809687"/>
          </a:xfrm>
          <a:custGeom>
            <a:avLst/>
            <a:gdLst/>
            <a:ahLst/>
            <a:cxnLst/>
            <a:rect r="r" b="b" t="t" l="l"/>
            <a:pathLst>
              <a:path h="809687" w="1553443">
                <a:moveTo>
                  <a:pt x="0" y="0"/>
                </a:moveTo>
                <a:lnTo>
                  <a:pt x="1553443" y="0"/>
                </a:lnTo>
                <a:lnTo>
                  <a:pt x="1553443" y="809687"/>
                </a:lnTo>
                <a:lnTo>
                  <a:pt x="0" y="80968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1391" t="-110992" r="-33412" b="-124381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724512" y="7194823"/>
            <a:ext cx="6123359" cy="824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</a:pPr>
            <a:r>
              <a:rPr lang="en-US" b="true" sz="2398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Exploring the Biggest Airports in the US by Land Area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24512" y="3458659"/>
            <a:ext cx="5719028" cy="398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6"/>
              </a:lnSpc>
            </a:pPr>
            <a:r>
              <a:rPr lang="en-US" sz="2297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</a:rPr>
              <a:t>Airport Size &amp; Infrastructure Presentation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156804" y="8928050"/>
            <a:ext cx="4102496" cy="313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80"/>
              </a:lnSpc>
            </a:pPr>
            <a:r>
              <a:rPr lang="en-US" sz="1914" u="sng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  <a:hlinkClick r:id="rId14" tooltip="https://www.airflypolicy.com"/>
              </a:rPr>
              <a:t>www.airflypolicy.com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156804" y="8484973"/>
            <a:ext cx="2195335" cy="313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80"/>
              </a:lnSpc>
            </a:pPr>
            <a:r>
              <a:rPr lang="en-US" sz="1914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</a:rPr>
              <a:t>Presented By: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024580" y="8484973"/>
            <a:ext cx="2195335" cy="313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80"/>
              </a:lnSpc>
            </a:pPr>
            <a:r>
              <a:rPr lang="en-US" b="true" sz="1914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Daisy Parker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22730">
            <a:off x="8610135" y="-728375"/>
            <a:ext cx="4920869" cy="4956920"/>
          </a:xfrm>
          <a:custGeom>
            <a:avLst/>
            <a:gdLst/>
            <a:ahLst/>
            <a:cxnLst/>
            <a:rect r="r" b="b" t="t" l="l"/>
            <a:pathLst>
              <a:path h="4956920" w="4920869">
                <a:moveTo>
                  <a:pt x="0" y="0"/>
                </a:moveTo>
                <a:lnTo>
                  <a:pt x="4920869" y="0"/>
                </a:lnTo>
                <a:lnTo>
                  <a:pt x="4920869" y="4956920"/>
                </a:lnTo>
                <a:lnTo>
                  <a:pt x="0" y="4956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431605" y="1181100"/>
            <a:ext cx="4429875" cy="8229600"/>
            <a:chOff x="0" y="0"/>
            <a:chExt cx="1350366" cy="25086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50366" cy="2508642"/>
            </a:xfrm>
            <a:custGeom>
              <a:avLst/>
              <a:gdLst/>
              <a:ahLst/>
              <a:cxnLst/>
              <a:rect r="r" b="b" t="t" l="l"/>
              <a:pathLst>
                <a:path h="2508642" w="1350366">
                  <a:moveTo>
                    <a:pt x="43692" y="0"/>
                  </a:moveTo>
                  <a:lnTo>
                    <a:pt x="1306674" y="0"/>
                  </a:lnTo>
                  <a:cubicBezTo>
                    <a:pt x="1318262" y="0"/>
                    <a:pt x="1329375" y="4603"/>
                    <a:pt x="1337569" y="12797"/>
                  </a:cubicBezTo>
                  <a:cubicBezTo>
                    <a:pt x="1345763" y="20991"/>
                    <a:pt x="1350366" y="32104"/>
                    <a:pt x="1350366" y="43692"/>
                  </a:cubicBezTo>
                  <a:lnTo>
                    <a:pt x="1350366" y="2464951"/>
                  </a:lnTo>
                  <a:cubicBezTo>
                    <a:pt x="1350366" y="2476538"/>
                    <a:pt x="1345763" y="2487651"/>
                    <a:pt x="1337569" y="2495845"/>
                  </a:cubicBezTo>
                  <a:cubicBezTo>
                    <a:pt x="1329375" y="2504039"/>
                    <a:pt x="1318262" y="2508642"/>
                    <a:pt x="1306674" y="2508642"/>
                  </a:cubicBezTo>
                  <a:lnTo>
                    <a:pt x="43692" y="2508642"/>
                  </a:lnTo>
                  <a:cubicBezTo>
                    <a:pt x="32104" y="2508642"/>
                    <a:pt x="20991" y="2504039"/>
                    <a:pt x="12797" y="2495845"/>
                  </a:cubicBezTo>
                  <a:cubicBezTo>
                    <a:pt x="4603" y="2487651"/>
                    <a:pt x="0" y="2476538"/>
                    <a:pt x="0" y="2464951"/>
                  </a:cubicBezTo>
                  <a:lnTo>
                    <a:pt x="0" y="43692"/>
                  </a:lnTo>
                  <a:cubicBezTo>
                    <a:pt x="0" y="32104"/>
                    <a:pt x="4603" y="20991"/>
                    <a:pt x="12797" y="12797"/>
                  </a:cubicBezTo>
                  <a:cubicBezTo>
                    <a:pt x="20991" y="4603"/>
                    <a:pt x="32104" y="0"/>
                    <a:pt x="43692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7835084" y="5481352"/>
            <a:ext cx="4049705" cy="3929348"/>
            <a:chOff x="0" y="0"/>
            <a:chExt cx="1234478" cy="11977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34478" cy="1197789"/>
            </a:xfrm>
            <a:custGeom>
              <a:avLst/>
              <a:gdLst/>
              <a:ahLst/>
              <a:cxnLst/>
              <a:rect r="r" b="b" t="t" l="l"/>
              <a:pathLst>
                <a:path h="1197789" w="1234478">
                  <a:moveTo>
                    <a:pt x="47793" y="0"/>
                  </a:moveTo>
                  <a:lnTo>
                    <a:pt x="1186685" y="0"/>
                  </a:lnTo>
                  <a:cubicBezTo>
                    <a:pt x="1199360" y="0"/>
                    <a:pt x="1211517" y="5035"/>
                    <a:pt x="1220480" y="13998"/>
                  </a:cubicBezTo>
                  <a:cubicBezTo>
                    <a:pt x="1229443" y="22961"/>
                    <a:pt x="1234478" y="35118"/>
                    <a:pt x="1234478" y="47793"/>
                  </a:cubicBezTo>
                  <a:lnTo>
                    <a:pt x="1234478" y="1149996"/>
                  </a:lnTo>
                  <a:cubicBezTo>
                    <a:pt x="1234478" y="1162672"/>
                    <a:pt x="1229443" y="1174828"/>
                    <a:pt x="1220480" y="1183791"/>
                  </a:cubicBezTo>
                  <a:cubicBezTo>
                    <a:pt x="1211517" y="1192754"/>
                    <a:pt x="1199360" y="1197789"/>
                    <a:pt x="1186685" y="1197789"/>
                  </a:cubicBezTo>
                  <a:lnTo>
                    <a:pt x="47793" y="1197789"/>
                  </a:lnTo>
                  <a:cubicBezTo>
                    <a:pt x="35118" y="1197789"/>
                    <a:pt x="22961" y="1192754"/>
                    <a:pt x="13998" y="1183791"/>
                  </a:cubicBezTo>
                  <a:cubicBezTo>
                    <a:pt x="5035" y="1174828"/>
                    <a:pt x="0" y="1162672"/>
                    <a:pt x="0" y="1149996"/>
                  </a:cubicBezTo>
                  <a:lnTo>
                    <a:pt x="0" y="47793"/>
                  </a:lnTo>
                  <a:cubicBezTo>
                    <a:pt x="0" y="35118"/>
                    <a:pt x="5035" y="22961"/>
                    <a:pt x="13998" y="13998"/>
                  </a:cubicBezTo>
                  <a:cubicBezTo>
                    <a:pt x="22961" y="5035"/>
                    <a:pt x="35118" y="0"/>
                    <a:pt x="47793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279205" y="1028700"/>
            <a:ext cx="4429875" cy="8229600"/>
            <a:chOff x="0" y="0"/>
            <a:chExt cx="1350366" cy="250864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50366" cy="2508642"/>
            </a:xfrm>
            <a:custGeom>
              <a:avLst/>
              <a:gdLst/>
              <a:ahLst/>
              <a:cxnLst/>
              <a:rect r="r" b="b" t="t" l="l"/>
              <a:pathLst>
                <a:path h="2508642" w="1350366">
                  <a:moveTo>
                    <a:pt x="43692" y="0"/>
                  </a:moveTo>
                  <a:lnTo>
                    <a:pt x="1306674" y="0"/>
                  </a:lnTo>
                  <a:cubicBezTo>
                    <a:pt x="1318262" y="0"/>
                    <a:pt x="1329375" y="4603"/>
                    <a:pt x="1337569" y="12797"/>
                  </a:cubicBezTo>
                  <a:cubicBezTo>
                    <a:pt x="1345763" y="20991"/>
                    <a:pt x="1350366" y="32104"/>
                    <a:pt x="1350366" y="43692"/>
                  </a:cubicBezTo>
                  <a:lnTo>
                    <a:pt x="1350366" y="2464951"/>
                  </a:lnTo>
                  <a:cubicBezTo>
                    <a:pt x="1350366" y="2476538"/>
                    <a:pt x="1345763" y="2487651"/>
                    <a:pt x="1337569" y="2495845"/>
                  </a:cubicBezTo>
                  <a:cubicBezTo>
                    <a:pt x="1329375" y="2504039"/>
                    <a:pt x="1318262" y="2508642"/>
                    <a:pt x="1306674" y="2508642"/>
                  </a:cubicBezTo>
                  <a:lnTo>
                    <a:pt x="43692" y="2508642"/>
                  </a:lnTo>
                  <a:cubicBezTo>
                    <a:pt x="32104" y="2508642"/>
                    <a:pt x="20991" y="2504039"/>
                    <a:pt x="12797" y="2495845"/>
                  </a:cubicBezTo>
                  <a:cubicBezTo>
                    <a:pt x="4603" y="2487651"/>
                    <a:pt x="0" y="2476538"/>
                    <a:pt x="0" y="2464951"/>
                  </a:cubicBezTo>
                  <a:lnTo>
                    <a:pt x="0" y="43692"/>
                  </a:lnTo>
                  <a:cubicBezTo>
                    <a:pt x="0" y="32104"/>
                    <a:pt x="4603" y="20991"/>
                    <a:pt x="12797" y="12797"/>
                  </a:cubicBezTo>
                  <a:cubicBezTo>
                    <a:pt x="20991" y="4603"/>
                    <a:pt x="32104" y="0"/>
                    <a:pt x="43692" y="0"/>
                  </a:cubicBezTo>
                  <a:close/>
                </a:path>
              </a:pathLst>
            </a:custGeom>
            <a:blipFill>
              <a:blip r:embed="rId5"/>
              <a:stretch>
                <a:fillRect l="-2945" t="0" r="-294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682684" y="5328952"/>
            <a:ext cx="4049705" cy="3929348"/>
            <a:chOff x="0" y="0"/>
            <a:chExt cx="1234478" cy="119778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34478" cy="1197789"/>
            </a:xfrm>
            <a:custGeom>
              <a:avLst/>
              <a:gdLst/>
              <a:ahLst/>
              <a:cxnLst/>
              <a:rect r="r" b="b" t="t" l="l"/>
              <a:pathLst>
                <a:path h="1197789" w="1234478">
                  <a:moveTo>
                    <a:pt x="47793" y="0"/>
                  </a:moveTo>
                  <a:lnTo>
                    <a:pt x="1186685" y="0"/>
                  </a:lnTo>
                  <a:cubicBezTo>
                    <a:pt x="1199360" y="0"/>
                    <a:pt x="1211517" y="5035"/>
                    <a:pt x="1220480" y="13998"/>
                  </a:cubicBezTo>
                  <a:cubicBezTo>
                    <a:pt x="1229443" y="22961"/>
                    <a:pt x="1234478" y="35118"/>
                    <a:pt x="1234478" y="47793"/>
                  </a:cubicBezTo>
                  <a:lnTo>
                    <a:pt x="1234478" y="1149996"/>
                  </a:lnTo>
                  <a:cubicBezTo>
                    <a:pt x="1234478" y="1162672"/>
                    <a:pt x="1229443" y="1174828"/>
                    <a:pt x="1220480" y="1183791"/>
                  </a:cubicBezTo>
                  <a:cubicBezTo>
                    <a:pt x="1211517" y="1192754"/>
                    <a:pt x="1199360" y="1197789"/>
                    <a:pt x="1186685" y="1197789"/>
                  </a:cubicBezTo>
                  <a:lnTo>
                    <a:pt x="47793" y="1197789"/>
                  </a:lnTo>
                  <a:cubicBezTo>
                    <a:pt x="35118" y="1197789"/>
                    <a:pt x="22961" y="1192754"/>
                    <a:pt x="13998" y="1183791"/>
                  </a:cubicBezTo>
                  <a:cubicBezTo>
                    <a:pt x="5035" y="1174828"/>
                    <a:pt x="0" y="1162672"/>
                    <a:pt x="0" y="1149996"/>
                  </a:cubicBezTo>
                  <a:lnTo>
                    <a:pt x="0" y="47793"/>
                  </a:lnTo>
                  <a:cubicBezTo>
                    <a:pt x="0" y="35118"/>
                    <a:pt x="5035" y="22961"/>
                    <a:pt x="13998" y="13998"/>
                  </a:cubicBezTo>
                  <a:cubicBezTo>
                    <a:pt x="22961" y="5035"/>
                    <a:pt x="35118" y="0"/>
                    <a:pt x="47793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531" r="0" b="-1531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064407" y="5094649"/>
            <a:ext cx="6852522" cy="1992635"/>
            <a:chOff x="0" y="0"/>
            <a:chExt cx="1804780" cy="52480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04780" cy="524809"/>
            </a:xfrm>
            <a:custGeom>
              <a:avLst/>
              <a:gdLst/>
              <a:ahLst/>
              <a:cxnLst/>
              <a:rect r="r" b="b" t="t" l="l"/>
              <a:pathLst>
                <a:path h="524809" w="1804780">
                  <a:moveTo>
                    <a:pt x="28245" y="0"/>
                  </a:moveTo>
                  <a:lnTo>
                    <a:pt x="1776535" y="0"/>
                  </a:lnTo>
                  <a:cubicBezTo>
                    <a:pt x="1784026" y="0"/>
                    <a:pt x="1791210" y="2976"/>
                    <a:pt x="1796507" y="8273"/>
                  </a:cubicBezTo>
                  <a:cubicBezTo>
                    <a:pt x="1801804" y="13570"/>
                    <a:pt x="1804780" y="20754"/>
                    <a:pt x="1804780" y="28245"/>
                  </a:cubicBezTo>
                  <a:lnTo>
                    <a:pt x="1804780" y="496565"/>
                  </a:lnTo>
                  <a:cubicBezTo>
                    <a:pt x="1804780" y="504055"/>
                    <a:pt x="1801804" y="511240"/>
                    <a:pt x="1796507" y="516537"/>
                  </a:cubicBezTo>
                  <a:cubicBezTo>
                    <a:pt x="1791210" y="521834"/>
                    <a:pt x="1784026" y="524809"/>
                    <a:pt x="1776535" y="524809"/>
                  </a:cubicBezTo>
                  <a:lnTo>
                    <a:pt x="28245" y="524809"/>
                  </a:lnTo>
                  <a:cubicBezTo>
                    <a:pt x="20754" y="524809"/>
                    <a:pt x="13570" y="521834"/>
                    <a:pt x="8273" y="516537"/>
                  </a:cubicBezTo>
                  <a:cubicBezTo>
                    <a:pt x="2976" y="511240"/>
                    <a:pt x="0" y="504055"/>
                    <a:pt x="0" y="496565"/>
                  </a:cubicBezTo>
                  <a:lnTo>
                    <a:pt x="0" y="28245"/>
                  </a:lnTo>
                  <a:cubicBezTo>
                    <a:pt x="0" y="20754"/>
                    <a:pt x="2976" y="13570"/>
                    <a:pt x="8273" y="8273"/>
                  </a:cubicBezTo>
                  <a:cubicBezTo>
                    <a:pt x="13570" y="2976"/>
                    <a:pt x="20754" y="0"/>
                    <a:pt x="28245" y="0"/>
                  </a:cubicBezTo>
                  <a:close/>
                </a:path>
              </a:pathLst>
            </a:custGeom>
            <a:solidFill>
              <a:srgbClr val="15616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804780" cy="5724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-2700000">
            <a:off x="2485514" y="5658225"/>
            <a:ext cx="865482" cy="865482"/>
          </a:xfrm>
          <a:custGeom>
            <a:avLst/>
            <a:gdLst/>
            <a:ahLst/>
            <a:cxnLst/>
            <a:rect r="r" b="b" t="t" l="l"/>
            <a:pathLst>
              <a:path h="865482" w="865482">
                <a:moveTo>
                  <a:pt x="0" y="0"/>
                </a:moveTo>
                <a:lnTo>
                  <a:pt x="865482" y="0"/>
                </a:lnTo>
                <a:lnTo>
                  <a:pt x="865482" y="865482"/>
                </a:lnTo>
                <a:lnTo>
                  <a:pt x="0" y="865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165708" y="2753486"/>
            <a:ext cx="7871810" cy="1842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59"/>
              </a:lnSpc>
            </a:pPr>
            <a:r>
              <a:rPr lang="en-US" b="true" sz="465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UNDERSTANDING THE BIGGEST AIRPORTS IN THE US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575041" y="5382941"/>
            <a:ext cx="5138118" cy="1369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11"/>
              </a:lnSpc>
            </a:pPr>
            <a:r>
              <a:rPr lang="en-US" sz="1579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Airports are ranked by land area, highlighting the largest airport in the US. Size impacts operations, hub capacity, and the ability to serve millions of passengers — making the biggest airports in the US vital to national and global connectivity.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65708" y="8366315"/>
            <a:ext cx="3760164" cy="339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8"/>
              </a:lnSpc>
            </a:pPr>
            <a:r>
              <a:rPr lang="en-US" b="true" sz="1998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www.reallygreatsite.com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2360544" y="-657107"/>
            <a:ext cx="3086100" cy="11900394"/>
            <a:chOff x="0" y="0"/>
            <a:chExt cx="812800" cy="313426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-5400000">
            <a:off x="-268225" y="928746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-268225" y="890325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5400000">
            <a:off x="2094374" y="1190615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5" id="25"/>
          <p:cNvSpPr/>
          <p:nvPr/>
        </p:nvSpPr>
        <p:spPr>
          <a:xfrm flipV="true">
            <a:off x="1047750" y="3118862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6" id="26"/>
          <p:cNvSpPr/>
          <p:nvPr/>
        </p:nvSpPr>
        <p:spPr>
          <a:xfrm flipH="false" flipV="false" rot="0">
            <a:off x="725556" y="0"/>
            <a:ext cx="1553443" cy="809687"/>
          </a:xfrm>
          <a:custGeom>
            <a:avLst/>
            <a:gdLst/>
            <a:ahLst/>
            <a:cxnLst/>
            <a:rect r="r" b="b" t="t" l="l"/>
            <a:pathLst>
              <a:path h="809687" w="1553443">
                <a:moveTo>
                  <a:pt x="0" y="0"/>
                </a:moveTo>
                <a:lnTo>
                  <a:pt x="1553443" y="0"/>
                </a:lnTo>
                <a:lnTo>
                  <a:pt x="1553443" y="809687"/>
                </a:lnTo>
                <a:lnTo>
                  <a:pt x="0" y="80968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1391" t="-110992" r="-33412" b="-124381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672289">
            <a:off x="8203001" y="-1130778"/>
            <a:ext cx="4017789" cy="4047224"/>
          </a:xfrm>
          <a:custGeom>
            <a:avLst/>
            <a:gdLst/>
            <a:ahLst/>
            <a:cxnLst/>
            <a:rect r="r" b="b" t="t" l="l"/>
            <a:pathLst>
              <a:path h="4047224" w="4017789">
                <a:moveTo>
                  <a:pt x="0" y="0"/>
                </a:moveTo>
                <a:lnTo>
                  <a:pt x="4017790" y="0"/>
                </a:lnTo>
                <a:lnTo>
                  <a:pt x="4017790" y="4047224"/>
                </a:lnTo>
                <a:lnTo>
                  <a:pt x="0" y="4047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360544" y="-657107"/>
            <a:ext cx="3086100" cy="11900394"/>
            <a:chOff x="0" y="0"/>
            <a:chExt cx="812800" cy="31342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5400000">
            <a:off x="-268225" y="928746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268225" y="890325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9440533" y="8695234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1047750" y="3224348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723922" y="1777677"/>
            <a:ext cx="8015690" cy="5246370"/>
            <a:chOff x="0" y="0"/>
            <a:chExt cx="1900332" cy="124379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556017" y="5137561"/>
            <a:ext cx="6318703" cy="3905251"/>
            <a:chOff x="0" y="0"/>
            <a:chExt cx="1722883" cy="106482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571522" y="1625277"/>
            <a:ext cx="8015690" cy="5246370"/>
            <a:chOff x="0" y="0"/>
            <a:chExt cx="1900332" cy="124379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blipFill>
              <a:blip r:embed="rId9"/>
              <a:stretch>
                <a:fillRect l="0" t="-1469" r="0" b="-1469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403617" y="4985161"/>
            <a:ext cx="6318703" cy="3905251"/>
            <a:chOff x="0" y="0"/>
            <a:chExt cx="1722883" cy="106482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4506" r="0" b="-4506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688811" y="6822128"/>
            <a:ext cx="6278221" cy="1842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59"/>
              </a:lnSpc>
            </a:pPr>
            <a:r>
              <a:rPr lang="en-US" b="true" sz="4659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DENVER</a:t>
            </a:r>
          </a:p>
          <a:p>
            <a:pPr algn="l" marL="0" indent="0" lvl="0">
              <a:lnSpc>
                <a:spcPts val="4659"/>
              </a:lnSpc>
            </a:pPr>
            <a:r>
              <a:rPr lang="en-US" b="true" sz="4659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INTERNATIONAL</a:t>
            </a:r>
          </a:p>
          <a:p>
            <a:pPr algn="l" marL="0" indent="0" lvl="0">
              <a:lnSpc>
                <a:spcPts val="4659"/>
              </a:lnSpc>
            </a:pPr>
            <a:r>
              <a:rPr lang="en-US" b="true" sz="4659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AIRPORT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405117" y="1596702"/>
            <a:ext cx="2369983" cy="231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918"/>
              </a:lnSpc>
            </a:pPr>
            <a:r>
              <a:rPr lang="en-US" b="true" sz="1370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@reallygreatsite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403617" y="3026970"/>
            <a:ext cx="5186491" cy="708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18"/>
              </a:lnSpc>
            </a:pPr>
            <a:r>
              <a:rPr lang="en-US" sz="137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Size: ~53 sq miles (33,531 acres) | Location: Colorado | Opened: 1995 | Hubs: United Airlines, Frontier Airlines — the largest airport in the US by land area.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403617" y="2452900"/>
            <a:ext cx="3283228" cy="282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02"/>
              </a:lnSpc>
            </a:pPr>
            <a:r>
              <a:rPr lang="en-US" b="true" sz="1644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Denver Int'l Airport (DEN)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725556" y="0"/>
            <a:ext cx="1553443" cy="809687"/>
          </a:xfrm>
          <a:custGeom>
            <a:avLst/>
            <a:gdLst/>
            <a:ahLst/>
            <a:cxnLst/>
            <a:rect r="r" b="b" t="t" l="l"/>
            <a:pathLst>
              <a:path h="809687" w="1553443">
                <a:moveTo>
                  <a:pt x="0" y="0"/>
                </a:moveTo>
                <a:lnTo>
                  <a:pt x="1553443" y="0"/>
                </a:lnTo>
                <a:lnTo>
                  <a:pt x="1553443" y="809687"/>
                </a:lnTo>
                <a:lnTo>
                  <a:pt x="0" y="809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1391" t="-110992" r="-33412" b="-124381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672289">
            <a:off x="8203001" y="-1130778"/>
            <a:ext cx="4017789" cy="4047224"/>
          </a:xfrm>
          <a:custGeom>
            <a:avLst/>
            <a:gdLst/>
            <a:ahLst/>
            <a:cxnLst/>
            <a:rect r="r" b="b" t="t" l="l"/>
            <a:pathLst>
              <a:path h="4047224" w="4017789">
                <a:moveTo>
                  <a:pt x="0" y="0"/>
                </a:moveTo>
                <a:lnTo>
                  <a:pt x="4017790" y="0"/>
                </a:lnTo>
                <a:lnTo>
                  <a:pt x="4017790" y="4047224"/>
                </a:lnTo>
                <a:lnTo>
                  <a:pt x="0" y="4047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360544" y="-657107"/>
            <a:ext cx="3086100" cy="11900394"/>
            <a:chOff x="0" y="0"/>
            <a:chExt cx="812800" cy="31342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5400000">
            <a:off x="-268225" y="928746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268225" y="890325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9440533" y="8695234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1047750" y="3224348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723922" y="1777677"/>
            <a:ext cx="8015690" cy="5246370"/>
            <a:chOff x="0" y="0"/>
            <a:chExt cx="1900332" cy="124379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556017" y="5137561"/>
            <a:ext cx="6318703" cy="3905251"/>
            <a:chOff x="0" y="0"/>
            <a:chExt cx="1722883" cy="106482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571522" y="1625277"/>
            <a:ext cx="8015690" cy="5246370"/>
            <a:chOff x="0" y="0"/>
            <a:chExt cx="1900332" cy="124379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blipFill>
              <a:blip r:embed="rId9"/>
              <a:stretch>
                <a:fillRect l="0" t="-1469" r="0" b="-1469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403617" y="4985161"/>
            <a:ext cx="6318703" cy="3905251"/>
            <a:chOff x="0" y="0"/>
            <a:chExt cx="1722883" cy="106482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4506" r="0" b="-4506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688811" y="6793553"/>
            <a:ext cx="6278221" cy="92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00"/>
              </a:lnSpc>
            </a:pPr>
            <a:r>
              <a:rPr lang="en-US" b="true" sz="3400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DALLAS/</a:t>
            </a:r>
          </a:p>
          <a:p>
            <a:pPr algn="l" marL="0" indent="0" lvl="0">
              <a:lnSpc>
                <a:spcPts val="3400"/>
              </a:lnSpc>
            </a:pPr>
            <a:r>
              <a:rPr lang="en-US" b="true" sz="3400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FORT WORTH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405117" y="1606227"/>
            <a:ext cx="2369983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680"/>
              </a:lnSpc>
            </a:pPr>
            <a:r>
              <a:rPr lang="en-US" b="true" sz="1200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@reallygreatsite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403617" y="3036495"/>
            <a:ext cx="5186491" cy="617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79"/>
              </a:lnSpc>
            </a:pPr>
            <a:r>
              <a:rPr lang="en-US" sz="120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Size: ~27 sq miles (17,207 acres) | Location: Texas</a:t>
            </a:r>
          </a:p>
          <a:p>
            <a:pPr algn="l" marL="0" indent="0" lvl="0">
              <a:lnSpc>
                <a:spcPts val="1679"/>
              </a:lnSpc>
            </a:pPr>
            <a:r>
              <a:rPr lang="en-US" sz="120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Major hub for American Airlines. One of the busiest airports globally, serving over 70 million passengers annually.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403617" y="2471950"/>
            <a:ext cx="3283228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79"/>
              </a:lnSpc>
            </a:pPr>
            <a:r>
              <a:rPr lang="en-US" b="true" sz="1200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Dallas/Fort Worth International Airport (DFW)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725556" y="0"/>
            <a:ext cx="1553443" cy="809687"/>
          </a:xfrm>
          <a:custGeom>
            <a:avLst/>
            <a:gdLst/>
            <a:ahLst/>
            <a:cxnLst/>
            <a:rect r="r" b="b" t="t" l="l"/>
            <a:pathLst>
              <a:path h="809687" w="1553443">
                <a:moveTo>
                  <a:pt x="0" y="0"/>
                </a:moveTo>
                <a:lnTo>
                  <a:pt x="1553443" y="0"/>
                </a:lnTo>
                <a:lnTo>
                  <a:pt x="1553443" y="809687"/>
                </a:lnTo>
                <a:lnTo>
                  <a:pt x="0" y="809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1391" t="-110992" r="-33412" b="-124381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672289">
            <a:off x="8203001" y="-1130778"/>
            <a:ext cx="4017789" cy="4047224"/>
          </a:xfrm>
          <a:custGeom>
            <a:avLst/>
            <a:gdLst/>
            <a:ahLst/>
            <a:cxnLst/>
            <a:rect r="r" b="b" t="t" l="l"/>
            <a:pathLst>
              <a:path h="4047224" w="4017789">
                <a:moveTo>
                  <a:pt x="0" y="0"/>
                </a:moveTo>
                <a:lnTo>
                  <a:pt x="4017790" y="0"/>
                </a:lnTo>
                <a:lnTo>
                  <a:pt x="4017790" y="4047224"/>
                </a:lnTo>
                <a:lnTo>
                  <a:pt x="0" y="4047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360544" y="-657107"/>
            <a:ext cx="3086100" cy="11900394"/>
            <a:chOff x="0" y="0"/>
            <a:chExt cx="812800" cy="31342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5400000">
            <a:off x="-268225" y="928746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268225" y="890325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9440533" y="8695234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1047750" y="3224348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723922" y="1777677"/>
            <a:ext cx="8015690" cy="5246370"/>
            <a:chOff x="0" y="0"/>
            <a:chExt cx="1900332" cy="124379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556017" y="5137561"/>
            <a:ext cx="6318703" cy="3905251"/>
            <a:chOff x="0" y="0"/>
            <a:chExt cx="1722883" cy="106482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571522" y="1625277"/>
            <a:ext cx="8015690" cy="5246370"/>
            <a:chOff x="0" y="0"/>
            <a:chExt cx="1900332" cy="124379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blipFill>
              <a:blip r:embed="rId9"/>
              <a:stretch>
                <a:fillRect l="0" t="-1469" r="0" b="-1469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403617" y="4985161"/>
            <a:ext cx="6318703" cy="3905251"/>
            <a:chOff x="0" y="0"/>
            <a:chExt cx="1722883" cy="106482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4506" r="0" b="-4506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688811" y="6822128"/>
            <a:ext cx="6278221" cy="1842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59"/>
              </a:lnSpc>
            </a:pPr>
            <a:r>
              <a:rPr lang="en-US" b="true" sz="4659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ORLANDO INTERNATIONAL</a:t>
            </a:r>
          </a:p>
          <a:p>
            <a:pPr algn="l" marL="0" indent="0" lvl="0">
              <a:lnSpc>
                <a:spcPts val="4659"/>
              </a:lnSpc>
            </a:pPr>
            <a:r>
              <a:rPr lang="en-US" b="true" sz="4659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AIRPORT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405117" y="1587177"/>
            <a:ext cx="2369983" cy="339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798"/>
              </a:lnSpc>
            </a:pPr>
            <a:r>
              <a:rPr lang="en-US" b="true" sz="1998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@reallygreatsite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403617" y="3017445"/>
            <a:ext cx="5186491" cy="1397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8"/>
              </a:lnSpc>
            </a:pPr>
            <a:r>
              <a:rPr lang="en-US" sz="1998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Spanning approximately 21 square miles (13,400 acres), MCO serves millions of visitors traveling to world-famous theme parks and attractions in Central Florida.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403617" y="2462425"/>
            <a:ext cx="3283228" cy="346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53"/>
              </a:lnSpc>
            </a:pPr>
            <a:r>
              <a:rPr lang="en-US" b="true" sz="2109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MCO – Orlando, Florida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725556" y="0"/>
            <a:ext cx="1553443" cy="809687"/>
          </a:xfrm>
          <a:custGeom>
            <a:avLst/>
            <a:gdLst/>
            <a:ahLst/>
            <a:cxnLst/>
            <a:rect r="r" b="b" t="t" l="l"/>
            <a:pathLst>
              <a:path h="809687" w="1553443">
                <a:moveTo>
                  <a:pt x="0" y="0"/>
                </a:moveTo>
                <a:lnTo>
                  <a:pt x="1553443" y="0"/>
                </a:lnTo>
                <a:lnTo>
                  <a:pt x="1553443" y="809687"/>
                </a:lnTo>
                <a:lnTo>
                  <a:pt x="0" y="809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1391" t="-110992" r="-33412" b="-124381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672289">
            <a:off x="8203001" y="-1130778"/>
            <a:ext cx="4017789" cy="4047224"/>
          </a:xfrm>
          <a:custGeom>
            <a:avLst/>
            <a:gdLst/>
            <a:ahLst/>
            <a:cxnLst/>
            <a:rect r="r" b="b" t="t" l="l"/>
            <a:pathLst>
              <a:path h="4047224" w="4017789">
                <a:moveTo>
                  <a:pt x="0" y="0"/>
                </a:moveTo>
                <a:lnTo>
                  <a:pt x="4017790" y="0"/>
                </a:lnTo>
                <a:lnTo>
                  <a:pt x="4017790" y="4047224"/>
                </a:lnTo>
                <a:lnTo>
                  <a:pt x="0" y="4047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360544" y="-657107"/>
            <a:ext cx="3086100" cy="11900394"/>
            <a:chOff x="0" y="0"/>
            <a:chExt cx="812800" cy="31342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5400000">
            <a:off x="-268225" y="928746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268225" y="890325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9440533" y="8695234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1047750" y="3224348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723922" y="1777677"/>
            <a:ext cx="8015690" cy="5246370"/>
            <a:chOff x="0" y="0"/>
            <a:chExt cx="1900332" cy="124379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556017" y="5137561"/>
            <a:ext cx="6318703" cy="3905251"/>
            <a:chOff x="0" y="0"/>
            <a:chExt cx="1722883" cy="106482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571522" y="1625277"/>
            <a:ext cx="8015690" cy="5246370"/>
            <a:chOff x="0" y="0"/>
            <a:chExt cx="1900332" cy="124379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blipFill>
              <a:blip r:embed="rId9"/>
              <a:stretch>
                <a:fillRect l="0" t="-1469" r="0" b="-1469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403617" y="4985161"/>
            <a:ext cx="6318703" cy="3905251"/>
            <a:chOff x="0" y="0"/>
            <a:chExt cx="1722883" cy="106482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4506" r="0" b="-4506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688811" y="6793553"/>
            <a:ext cx="6278221" cy="92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00"/>
              </a:lnSpc>
            </a:pPr>
            <a:r>
              <a:rPr lang="en-US" b="true" sz="3400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WASHINGTON</a:t>
            </a:r>
          </a:p>
          <a:p>
            <a:pPr algn="l" marL="0" indent="0" lvl="0">
              <a:lnSpc>
                <a:spcPts val="3400"/>
              </a:lnSpc>
            </a:pPr>
            <a:r>
              <a:rPr lang="en-US" b="true" sz="3400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DULLES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405117" y="1606227"/>
            <a:ext cx="2369983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680"/>
              </a:lnSpc>
            </a:pPr>
            <a:r>
              <a:rPr lang="en-US" b="true" sz="1200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@reallygreatsite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403617" y="3036495"/>
            <a:ext cx="5186491" cy="617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79"/>
              </a:lnSpc>
            </a:pPr>
            <a:r>
              <a:rPr lang="en-US" sz="120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Size: ~20 square miles (13,000 acres) | Location: Virginia</a:t>
            </a:r>
          </a:p>
          <a:p>
            <a:pPr algn="l" marL="0" indent="0" lvl="0">
              <a:lnSpc>
                <a:spcPts val="1679"/>
              </a:lnSpc>
            </a:pPr>
            <a:r>
              <a:rPr lang="en-US" sz="120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Major international gateway serving the Washington D.C. metro area, connecting the capital region to destinations worldwide.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403617" y="2471950"/>
            <a:ext cx="3283228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79"/>
              </a:lnSpc>
            </a:pPr>
            <a:r>
              <a:rPr lang="en-US" b="true" sz="1200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Washington Dulles International Airport (IAD)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725556" y="0"/>
            <a:ext cx="1553443" cy="809687"/>
          </a:xfrm>
          <a:custGeom>
            <a:avLst/>
            <a:gdLst/>
            <a:ahLst/>
            <a:cxnLst/>
            <a:rect r="r" b="b" t="t" l="l"/>
            <a:pathLst>
              <a:path h="809687" w="1553443">
                <a:moveTo>
                  <a:pt x="0" y="0"/>
                </a:moveTo>
                <a:lnTo>
                  <a:pt x="1553443" y="0"/>
                </a:lnTo>
                <a:lnTo>
                  <a:pt x="1553443" y="809687"/>
                </a:lnTo>
                <a:lnTo>
                  <a:pt x="0" y="809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1391" t="-110992" r="-33412" b="-124381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672289">
            <a:off x="8203001" y="-1130778"/>
            <a:ext cx="4017789" cy="4047224"/>
          </a:xfrm>
          <a:custGeom>
            <a:avLst/>
            <a:gdLst/>
            <a:ahLst/>
            <a:cxnLst/>
            <a:rect r="r" b="b" t="t" l="l"/>
            <a:pathLst>
              <a:path h="4047224" w="4017789">
                <a:moveTo>
                  <a:pt x="0" y="0"/>
                </a:moveTo>
                <a:lnTo>
                  <a:pt x="4017790" y="0"/>
                </a:lnTo>
                <a:lnTo>
                  <a:pt x="4017790" y="4047224"/>
                </a:lnTo>
                <a:lnTo>
                  <a:pt x="0" y="4047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360544" y="-657107"/>
            <a:ext cx="3086100" cy="11900394"/>
            <a:chOff x="0" y="0"/>
            <a:chExt cx="812800" cy="31342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5400000">
            <a:off x="-268225" y="928746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268225" y="890325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9440533" y="8695234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1047750" y="3224348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723922" y="1777677"/>
            <a:ext cx="8015690" cy="5246370"/>
            <a:chOff x="0" y="0"/>
            <a:chExt cx="1900332" cy="124379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556017" y="5137561"/>
            <a:ext cx="6318703" cy="3905251"/>
            <a:chOff x="0" y="0"/>
            <a:chExt cx="1722883" cy="106482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571522" y="1625277"/>
            <a:ext cx="8015690" cy="5246370"/>
            <a:chOff x="0" y="0"/>
            <a:chExt cx="1900332" cy="124379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blipFill>
              <a:blip r:embed="rId9"/>
              <a:stretch>
                <a:fillRect l="0" t="-1469" r="0" b="-1469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403617" y="4985161"/>
            <a:ext cx="6318703" cy="3905251"/>
            <a:chOff x="0" y="0"/>
            <a:chExt cx="1722883" cy="106482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4506" r="0" b="-4506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688811" y="6793553"/>
            <a:ext cx="6278221" cy="92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00"/>
              </a:lnSpc>
            </a:pPr>
            <a:r>
              <a:rPr lang="en-US" b="true" sz="3400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GEORGE BUSH</a:t>
            </a:r>
          </a:p>
          <a:p>
            <a:pPr algn="l" marL="0" indent="0" lvl="0">
              <a:lnSpc>
                <a:spcPts val="3400"/>
              </a:lnSpc>
            </a:pPr>
            <a:r>
              <a:rPr lang="en-US" b="true" sz="3400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INTERCONTINENTAL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405117" y="1606227"/>
            <a:ext cx="2369983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680"/>
              </a:lnSpc>
            </a:pPr>
            <a:r>
              <a:rPr lang="en-US" b="true" sz="1200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@reallygreatsite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403617" y="3036495"/>
            <a:ext cx="5186491" cy="617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79"/>
              </a:lnSpc>
            </a:pPr>
            <a:r>
              <a:rPr lang="en-US" sz="1200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Size: ~17 sq miles (10,000 acres) | Location: Houston, Texas. Major hub for United Airlines and a key international gateway serving the southern United States.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403617" y="2471950"/>
            <a:ext cx="3283228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79"/>
              </a:lnSpc>
            </a:pPr>
            <a:r>
              <a:rPr lang="en-US" b="true" sz="1200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George Bush Intercontinental Airport (IAH)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725556" y="0"/>
            <a:ext cx="1553443" cy="809687"/>
          </a:xfrm>
          <a:custGeom>
            <a:avLst/>
            <a:gdLst/>
            <a:ahLst/>
            <a:cxnLst/>
            <a:rect r="r" b="b" t="t" l="l"/>
            <a:pathLst>
              <a:path h="809687" w="1553443">
                <a:moveTo>
                  <a:pt x="0" y="0"/>
                </a:moveTo>
                <a:lnTo>
                  <a:pt x="1553443" y="0"/>
                </a:lnTo>
                <a:lnTo>
                  <a:pt x="1553443" y="809687"/>
                </a:lnTo>
                <a:lnTo>
                  <a:pt x="0" y="809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1391" t="-110992" r="-33412" b="-124381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617679">
            <a:off x="13857786" y="6011030"/>
            <a:ext cx="4901376" cy="4937284"/>
          </a:xfrm>
          <a:custGeom>
            <a:avLst/>
            <a:gdLst/>
            <a:ahLst/>
            <a:cxnLst/>
            <a:rect r="r" b="b" t="t" l="l"/>
            <a:pathLst>
              <a:path h="4937284" w="4901376">
                <a:moveTo>
                  <a:pt x="0" y="0"/>
                </a:moveTo>
                <a:lnTo>
                  <a:pt x="4901377" y="0"/>
                </a:lnTo>
                <a:lnTo>
                  <a:pt x="4901377" y="4937284"/>
                </a:lnTo>
                <a:lnTo>
                  <a:pt x="0" y="4937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880420">
            <a:off x="-228557" y="4061251"/>
            <a:ext cx="3928693" cy="3957475"/>
          </a:xfrm>
          <a:custGeom>
            <a:avLst/>
            <a:gdLst/>
            <a:ahLst/>
            <a:cxnLst/>
            <a:rect r="r" b="b" t="t" l="l"/>
            <a:pathLst>
              <a:path h="3957475" w="3928693">
                <a:moveTo>
                  <a:pt x="0" y="0"/>
                </a:moveTo>
                <a:lnTo>
                  <a:pt x="3928693" y="0"/>
                </a:lnTo>
                <a:lnTo>
                  <a:pt x="3928693" y="3957474"/>
                </a:lnTo>
                <a:lnTo>
                  <a:pt x="0" y="3957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1100" y="-714156"/>
            <a:ext cx="16230600" cy="6394830"/>
            <a:chOff x="0" y="0"/>
            <a:chExt cx="2750634" cy="108374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50633" cy="1083745"/>
            </a:xfrm>
            <a:custGeom>
              <a:avLst/>
              <a:gdLst/>
              <a:ahLst/>
              <a:cxnLst/>
              <a:rect r="r" b="b" t="t" l="l"/>
              <a:pathLst>
                <a:path h="1083745" w="2750633">
                  <a:moveTo>
                    <a:pt x="24804" y="0"/>
                  </a:moveTo>
                  <a:lnTo>
                    <a:pt x="2725830" y="0"/>
                  </a:lnTo>
                  <a:cubicBezTo>
                    <a:pt x="2732408" y="0"/>
                    <a:pt x="2738717" y="2613"/>
                    <a:pt x="2743369" y="7265"/>
                  </a:cubicBezTo>
                  <a:cubicBezTo>
                    <a:pt x="2748020" y="11916"/>
                    <a:pt x="2750633" y="18225"/>
                    <a:pt x="2750633" y="24804"/>
                  </a:cubicBezTo>
                  <a:lnTo>
                    <a:pt x="2750633" y="1058941"/>
                  </a:lnTo>
                  <a:cubicBezTo>
                    <a:pt x="2750633" y="1072640"/>
                    <a:pt x="2739529" y="1083745"/>
                    <a:pt x="2725830" y="1083745"/>
                  </a:cubicBezTo>
                  <a:lnTo>
                    <a:pt x="24804" y="1083745"/>
                  </a:lnTo>
                  <a:cubicBezTo>
                    <a:pt x="18225" y="1083745"/>
                    <a:pt x="11916" y="1081132"/>
                    <a:pt x="7265" y="1076480"/>
                  </a:cubicBezTo>
                  <a:cubicBezTo>
                    <a:pt x="2613" y="1071829"/>
                    <a:pt x="0" y="1065520"/>
                    <a:pt x="0" y="1058941"/>
                  </a:cubicBezTo>
                  <a:lnTo>
                    <a:pt x="0" y="24804"/>
                  </a:lnTo>
                  <a:cubicBezTo>
                    <a:pt x="0" y="18225"/>
                    <a:pt x="2613" y="11916"/>
                    <a:pt x="7265" y="7265"/>
                  </a:cubicBezTo>
                  <a:cubicBezTo>
                    <a:pt x="11916" y="2613"/>
                    <a:pt x="18225" y="0"/>
                    <a:pt x="24804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-866556"/>
            <a:ext cx="16230600" cy="6394830"/>
            <a:chOff x="0" y="0"/>
            <a:chExt cx="2750634" cy="108374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750633" cy="1083745"/>
            </a:xfrm>
            <a:custGeom>
              <a:avLst/>
              <a:gdLst/>
              <a:ahLst/>
              <a:cxnLst/>
              <a:rect r="r" b="b" t="t" l="l"/>
              <a:pathLst>
                <a:path h="1083745" w="2750633">
                  <a:moveTo>
                    <a:pt x="24804" y="0"/>
                  </a:moveTo>
                  <a:lnTo>
                    <a:pt x="2725830" y="0"/>
                  </a:lnTo>
                  <a:cubicBezTo>
                    <a:pt x="2732408" y="0"/>
                    <a:pt x="2738717" y="2613"/>
                    <a:pt x="2743369" y="7265"/>
                  </a:cubicBezTo>
                  <a:cubicBezTo>
                    <a:pt x="2748020" y="11916"/>
                    <a:pt x="2750633" y="18225"/>
                    <a:pt x="2750633" y="24804"/>
                  </a:cubicBezTo>
                  <a:lnTo>
                    <a:pt x="2750633" y="1058941"/>
                  </a:lnTo>
                  <a:cubicBezTo>
                    <a:pt x="2750633" y="1072640"/>
                    <a:pt x="2739529" y="1083745"/>
                    <a:pt x="2725830" y="1083745"/>
                  </a:cubicBezTo>
                  <a:lnTo>
                    <a:pt x="24804" y="1083745"/>
                  </a:lnTo>
                  <a:cubicBezTo>
                    <a:pt x="18225" y="1083745"/>
                    <a:pt x="11916" y="1081132"/>
                    <a:pt x="7265" y="1076480"/>
                  </a:cubicBezTo>
                  <a:cubicBezTo>
                    <a:pt x="2613" y="1071829"/>
                    <a:pt x="0" y="1065520"/>
                    <a:pt x="0" y="1058941"/>
                  </a:cubicBezTo>
                  <a:lnTo>
                    <a:pt x="0" y="24804"/>
                  </a:lnTo>
                  <a:cubicBezTo>
                    <a:pt x="0" y="18225"/>
                    <a:pt x="2613" y="11916"/>
                    <a:pt x="7265" y="7265"/>
                  </a:cubicBezTo>
                  <a:cubicBezTo>
                    <a:pt x="11916" y="2613"/>
                    <a:pt x="18225" y="0"/>
                    <a:pt x="24804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2335" r="0" b="-22335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2701690" y="8558390"/>
            <a:ext cx="350063" cy="338606"/>
          </a:xfrm>
          <a:custGeom>
            <a:avLst/>
            <a:gdLst/>
            <a:ahLst/>
            <a:cxnLst/>
            <a:rect r="r" b="b" t="t" l="l"/>
            <a:pathLst>
              <a:path h="338606" w="350063">
                <a:moveTo>
                  <a:pt x="0" y="0"/>
                </a:moveTo>
                <a:lnTo>
                  <a:pt x="350063" y="0"/>
                </a:lnTo>
                <a:lnTo>
                  <a:pt x="350063" y="338606"/>
                </a:lnTo>
                <a:lnTo>
                  <a:pt x="0" y="338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709096" y="8537442"/>
            <a:ext cx="330347" cy="331552"/>
          </a:xfrm>
          <a:custGeom>
            <a:avLst/>
            <a:gdLst/>
            <a:ahLst/>
            <a:cxnLst/>
            <a:rect r="r" b="b" t="t" l="l"/>
            <a:pathLst>
              <a:path h="331552" w="330347">
                <a:moveTo>
                  <a:pt x="0" y="0"/>
                </a:moveTo>
                <a:lnTo>
                  <a:pt x="330346" y="0"/>
                </a:lnTo>
                <a:lnTo>
                  <a:pt x="330346" y="331552"/>
                </a:lnTo>
                <a:lnTo>
                  <a:pt x="0" y="331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166093" y="6352402"/>
            <a:ext cx="9822518" cy="963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95"/>
              </a:lnSpc>
            </a:pPr>
            <a:r>
              <a:rPr lang="en-US" b="true" sz="6795">
                <a:solidFill>
                  <a:srgbClr val="0B0A0A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214562" y="8444090"/>
            <a:ext cx="3389758" cy="424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2"/>
              </a:lnSpc>
              <a:spcBef>
                <a:spcPct val="0"/>
              </a:spcBef>
            </a:pPr>
            <a:r>
              <a:rPr lang="en-US" b="true" sz="2394" u="sng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  <a:hlinkClick r:id="rId10" tooltip="https://www.airflypolicy.com"/>
              </a:rPr>
              <a:t>www.airflypolicy.com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46342" y="8444886"/>
            <a:ext cx="2995815" cy="424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2"/>
              </a:lnSpc>
              <a:spcBef>
                <a:spcPct val="0"/>
              </a:spcBef>
            </a:pPr>
            <a:r>
              <a:rPr lang="en-US" b="true" sz="2394" strike="noStrike" u="sng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  <a:hlinkClick r:id="rId11" tooltip="tel:+1-888-212-0809"/>
              </a:rPr>
              <a:t>+1-</a:t>
            </a:r>
            <a:r>
              <a:rPr lang="en-US" b="true" sz="2394" strike="noStrike" u="sng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  <a:hlinkClick r:id="rId12" tooltip="tel:+1-888-212-0809"/>
              </a:rPr>
              <a:t>888</a:t>
            </a:r>
            <a:r>
              <a:rPr lang="en-US" b="true" sz="2394" strike="noStrike" u="sng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  <a:hlinkClick r:id="rId13" tooltip="tel:+1-888-212-0809"/>
              </a:rPr>
              <a:t>-</a:t>
            </a:r>
            <a:r>
              <a:rPr lang="en-US" b="true" sz="2394" strike="noStrike" u="sng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  <a:hlinkClick r:id="rId14" tooltip="tel:+1-888-212-0809"/>
              </a:rPr>
              <a:t>212-0</a:t>
            </a:r>
            <a:r>
              <a:rPr lang="en-US" b="true" sz="2394" strike="noStrike" u="sng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  <a:hlinkClick r:id="rId15" tooltip="tel:+1-888-212-0809"/>
              </a:rPr>
              <a:t>80</a:t>
            </a:r>
            <a:r>
              <a:rPr lang="en-US" b="true" sz="2394" strike="noStrike" u="sng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  <a:hlinkClick r:id="rId16" tooltip="tel:+1-888-212-0809"/>
              </a:rPr>
              <a:t>9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5400000">
            <a:off x="16671322" y="7111485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411574" y="8692783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2" y="0"/>
                </a:lnTo>
                <a:lnTo>
                  <a:pt x="1234252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5400000">
            <a:off x="18076107" y="681122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6" y="0"/>
                </a:lnTo>
                <a:lnTo>
                  <a:pt x="423786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0"/>
            <a:ext cx="1553443" cy="809687"/>
          </a:xfrm>
          <a:custGeom>
            <a:avLst/>
            <a:gdLst/>
            <a:ahLst/>
            <a:cxnLst/>
            <a:rect r="r" b="b" t="t" l="l"/>
            <a:pathLst>
              <a:path h="809687" w="1553443">
                <a:moveTo>
                  <a:pt x="0" y="0"/>
                </a:moveTo>
                <a:lnTo>
                  <a:pt x="1553443" y="0"/>
                </a:lnTo>
                <a:lnTo>
                  <a:pt x="1553443" y="809687"/>
                </a:lnTo>
                <a:lnTo>
                  <a:pt x="0" y="80968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41391" t="-110992" r="-33412" b="-12438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DAHNTOk8Umw</dc:identifier>
  <dcterms:modified xsi:type="dcterms:W3CDTF">2011-08-01T06:04:30Z</dcterms:modified>
  <cp:revision>1</cp:revision>
  <dc:title>What are the top 5 largest airports in the United States?</dc:title>
</cp:coreProperties>
</file>