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8288000" cy="10287000"/>
  <p:notesSz cx="6858000" cy="9144000"/>
  <p:embeddedFontLst>
    <p:embeddedFont>
      <p:font typeface="Noto Serif" charset="1" panose="02020600060500020200"/>
      <p:regular r:id="rId13"/>
    </p:embeddedFont>
    <p:embeddedFont>
      <p:font typeface="Noto Serif Bold" charset="1" panose="0202080006050002020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4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9.png" Type="http://schemas.openxmlformats.org/officeDocument/2006/relationships/image"/><Relationship Id="rId5" Target="../media/image10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https://k9behavioralservices.com/" TargetMode="External" Type="http://schemas.openxmlformats.org/officeDocument/2006/relationships/hyperlink"/><Relationship Id="rId4" Target="mailto:brianm@k9behavioralservices.com" TargetMode="External" Type="http://schemas.openxmlformats.org/officeDocument/2006/relationships/hyperlink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4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6DED2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DFBF7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6" id="6" descr="preencoded.png"/>
          <p:cNvSpPr/>
          <p:nvPr/>
        </p:nvSpPr>
        <p:spPr>
          <a:xfrm flipH="false" flipV="false" rot="0">
            <a:off x="11430000" y="0"/>
            <a:ext cx="6858000" cy="10287000"/>
          </a:xfrm>
          <a:custGeom>
            <a:avLst/>
            <a:gdLst/>
            <a:ahLst/>
            <a:cxnLst/>
            <a:rect r="r" b="b" t="t" l="l"/>
            <a:pathLst>
              <a:path h="10287000" w="6858000">
                <a:moveTo>
                  <a:pt x="0" y="0"/>
                </a:moveTo>
                <a:lnTo>
                  <a:pt x="6858000" y="0"/>
                </a:lnTo>
                <a:lnTo>
                  <a:pt x="685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992238" y="2598391"/>
            <a:ext cx="3502666" cy="532809"/>
            <a:chOff x="0" y="0"/>
            <a:chExt cx="4670222" cy="71041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670171" cy="710438"/>
            </a:xfrm>
            <a:custGeom>
              <a:avLst/>
              <a:gdLst/>
              <a:ahLst/>
              <a:cxnLst/>
              <a:rect r="r" b="b" t="t" l="l"/>
              <a:pathLst>
                <a:path h="710438" w="4670171">
                  <a:moveTo>
                    <a:pt x="0" y="127000"/>
                  </a:moveTo>
                  <a:cubicBezTo>
                    <a:pt x="0" y="56896"/>
                    <a:pt x="56896" y="0"/>
                    <a:pt x="127000" y="0"/>
                  </a:cubicBezTo>
                  <a:lnTo>
                    <a:pt x="4543171" y="0"/>
                  </a:lnTo>
                  <a:cubicBezTo>
                    <a:pt x="4613275" y="0"/>
                    <a:pt x="4670171" y="56896"/>
                    <a:pt x="4670171" y="127000"/>
                  </a:cubicBezTo>
                  <a:lnTo>
                    <a:pt x="4670171" y="583438"/>
                  </a:lnTo>
                  <a:cubicBezTo>
                    <a:pt x="4670171" y="653542"/>
                    <a:pt x="4613275" y="710438"/>
                    <a:pt x="4543171" y="710438"/>
                  </a:cubicBezTo>
                  <a:lnTo>
                    <a:pt x="127000" y="710438"/>
                  </a:lnTo>
                  <a:cubicBezTo>
                    <a:pt x="56896" y="710438"/>
                    <a:pt x="0" y="653542"/>
                    <a:pt x="0" y="583438"/>
                  </a:cubicBezTo>
                  <a:close/>
                </a:path>
              </a:pathLst>
            </a:custGeom>
            <a:solidFill>
              <a:srgbClr val="E8E6E3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9" id="9" descr="preencoded.png"/>
          <p:cNvSpPr/>
          <p:nvPr/>
        </p:nvSpPr>
        <p:spPr>
          <a:xfrm flipH="false" flipV="false" rot="0">
            <a:off x="1162345" y="2751382"/>
            <a:ext cx="226809" cy="226809"/>
          </a:xfrm>
          <a:custGeom>
            <a:avLst/>
            <a:gdLst/>
            <a:ahLst/>
            <a:cxnLst/>
            <a:rect r="r" b="b" t="t" l="l"/>
            <a:pathLst>
              <a:path h="226809" w="226809">
                <a:moveTo>
                  <a:pt x="0" y="0"/>
                </a:moveTo>
                <a:lnTo>
                  <a:pt x="226810" y="0"/>
                </a:lnTo>
                <a:lnTo>
                  <a:pt x="226810" y="226809"/>
                </a:lnTo>
                <a:lnTo>
                  <a:pt x="0" y="2268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4165" r="0" b="-417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0" y="-10517"/>
            <a:ext cx="1039217" cy="1039217"/>
          </a:xfrm>
          <a:custGeom>
            <a:avLst/>
            <a:gdLst/>
            <a:ahLst/>
            <a:cxnLst/>
            <a:rect r="r" b="b" t="t" l="l"/>
            <a:pathLst>
              <a:path h="1039217" w="1039217">
                <a:moveTo>
                  <a:pt x="0" y="0"/>
                </a:moveTo>
                <a:lnTo>
                  <a:pt x="1039217" y="0"/>
                </a:lnTo>
                <a:lnTo>
                  <a:pt x="1039217" y="1039217"/>
                </a:lnTo>
                <a:lnTo>
                  <a:pt x="0" y="10392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502569" y="2616698"/>
            <a:ext cx="2822229" cy="429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2"/>
              </a:lnSpc>
            </a:pPr>
            <a:r>
              <a:rPr lang="en-US" sz="1750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CANINE TRAINING GUIDE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92238" y="3216031"/>
            <a:ext cx="9445523" cy="26864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37"/>
              </a:lnSpc>
            </a:pPr>
            <a:r>
              <a:rPr lang="en-US" sz="5562">
                <a:solidFill>
                  <a:srgbClr val="3A3A3A"/>
                </a:solidFill>
                <a:latin typeface="Noto Serif"/>
                <a:ea typeface="Noto Serif"/>
                <a:cs typeface="Noto Serif"/>
                <a:sym typeface="Noto Serif"/>
              </a:rPr>
              <a:t>Training Two Dogs at Once: Challenges &amp; Strategies for Success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2238" y="6241999"/>
            <a:ext cx="9445523" cy="1446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2187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Managing multiple dogs during training sessions requires strategy, patience, and understanding of canine behavior. Discover expert techniques for success.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6DED2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DFBF7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6" id="6" descr="preencoded.png"/>
          <p:cNvSpPr/>
          <p:nvPr/>
        </p:nvSpPr>
        <p:spPr>
          <a:xfrm flipH="false" flipV="false" rot="0">
            <a:off x="0" y="0"/>
            <a:ext cx="6858000" cy="10287000"/>
          </a:xfrm>
          <a:custGeom>
            <a:avLst/>
            <a:gdLst/>
            <a:ahLst/>
            <a:cxnLst/>
            <a:rect r="r" b="b" t="t" l="l"/>
            <a:pathLst>
              <a:path h="10287000" w="6858000">
                <a:moveTo>
                  <a:pt x="0" y="0"/>
                </a:moveTo>
                <a:lnTo>
                  <a:pt x="6858000" y="0"/>
                </a:lnTo>
                <a:lnTo>
                  <a:pt x="685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7850238" y="772563"/>
            <a:ext cx="9445523" cy="14364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62"/>
              </a:lnSpc>
            </a:pPr>
            <a:r>
              <a:rPr lang="en-US" sz="4437">
                <a:solidFill>
                  <a:srgbClr val="3A3A3A"/>
                </a:solidFill>
                <a:latin typeface="Noto Serif"/>
                <a:ea typeface="Noto Serif"/>
                <a:cs typeface="Noto Serif"/>
                <a:sym typeface="Noto Serif"/>
              </a:rPr>
              <a:t>Why Training Two Dogs Simultaneously Is Tough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7835951" y="2534993"/>
            <a:ext cx="4637932" cy="3569646"/>
            <a:chOff x="0" y="0"/>
            <a:chExt cx="6183909" cy="475952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9050" y="19050"/>
              <a:ext cx="6145911" cy="4721479"/>
            </a:xfrm>
            <a:custGeom>
              <a:avLst/>
              <a:gdLst/>
              <a:ahLst/>
              <a:cxnLst/>
              <a:rect r="r" b="b" t="t" l="l"/>
              <a:pathLst>
                <a:path h="4721479" w="6145911">
                  <a:moveTo>
                    <a:pt x="0" y="182880"/>
                  </a:moveTo>
                  <a:cubicBezTo>
                    <a:pt x="0" y="81915"/>
                    <a:pt x="82042" y="0"/>
                    <a:pt x="183261" y="0"/>
                  </a:cubicBezTo>
                  <a:lnTo>
                    <a:pt x="5962650" y="0"/>
                  </a:lnTo>
                  <a:cubicBezTo>
                    <a:pt x="6063869" y="0"/>
                    <a:pt x="6145911" y="81915"/>
                    <a:pt x="6145911" y="182880"/>
                  </a:cubicBezTo>
                  <a:lnTo>
                    <a:pt x="6145911" y="4538599"/>
                  </a:lnTo>
                  <a:cubicBezTo>
                    <a:pt x="6145911" y="4639564"/>
                    <a:pt x="6063869" y="4721479"/>
                    <a:pt x="5962650" y="4721479"/>
                  </a:cubicBezTo>
                  <a:lnTo>
                    <a:pt x="183261" y="4721479"/>
                  </a:lnTo>
                  <a:cubicBezTo>
                    <a:pt x="82042" y="4721479"/>
                    <a:pt x="0" y="4639564"/>
                    <a:pt x="0" y="4538599"/>
                  </a:cubicBezTo>
                  <a:close/>
                </a:path>
              </a:pathLst>
            </a:custGeom>
            <a:solidFill>
              <a:srgbClr val="FDFBF7"/>
            </a:solidFill>
            <a:ln w="12700">
              <a:solidFill>
                <a:srgbClr val="000000"/>
              </a:solidFill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184011" cy="4759579"/>
            </a:xfrm>
            <a:custGeom>
              <a:avLst/>
              <a:gdLst/>
              <a:ahLst/>
              <a:cxnLst/>
              <a:rect r="r" b="b" t="t" l="l"/>
              <a:pathLst>
                <a:path h="4759579" w="6184011">
                  <a:moveTo>
                    <a:pt x="0" y="201930"/>
                  </a:moveTo>
                  <a:cubicBezTo>
                    <a:pt x="0" y="90424"/>
                    <a:pt x="90551" y="0"/>
                    <a:pt x="202311" y="0"/>
                  </a:cubicBezTo>
                  <a:lnTo>
                    <a:pt x="5981700" y="0"/>
                  </a:lnTo>
                  <a:lnTo>
                    <a:pt x="5981700" y="19050"/>
                  </a:lnTo>
                  <a:lnTo>
                    <a:pt x="5981700" y="0"/>
                  </a:lnTo>
                  <a:cubicBezTo>
                    <a:pt x="6093333" y="0"/>
                    <a:pt x="6184011" y="90424"/>
                    <a:pt x="6184011" y="201930"/>
                  </a:cubicBezTo>
                  <a:lnTo>
                    <a:pt x="6164961" y="201930"/>
                  </a:lnTo>
                  <a:lnTo>
                    <a:pt x="6184011" y="201930"/>
                  </a:lnTo>
                  <a:lnTo>
                    <a:pt x="6184011" y="4557649"/>
                  </a:lnTo>
                  <a:lnTo>
                    <a:pt x="6164961" y="4557649"/>
                  </a:lnTo>
                  <a:lnTo>
                    <a:pt x="6184011" y="4557649"/>
                  </a:lnTo>
                  <a:cubicBezTo>
                    <a:pt x="6184011" y="4669155"/>
                    <a:pt x="6093460" y="4759579"/>
                    <a:pt x="5981700" y="4759579"/>
                  </a:cubicBezTo>
                  <a:lnTo>
                    <a:pt x="5981700" y="4740529"/>
                  </a:lnTo>
                  <a:lnTo>
                    <a:pt x="5981700" y="4759579"/>
                  </a:lnTo>
                  <a:lnTo>
                    <a:pt x="202311" y="4759579"/>
                  </a:lnTo>
                  <a:lnTo>
                    <a:pt x="202311" y="4740529"/>
                  </a:lnTo>
                  <a:lnTo>
                    <a:pt x="202311" y="4759579"/>
                  </a:lnTo>
                  <a:cubicBezTo>
                    <a:pt x="90551" y="4759579"/>
                    <a:pt x="0" y="4669155"/>
                    <a:pt x="0" y="4557649"/>
                  </a:cubicBezTo>
                  <a:lnTo>
                    <a:pt x="0" y="201930"/>
                  </a:lnTo>
                  <a:lnTo>
                    <a:pt x="19050" y="201930"/>
                  </a:lnTo>
                  <a:lnTo>
                    <a:pt x="0" y="201930"/>
                  </a:lnTo>
                  <a:moveTo>
                    <a:pt x="38100" y="201930"/>
                  </a:moveTo>
                  <a:lnTo>
                    <a:pt x="38100" y="4557649"/>
                  </a:lnTo>
                  <a:lnTo>
                    <a:pt x="19050" y="4557649"/>
                  </a:lnTo>
                  <a:lnTo>
                    <a:pt x="38100" y="4557649"/>
                  </a:lnTo>
                  <a:cubicBezTo>
                    <a:pt x="38100" y="4648073"/>
                    <a:pt x="111506" y="4721479"/>
                    <a:pt x="202311" y="4721479"/>
                  </a:cubicBezTo>
                  <a:lnTo>
                    <a:pt x="5981700" y="4721479"/>
                  </a:lnTo>
                  <a:cubicBezTo>
                    <a:pt x="6072378" y="4721479"/>
                    <a:pt x="6145911" y="4648073"/>
                    <a:pt x="6145911" y="4557649"/>
                  </a:cubicBezTo>
                  <a:lnTo>
                    <a:pt x="6145911" y="201930"/>
                  </a:lnTo>
                  <a:cubicBezTo>
                    <a:pt x="6145784" y="111506"/>
                    <a:pt x="6072378" y="38100"/>
                    <a:pt x="5981700" y="38100"/>
                  </a:cubicBezTo>
                  <a:lnTo>
                    <a:pt x="202311" y="38100"/>
                  </a:lnTo>
                  <a:lnTo>
                    <a:pt x="202311" y="19050"/>
                  </a:lnTo>
                  <a:lnTo>
                    <a:pt x="202311" y="38100"/>
                  </a:lnTo>
                  <a:cubicBezTo>
                    <a:pt x="111506" y="38100"/>
                    <a:pt x="38100" y="111506"/>
                    <a:pt x="38100" y="201930"/>
                  </a:cubicBezTo>
                  <a:close/>
                </a:path>
              </a:pathLst>
            </a:custGeom>
            <a:solidFill>
              <a:srgbClr val="E6DED2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7821663" y="2549281"/>
            <a:ext cx="114300" cy="3541071"/>
            <a:chOff x="0" y="0"/>
            <a:chExt cx="152400" cy="472142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52400" cy="4721479"/>
            </a:xfrm>
            <a:custGeom>
              <a:avLst/>
              <a:gdLst/>
              <a:ahLst/>
              <a:cxnLst/>
              <a:rect r="r" b="b" t="t" l="l"/>
              <a:pathLst>
                <a:path h="4721479" w="1524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cubicBezTo>
                    <a:pt x="118237" y="0"/>
                    <a:pt x="152400" y="34163"/>
                    <a:pt x="152400" y="76200"/>
                  </a:cubicBezTo>
                  <a:lnTo>
                    <a:pt x="152400" y="4645279"/>
                  </a:lnTo>
                  <a:cubicBezTo>
                    <a:pt x="152400" y="4687316"/>
                    <a:pt x="118237" y="4721479"/>
                    <a:pt x="76200" y="4721479"/>
                  </a:cubicBezTo>
                  <a:cubicBezTo>
                    <a:pt x="34163" y="4721479"/>
                    <a:pt x="0" y="4687316"/>
                    <a:pt x="0" y="4645279"/>
                  </a:cubicBezTo>
                  <a:close/>
                </a:path>
              </a:pathLst>
            </a:custGeom>
            <a:solidFill>
              <a:srgbClr val="E6DED2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13" id="13"/>
          <p:cNvSpPr txBox="true"/>
          <p:nvPr/>
        </p:nvSpPr>
        <p:spPr>
          <a:xfrm rot="0">
            <a:off x="8191348" y="2795140"/>
            <a:ext cx="2835326" cy="3638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0"/>
              </a:lnSpc>
            </a:pPr>
            <a:r>
              <a:rPr lang="en-US" sz="2187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Distraction Factor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191348" y="3228384"/>
            <a:ext cx="4012854" cy="22437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2"/>
              </a:lnSpc>
            </a:pPr>
            <a:r>
              <a:rPr lang="en-US" sz="1750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Dogs are naturally social creatures and find other dogs far more interesting than human trainers. This biological drive makes maintaining focus incredibly challenging during training sessions.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2672117" y="2534993"/>
            <a:ext cx="4637932" cy="3569646"/>
            <a:chOff x="0" y="0"/>
            <a:chExt cx="6183909" cy="475952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19050" y="19050"/>
              <a:ext cx="6145911" cy="4721479"/>
            </a:xfrm>
            <a:custGeom>
              <a:avLst/>
              <a:gdLst/>
              <a:ahLst/>
              <a:cxnLst/>
              <a:rect r="r" b="b" t="t" l="l"/>
              <a:pathLst>
                <a:path h="4721479" w="6145911">
                  <a:moveTo>
                    <a:pt x="0" y="182880"/>
                  </a:moveTo>
                  <a:cubicBezTo>
                    <a:pt x="0" y="81915"/>
                    <a:pt x="82042" y="0"/>
                    <a:pt x="183261" y="0"/>
                  </a:cubicBezTo>
                  <a:lnTo>
                    <a:pt x="5962650" y="0"/>
                  </a:lnTo>
                  <a:cubicBezTo>
                    <a:pt x="6063869" y="0"/>
                    <a:pt x="6145911" y="81915"/>
                    <a:pt x="6145911" y="182880"/>
                  </a:cubicBezTo>
                  <a:lnTo>
                    <a:pt x="6145911" y="4538599"/>
                  </a:lnTo>
                  <a:cubicBezTo>
                    <a:pt x="6145911" y="4639564"/>
                    <a:pt x="6063869" y="4721479"/>
                    <a:pt x="5962650" y="4721479"/>
                  </a:cubicBezTo>
                  <a:lnTo>
                    <a:pt x="183261" y="4721479"/>
                  </a:lnTo>
                  <a:cubicBezTo>
                    <a:pt x="82042" y="4721479"/>
                    <a:pt x="0" y="4639564"/>
                    <a:pt x="0" y="4538599"/>
                  </a:cubicBezTo>
                  <a:close/>
                </a:path>
              </a:pathLst>
            </a:custGeom>
            <a:solidFill>
              <a:srgbClr val="FDFBF7"/>
            </a:solidFill>
            <a:ln w="12700">
              <a:solidFill>
                <a:srgbClr val="000000"/>
              </a:solidFill>
            </a:ln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184011" cy="4759579"/>
            </a:xfrm>
            <a:custGeom>
              <a:avLst/>
              <a:gdLst/>
              <a:ahLst/>
              <a:cxnLst/>
              <a:rect r="r" b="b" t="t" l="l"/>
              <a:pathLst>
                <a:path h="4759579" w="6184011">
                  <a:moveTo>
                    <a:pt x="0" y="201930"/>
                  </a:moveTo>
                  <a:cubicBezTo>
                    <a:pt x="0" y="90424"/>
                    <a:pt x="90551" y="0"/>
                    <a:pt x="202311" y="0"/>
                  </a:cubicBezTo>
                  <a:lnTo>
                    <a:pt x="5981700" y="0"/>
                  </a:lnTo>
                  <a:lnTo>
                    <a:pt x="5981700" y="19050"/>
                  </a:lnTo>
                  <a:lnTo>
                    <a:pt x="5981700" y="0"/>
                  </a:lnTo>
                  <a:cubicBezTo>
                    <a:pt x="6093333" y="0"/>
                    <a:pt x="6184011" y="90424"/>
                    <a:pt x="6184011" y="201930"/>
                  </a:cubicBezTo>
                  <a:lnTo>
                    <a:pt x="6164961" y="201930"/>
                  </a:lnTo>
                  <a:lnTo>
                    <a:pt x="6184011" y="201930"/>
                  </a:lnTo>
                  <a:lnTo>
                    <a:pt x="6184011" y="4557649"/>
                  </a:lnTo>
                  <a:lnTo>
                    <a:pt x="6164961" y="4557649"/>
                  </a:lnTo>
                  <a:lnTo>
                    <a:pt x="6184011" y="4557649"/>
                  </a:lnTo>
                  <a:cubicBezTo>
                    <a:pt x="6184011" y="4669155"/>
                    <a:pt x="6093460" y="4759579"/>
                    <a:pt x="5981700" y="4759579"/>
                  </a:cubicBezTo>
                  <a:lnTo>
                    <a:pt x="5981700" y="4740529"/>
                  </a:lnTo>
                  <a:lnTo>
                    <a:pt x="5981700" y="4759579"/>
                  </a:lnTo>
                  <a:lnTo>
                    <a:pt x="202311" y="4759579"/>
                  </a:lnTo>
                  <a:lnTo>
                    <a:pt x="202311" y="4740529"/>
                  </a:lnTo>
                  <a:lnTo>
                    <a:pt x="202311" y="4759579"/>
                  </a:lnTo>
                  <a:cubicBezTo>
                    <a:pt x="90551" y="4759579"/>
                    <a:pt x="0" y="4669155"/>
                    <a:pt x="0" y="4557649"/>
                  </a:cubicBezTo>
                  <a:lnTo>
                    <a:pt x="0" y="201930"/>
                  </a:lnTo>
                  <a:lnTo>
                    <a:pt x="19050" y="201930"/>
                  </a:lnTo>
                  <a:lnTo>
                    <a:pt x="0" y="201930"/>
                  </a:lnTo>
                  <a:moveTo>
                    <a:pt x="38100" y="201930"/>
                  </a:moveTo>
                  <a:lnTo>
                    <a:pt x="38100" y="4557649"/>
                  </a:lnTo>
                  <a:lnTo>
                    <a:pt x="19050" y="4557649"/>
                  </a:lnTo>
                  <a:lnTo>
                    <a:pt x="38100" y="4557649"/>
                  </a:lnTo>
                  <a:cubicBezTo>
                    <a:pt x="38100" y="4648073"/>
                    <a:pt x="111506" y="4721479"/>
                    <a:pt x="202311" y="4721479"/>
                  </a:cubicBezTo>
                  <a:lnTo>
                    <a:pt x="5981700" y="4721479"/>
                  </a:lnTo>
                  <a:cubicBezTo>
                    <a:pt x="6072378" y="4721479"/>
                    <a:pt x="6145911" y="4648073"/>
                    <a:pt x="6145911" y="4557649"/>
                  </a:cubicBezTo>
                  <a:lnTo>
                    <a:pt x="6145911" y="201930"/>
                  </a:lnTo>
                  <a:cubicBezTo>
                    <a:pt x="6145784" y="111506"/>
                    <a:pt x="6072378" y="38100"/>
                    <a:pt x="5981700" y="38100"/>
                  </a:cubicBezTo>
                  <a:lnTo>
                    <a:pt x="202311" y="38100"/>
                  </a:lnTo>
                  <a:lnTo>
                    <a:pt x="202311" y="19050"/>
                  </a:lnTo>
                  <a:lnTo>
                    <a:pt x="202311" y="38100"/>
                  </a:lnTo>
                  <a:cubicBezTo>
                    <a:pt x="111506" y="38100"/>
                    <a:pt x="38100" y="111506"/>
                    <a:pt x="38100" y="201930"/>
                  </a:cubicBezTo>
                  <a:close/>
                </a:path>
              </a:pathLst>
            </a:custGeom>
            <a:solidFill>
              <a:srgbClr val="E6DED2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12657830" y="2549281"/>
            <a:ext cx="114300" cy="3541071"/>
            <a:chOff x="0" y="0"/>
            <a:chExt cx="152400" cy="472142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52400" cy="4721479"/>
            </a:xfrm>
            <a:custGeom>
              <a:avLst/>
              <a:gdLst/>
              <a:ahLst/>
              <a:cxnLst/>
              <a:rect r="r" b="b" t="t" l="l"/>
              <a:pathLst>
                <a:path h="4721479" w="1524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cubicBezTo>
                    <a:pt x="118237" y="0"/>
                    <a:pt x="152400" y="34163"/>
                    <a:pt x="152400" y="76200"/>
                  </a:cubicBezTo>
                  <a:lnTo>
                    <a:pt x="152400" y="4645279"/>
                  </a:lnTo>
                  <a:cubicBezTo>
                    <a:pt x="152400" y="4687316"/>
                    <a:pt x="118237" y="4721479"/>
                    <a:pt x="76200" y="4721479"/>
                  </a:cubicBezTo>
                  <a:cubicBezTo>
                    <a:pt x="34163" y="4721479"/>
                    <a:pt x="0" y="4687316"/>
                    <a:pt x="0" y="4645279"/>
                  </a:cubicBezTo>
                  <a:close/>
                </a:path>
              </a:pathLst>
            </a:custGeom>
            <a:solidFill>
              <a:srgbClr val="E6DED2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20" id="20"/>
          <p:cNvSpPr txBox="true"/>
          <p:nvPr/>
        </p:nvSpPr>
        <p:spPr>
          <a:xfrm rot="0">
            <a:off x="13027523" y="2795140"/>
            <a:ext cx="3238652" cy="3638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0"/>
              </a:lnSpc>
            </a:pPr>
            <a:r>
              <a:rPr lang="en-US" sz="2187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Split Attention Problem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027523" y="3228384"/>
            <a:ext cx="4012854" cy="2606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2"/>
              </a:lnSpc>
            </a:pPr>
            <a:r>
              <a:rPr lang="en-US" sz="1750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Attempting to monitor and reward two dogs simultaneously often results in missed opportunities for positive reinforcement, delayed rewards, and inconsistent communication through unclear cues.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7835951" y="6302873"/>
            <a:ext cx="4637932" cy="3206801"/>
            <a:chOff x="0" y="0"/>
            <a:chExt cx="6183909" cy="4275734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19050" y="19050"/>
              <a:ext cx="6145784" cy="4237609"/>
            </a:xfrm>
            <a:custGeom>
              <a:avLst/>
              <a:gdLst/>
              <a:ahLst/>
              <a:cxnLst/>
              <a:rect r="r" b="b" t="t" l="l"/>
              <a:pathLst>
                <a:path h="4237609" w="6145784">
                  <a:moveTo>
                    <a:pt x="0" y="182880"/>
                  </a:moveTo>
                  <a:cubicBezTo>
                    <a:pt x="0" y="81915"/>
                    <a:pt x="82169" y="0"/>
                    <a:pt x="183388" y="0"/>
                  </a:cubicBezTo>
                  <a:lnTo>
                    <a:pt x="5962396" y="0"/>
                  </a:lnTo>
                  <a:cubicBezTo>
                    <a:pt x="6063742" y="0"/>
                    <a:pt x="6145784" y="81915"/>
                    <a:pt x="6145784" y="182880"/>
                  </a:cubicBezTo>
                  <a:lnTo>
                    <a:pt x="6145784" y="4054729"/>
                  </a:lnTo>
                  <a:cubicBezTo>
                    <a:pt x="6145784" y="4155694"/>
                    <a:pt x="6063615" y="4237609"/>
                    <a:pt x="5962396" y="4237609"/>
                  </a:cubicBezTo>
                  <a:lnTo>
                    <a:pt x="183388" y="4237609"/>
                  </a:lnTo>
                  <a:cubicBezTo>
                    <a:pt x="82042" y="4237609"/>
                    <a:pt x="0" y="4155694"/>
                    <a:pt x="0" y="4054729"/>
                  </a:cubicBezTo>
                  <a:close/>
                </a:path>
              </a:pathLst>
            </a:custGeom>
            <a:solidFill>
              <a:srgbClr val="FDFBF7"/>
            </a:solidFill>
            <a:ln w="12700">
              <a:solidFill>
                <a:srgbClr val="000000"/>
              </a:solidFill>
            </a:ln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183884" cy="4275709"/>
            </a:xfrm>
            <a:custGeom>
              <a:avLst/>
              <a:gdLst/>
              <a:ahLst/>
              <a:cxnLst/>
              <a:rect r="r" b="b" t="t" l="l"/>
              <a:pathLst>
                <a:path h="4275709" w="6183884">
                  <a:moveTo>
                    <a:pt x="0" y="201930"/>
                  </a:moveTo>
                  <a:cubicBezTo>
                    <a:pt x="0" y="90424"/>
                    <a:pt x="90678" y="0"/>
                    <a:pt x="202438" y="0"/>
                  </a:cubicBezTo>
                  <a:lnTo>
                    <a:pt x="5981446" y="0"/>
                  </a:lnTo>
                  <a:lnTo>
                    <a:pt x="5981446" y="19050"/>
                  </a:lnTo>
                  <a:lnTo>
                    <a:pt x="5981446" y="0"/>
                  </a:lnTo>
                  <a:cubicBezTo>
                    <a:pt x="6093206" y="0"/>
                    <a:pt x="6183884" y="90424"/>
                    <a:pt x="6183884" y="201930"/>
                  </a:cubicBezTo>
                  <a:lnTo>
                    <a:pt x="6164834" y="201930"/>
                  </a:lnTo>
                  <a:lnTo>
                    <a:pt x="6183884" y="201930"/>
                  </a:lnTo>
                  <a:lnTo>
                    <a:pt x="6183884" y="4073779"/>
                  </a:lnTo>
                  <a:lnTo>
                    <a:pt x="6164834" y="4073779"/>
                  </a:lnTo>
                  <a:lnTo>
                    <a:pt x="6183884" y="4073779"/>
                  </a:lnTo>
                  <a:cubicBezTo>
                    <a:pt x="6183884" y="4185412"/>
                    <a:pt x="6093206" y="4275709"/>
                    <a:pt x="5981446" y="4275709"/>
                  </a:cubicBezTo>
                  <a:lnTo>
                    <a:pt x="5981446" y="4256659"/>
                  </a:lnTo>
                  <a:lnTo>
                    <a:pt x="5981446" y="4275709"/>
                  </a:lnTo>
                  <a:lnTo>
                    <a:pt x="202438" y="4275709"/>
                  </a:lnTo>
                  <a:lnTo>
                    <a:pt x="202438" y="4256659"/>
                  </a:lnTo>
                  <a:lnTo>
                    <a:pt x="202438" y="4275709"/>
                  </a:lnTo>
                  <a:cubicBezTo>
                    <a:pt x="90678" y="4275709"/>
                    <a:pt x="0" y="4185285"/>
                    <a:pt x="0" y="4073779"/>
                  </a:cubicBezTo>
                  <a:lnTo>
                    <a:pt x="0" y="201930"/>
                  </a:lnTo>
                  <a:lnTo>
                    <a:pt x="19050" y="201930"/>
                  </a:lnTo>
                  <a:lnTo>
                    <a:pt x="0" y="201930"/>
                  </a:lnTo>
                  <a:moveTo>
                    <a:pt x="38100" y="201930"/>
                  </a:moveTo>
                  <a:lnTo>
                    <a:pt x="38100" y="4073779"/>
                  </a:lnTo>
                  <a:lnTo>
                    <a:pt x="19050" y="4073779"/>
                  </a:lnTo>
                  <a:lnTo>
                    <a:pt x="38100" y="4073779"/>
                  </a:lnTo>
                  <a:cubicBezTo>
                    <a:pt x="38100" y="4164203"/>
                    <a:pt x="111633" y="4237609"/>
                    <a:pt x="202438" y="4237609"/>
                  </a:cubicBezTo>
                  <a:lnTo>
                    <a:pt x="5981446" y="4237609"/>
                  </a:lnTo>
                  <a:cubicBezTo>
                    <a:pt x="6072251" y="4237609"/>
                    <a:pt x="6145784" y="4164203"/>
                    <a:pt x="6145784" y="4073779"/>
                  </a:cubicBezTo>
                  <a:lnTo>
                    <a:pt x="6145784" y="201930"/>
                  </a:lnTo>
                  <a:cubicBezTo>
                    <a:pt x="6145784" y="111506"/>
                    <a:pt x="6072251" y="38100"/>
                    <a:pt x="5981446" y="38100"/>
                  </a:cubicBezTo>
                  <a:lnTo>
                    <a:pt x="202438" y="38100"/>
                  </a:lnTo>
                  <a:lnTo>
                    <a:pt x="202438" y="19050"/>
                  </a:lnTo>
                  <a:lnTo>
                    <a:pt x="202438" y="38100"/>
                  </a:lnTo>
                  <a:cubicBezTo>
                    <a:pt x="111633" y="38100"/>
                    <a:pt x="38100" y="111506"/>
                    <a:pt x="38100" y="201930"/>
                  </a:cubicBezTo>
                  <a:close/>
                </a:path>
              </a:pathLst>
            </a:custGeom>
            <a:solidFill>
              <a:srgbClr val="E6DED2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7821663" y="6317161"/>
            <a:ext cx="114300" cy="3178226"/>
            <a:chOff x="0" y="0"/>
            <a:chExt cx="152400" cy="4237634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52400" cy="4237609"/>
            </a:xfrm>
            <a:custGeom>
              <a:avLst/>
              <a:gdLst/>
              <a:ahLst/>
              <a:cxnLst/>
              <a:rect r="r" b="b" t="t" l="l"/>
              <a:pathLst>
                <a:path h="4237609" w="1524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cubicBezTo>
                    <a:pt x="118237" y="0"/>
                    <a:pt x="152400" y="34163"/>
                    <a:pt x="152400" y="76200"/>
                  </a:cubicBezTo>
                  <a:lnTo>
                    <a:pt x="152400" y="4161409"/>
                  </a:lnTo>
                  <a:cubicBezTo>
                    <a:pt x="152400" y="4203446"/>
                    <a:pt x="118237" y="4237609"/>
                    <a:pt x="76200" y="4237609"/>
                  </a:cubicBezTo>
                  <a:cubicBezTo>
                    <a:pt x="34163" y="4237609"/>
                    <a:pt x="0" y="4203446"/>
                    <a:pt x="0" y="4161409"/>
                  </a:cubicBezTo>
                  <a:close/>
                </a:path>
              </a:pathLst>
            </a:custGeom>
            <a:solidFill>
              <a:srgbClr val="E6DED2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27" id="27"/>
          <p:cNvSpPr txBox="true"/>
          <p:nvPr/>
        </p:nvSpPr>
        <p:spPr>
          <a:xfrm rot="0">
            <a:off x="8191348" y="6563020"/>
            <a:ext cx="2890685" cy="3638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0"/>
              </a:lnSpc>
            </a:pPr>
            <a:r>
              <a:rPr lang="en-US" sz="2187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Littermate Challenge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8191348" y="6996265"/>
            <a:ext cx="4012854" cy="22437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2"/>
              </a:lnSpc>
            </a:pPr>
            <a:r>
              <a:rPr lang="en-US" sz="1750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Puppies or littermates present an especially difficult scenario due to their exceptionally strong bond and overwhelming desire to engage in play rather than structured learning activities.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6DED2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DFBF7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6" id="6"/>
          <p:cNvSpPr txBox="true"/>
          <p:nvPr/>
        </p:nvSpPr>
        <p:spPr>
          <a:xfrm rot="0">
            <a:off x="992238" y="840581"/>
            <a:ext cx="12995672" cy="7721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74"/>
              </a:lnSpc>
            </a:pPr>
            <a:r>
              <a:rPr lang="en-US" sz="4687">
                <a:solidFill>
                  <a:srgbClr val="3A3A3A"/>
                </a:solidFill>
                <a:latin typeface="Noto Serif"/>
                <a:ea typeface="Noto Serif"/>
                <a:cs typeface="Noto Serif"/>
                <a:sym typeface="Noto Serif"/>
              </a:rPr>
              <a:t>Expert Advice: Train One Dog at a Time First</a:t>
            </a:r>
          </a:p>
        </p:txBody>
      </p:sp>
      <p:sp>
        <p:nvSpPr>
          <p:cNvPr name="Freeform 7" id="7" descr="preencoded.png"/>
          <p:cNvSpPr/>
          <p:nvPr/>
        </p:nvSpPr>
        <p:spPr>
          <a:xfrm flipH="false" flipV="false" rot="0">
            <a:off x="992238" y="2245223"/>
            <a:ext cx="5243217" cy="5243217"/>
          </a:xfrm>
          <a:custGeom>
            <a:avLst/>
            <a:gdLst/>
            <a:ahLst/>
            <a:cxnLst/>
            <a:rect r="r" b="b" t="t" l="l"/>
            <a:pathLst>
              <a:path h="5243217" w="5243217">
                <a:moveTo>
                  <a:pt x="0" y="0"/>
                </a:moveTo>
                <a:lnTo>
                  <a:pt x="5243218" y="0"/>
                </a:lnTo>
                <a:lnTo>
                  <a:pt x="5243218" y="5243218"/>
                </a:lnTo>
                <a:lnTo>
                  <a:pt x="0" y="52432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119767" y="2169023"/>
            <a:ext cx="9185377" cy="4616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1874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"Forget about trying to train 2 dogs at once; it's often a recipe for failure."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119767" y="2771327"/>
            <a:ext cx="9185377" cy="4616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1874" b="true">
                <a:solidFill>
                  <a:srgbClr val="4C4C4C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— Robert Cabral, Professional Dog Trainer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7758265" y="2245223"/>
            <a:ext cx="28575" cy="987771"/>
            <a:chOff x="0" y="0"/>
            <a:chExt cx="38100" cy="131702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8100" cy="1316990"/>
            </a:xfrm>
            <a:custGeom>
              <a:avLst/>
              <a:gdLst/>
              <a:ahLst/>
              <a:cxnLst/>
              <a:rect r="r" b="b" t="t" l="l"/>
              <a:pathLst>
                <a:path h="1316990" w="38100">
                  <a:moveTo>
                    <a:pt x="0" y="0"/>
                  </a:moveTo>
                  <a:lnTo>
                    <a:pt x="38100" y="0"/>
                  </a:lnTo>
                  <a:lnTo>
                    <a:pt x="38100" y="1316990"/>
                  </a:lnTo>
                  <a:lnTo>
                    <a:pt x="0" y="1316990"/>
                  </a:lnTo>
                  <a:close/>
                </a:path>
              </a:pathLst>
            </a:custGeom>
            <a:solidFill>
              <a:srgbClr val="9C9283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12" id="12"/>
          <p:cNvSpPr txBox="true"/>
          <p:nvPr/>
        </p:nvSpPr>
        <p:spPr>
          <a:xfrm rot="0">
            <a:off x="7758265" y="3427809"/>
            <a:ext cx="240954" cy="3774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1874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01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7758265" y="3884857"/>
            <a:ext cx="4652962" cy="28575"/>
            <a:chOff x="0" y="0"/>
            <a:chExt cx="6203950" cy="381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203950" cy="38100"/>
            </a:xfrm>
            <a:custGeom>
              <a:avLst/>
              <a:gdLst/>
              <a:ahLst/>
              <a:cxnLst/>
              <a:rect r="r" b="b" t="t" l="l"/>
              <a:pathLst>
                <a:path h="38100" w="6203950">
                  <a:moveTo>
                    <a:pt x="0" y="0"/>
                  </a:moveTo>
                  <a:lnTo>
                    <a:pt x="6203950" y="0"/>
                  </a:lnTo>
                  <a:lnTo>
                    <a:pt x="620395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E6DED2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15" id="15"/>
          <p:cNvSpPr txBox="true"/>
          <p:nvPr/>
        </p:nvSpPr>
        <p:spPr>
          <a:xfrm rot="0">
            <a:off x="7758265" y="4043362"/>
            <a:ext cx="3012434" cy="3955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37"/>
              </a:lnSpc>
            </a:pPr>
            <a:r>
              <a:rPr lang="en-US" sz="2312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Isolate Each Dog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758265" y="4603699"/>
            <a:ext cx="4652962" cy="16180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1874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Before beginning any training session, completely separate your dogs to gain their full attention and maximize their motivation to work with you.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652172" y="3427809"/>
            <a:ext cx="240954" cy="3774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1874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02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12652172" y="3884857"/>
            <a:ext cx="4652962" cy="28575"/>
            <a:chOff x="0" y="0"/>
            <a:chExt cx="6203950" cy="381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203950" cy="38100"/>
            </a:xfrm>
            <a:custGeom>
              <a:avLst/>
              <a:gdLst/>
              <a:ahLst/>
              <a:cxnLst/>
              <a:rect r="r" b="b" t="t" l="l"/>
              <a:pathLst>
                <a:path h="38100" w="6203950">
                  <a:moveTo>
                    <a:pt x="0" y="0"/>
                  </a:moveTo>
                  <a:lnTo>
                    <a:pt x="6203950" y="0"/>
                  </a:lnTo>
                  <a:lnTo>
                    <a:pt x="620395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E6DED2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20" id="20"/>
          <p:cNvSpPr txBox="true"/>
          <p:nvPr/>
        </p:nvSpPr>
        <p:spPr>
          <a:xfrm rot="0">
            <a:off x="12652172" y="4043362"/>
            <a:ext cx="3012434" cy="3955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37"/>
              </a:lnSpc>
            </a:pPr>
            <a:r>
              <a:rPr lang="en-US" sz="2312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Build Strong Bonds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652172" y="4603699"/>
            <a:ext cx="4652962" cy="20035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1874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Invest significant time developing a solid relationship with one dog first. Quality training can require 1-2 years before successfully introducing another dog to the household.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758265" y="6952659"/>
            <a:ext cx="240954" cy="3774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1874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03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7758265" y="7409707"/>
            <a:ext cx="9546879" cy="28575"/>
            <a:chOff x="0" y="0"/>
            <a:chExt cx="12729172" cy="381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2729210" cy="38100"/>
            </a:xfrm>
            <a:custGeom>
              <a:avLst/>
              <a:gdLst/>
              <a:ahLst/>
              <a:cxnLst/>
              <a:rect r="r" b="b" t="t" l="l"/>
              <a:pathLst>
                <a:path h="38100" w="12729210">
                  <a:moveTo>
                    <a:pt x="0" y="0"/>
                  </a:moveTo>
                  <a:lnTo>
                    <a:pt x="12729210" y="0"/>
                  </a:lnTo>
                  <a:lnTo>
                    <a:pt x="1272921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E6DED2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25" id="25"/>
          <p:cNvSpPr txBox="true"/>
          <p:nvPr/>
        </p:nvSpPr>
        <p:spPr>
          <a:xfrm rot="0">
            <a:off x="7758265" y="7568203"/>
            <a:ext cx="3189980" cy="3955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37"/>
              </a:lnSpc>
            </a:pPr>
            <a:r>
              <a:rPr lang="en-US" sz="2312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Master Fundamentals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758265" y="8128549"/>
            <a:ext cx="9546879" cy="8471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1874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Ensure your first dog has thoroughly mastered basic obedience and demonstrates reliable behavior before considering training a second canine companion.</a:t>
            </a:r>
          </a:p>
        </p:txBody>
      </p:sp>
      <p:sp>
        <p:nvSpPr>
          <p:cNvPr name="Freeform 27" id="27"/>
          <p:cNvSpPr/>
          <p:nvPr/>
        </p:nvSpPr>
        <p:spPr>
          <a:xfrm flipH="false" flipV="false" rot="0">
            <a:off x="0" y="-10517"/>
            <a:ext cx="1039217" cy="1039217"/>
          </a:xfrm>
          <a:custGeom>
            <a:avLst/>
            <a:gdLst/>
            <a:ahLst/>
            <a:cxnLst/>
            <a:rect r="r" b="b" t="t" l="l"/>
            <a:pathLst>
              <a:path h="1039217" w="1039217">
                <a:moveTo>
                  <a:pt x="0" y="0"/>
                </a:moveTo>
                <a:lnTo>
                  <a:pt x="1039217" y="0"/>
                </a:lnTo>
                <a:lnTo>
                  <a:pt x="1039217" y="1039217"/>
                </a:lnTo>
                <a:lnTo>
                  <a:pt x="0" y="10392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6DED2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DFBF7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6" id="6"/>
          <p:cNvSpPr txBox="true"/>
          <p:nvPr/>
        </p:nvSpPr>
        <p:spPr>
          <a:xfrm rot="0">
            <a:off x="992238" y="2192979"/>
            <a:ext cx="13626551" cy="914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37"/>
              </a:lnSpc>
            </a:pPr>
            <a:r>
              <a:rPr lang="en-US" sz="5562">
                <a:solidFill>
                  <a:srgbClr val="3A3A3A"/>
                </a:solidFill>
                <a:latin typeface="Noto Serif"/>
                <a:ea typeface="Noto Serif"/>
                <a:cs typeface="Noto Serif"/>
                <a:sym typeface="Noto Serif"/>
              </a:rPr>
              <a:t>Practical Tips for Multi-Dog Households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92238" y="3588839"/>
            <a:ext cx="16303523" cy="9929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2187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The American Kennel Club and VetStreet recommend these proven strategies for managing training in homes with multiple dogs: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92238" y="5174752"/>
            <a:ext cx="4321073" cy="4524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7"/>
              </a:lnSpc>
            </a:pPr>
            <a:r>
              <a:rPr lang="en-US" sz="2750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Separate During Sessions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92238" y="5711581"/>
            <a:ext cx="5198269" cy="23538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2187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Use crates, baby gates, or different rooms to physically separate dogs during training. This eliminates visual and auditory distractions that derail focus.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544866" y="5174752"/>
            <a:ext cx="3544043" cy="4524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7"/>
              </a:lnSpc>
            </a:pPr>
            <a:r>
              <a:rPr lang="en-US" sz="2750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Short &amp; Rewarding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544866" y="5711581"/>
            <a:ext cx="5198269" cy="23538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2187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Keep training sessions brief—5 to 10 minutes maximum—and make them fun. Immediately reward correct behavior to strengthen the learning connection.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097493" y="5174752"/>
            <a:ext cx="4571552" cy="4524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7"/>
              </a:lnSpc>
            </a:pPr>
            <a:r>
              <a:rPr lang="en-US" sz="2750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Occupy Non-Training Dogs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097493" y="5711581"/>
            <a:ext cx="5198269" cy="19002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2187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Provide engaging chew toys, puzzle feeders, or frozen Kong toys to keep your other dogs happily occupied and content while you work individually.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0" y="-10517"/>
            <a:ext cx="1039217" cy="1039217"/>
          </a:xfrm>
          <a:custGeom>
            <a:avLst/>
            <a:gdLst/>
            <a:ahLst/>
            <a:cxnLst/>
            <a:rect r="r" b="b" t="t" l="l"/>
            <a:pathLst>
              <a:path h="1039217" w="1039217">
                <a:moveTo>
                  <a:pt x="0" y="0"/>
                </a:moveTo>
                <a:lnTo>
                  <a:pt x="1039217" y="0"/>
                </a:lnTo>
                <a:lnTo>
                  <a:pt x="1039217" y="1039217"/>
                </a:lnTo>
                <a:lnTo>
                  <a:pt x="0" y="10392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6DED2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DFBF7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6" id="6" descr="preencoded.png"/>
          <p:cNvSpPr/>
          <p:nvPr/>
        </p:nvSpPr>
        <p:spPr>
          <a:xfrm flipH="false" flipV="false" rot="0">
            <a:off x="0" y="0"/>
            <a:ext cx="18288000" cy="3012434"/>
          </a:xfrm>
          <a:custGeom>
            <a:avLst/>
            <a:gdLst/>
            <a:ahLst/>
            <a:cxnLst/>
            <a:rect r="r" b="b" t="t" l="l"/>
            <a:pathLst>
              <a:path h="3012434" w="18288000">
                <a:moveTo>
                  <a:pt x="0" y="0"/>
                </a:moveTo>
                <a:lnTo>
                  <a:pt x="18288000" y="0"/>
                </a:lnTo>
                <a:lnTo>
                  <a:pt x="18288000" y="3012434"/>
                </a:lnTo>
                <a:lnTo>
                  <a:pt x="0" y="30124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2" t="0" r="-42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992238" y="3797941"/>
            <a:ext cx="15057834" cy="7721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74"/>
              </a:lnSpc>
            </a:pPr>
            <a:r>
              <a:rPr lang="en-US" sz="4687">
                <a:solidFill>
                  <a:srgbClr val="3A3A3A"/>
                </a:solidFill>
                <a:latin typeface="Noto Serif"/>
                <a:ea typeface="Noto Serif"/>
                <a:cs typeface="Noto Serif"/>
                <a:sym typeface="Noto Serif"/>
              </a:rPr>
              <a:t>Training Two Dogs Together: When &amp; How It Works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92238" y="4855369"/>
            <a:ext cx="16303523" cy="8471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1874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While challenging, simultaneous training becomes possible once both dogs have established solid foundations. Here's how to approach it successfully:</a:t>
            </a:r>
          </a:p>
        </p:txBody>
      </p:sp>
      <p:sp>
        <p:nvSpPr>
          <p:cNvPr name="Freeform 9" id="9" descr="preencoded.png"/>
          <p:cNvSpPr/>
          <p:nvPr/>
        </p:nvSpPr>
        <p:spPr>
          <a:xfrm flipH="false" flipV="false" rot="0">
            <a:off x="992238" y="5973518"/>
            <a:ext cx="5434460" cy="963959"/>
          </a:xfrm>
          <a:custGeom>
            <a:avLst/>
            <a:gdLst/>
            <a:ahLst/>
            <a:cxnLst/>
            <a:rect r="r" b="b" t="t" l="l"/>
            <a:pathLst>
              <a:path h="963959" w="5434460">
                <a:moveTo>
                  <a:pt x="0" y="0"/>
                </a:moveTo>
                <a:lnTo>
                  <a:pt x="5434460" y="0"/>
                </a:lnTo>
                <a:lnTo>
                  <a:pt x="5434460" y="963959"/>
                </a:lnTo>
                <a:lnTo>
                  <a:pt x="0" y="9639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0" t="0" r="-14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233192" y="7159381"/>
            <a:ext cx="3012434" cy="3955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37"/>
              </a:lnSpc>
            </a:pPr>
            <a:r>
              <a:rPr lang="en-US" sz="2312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Prerequisites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33192" y="7623277"/>
            <a:ext cx="4952552" cy="16180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1874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Both dogs must already know basic commands reliably and demonstrate good manners independently before attempting joint training sessions.</a:t>
            </a:r>
          </a:p>
        </p:txBody>
      </p:sp>
      <p:sp>
        <p:nvSpPr>
          <p:cNvPr name="Freeform 12" id="12" descr="preencoded.png"/>
          <p:cNvSpPr/>
          <p:nvPr/>
        </p:nvSpPr>
        <p:spPr>
          <a:xfrm flipH="false" flipV="false" rot="0">
            <a:off x="6426698" y="5973518"/>
            <a:ext cx="5434460" cy="963959"/>
          </a:xfrm>
          <a:custGeom>
            <a:avLst/>
            <a:gdLst/>
            <a:ahLst/>
            <a:cxnLst/>
            <a:rect r="r" b="b" t="t" l="l"/>
            <a:pathLst>
              <a:path h="963959" w="5434460">
                <a:moveTo>
                  <a:pt x="0" y="0"/>
                </a:moveTo>
                <a:lnTo>
                  <a:pt x="5434461" y="0"/>
                </a:lnTo>
                <a:lnTo>
                  <a:pt x="5434461" y="963959"/>
                </a:lnTo>
                <a:lnTo>
                  <a:pt x="0" y="9639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0" t="0" r="-14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6667652" y="7159381"/>
            <a:ext cx="3012434" cy="3955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37"/>
              </a:lnSpc>
            </a:pPr>
            <a:r>
              <a:rPr lang="en-US" sz="2312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Distinct Markers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667652" y="7623277"/>
            <a:ext cx="4952552" cy="16180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1874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Assign unique verbal markers, names, or different clicker sounds to each dog so they clearly understand which one is being addressed and rewarded.</a:t>
            </a:r>
          </a:p>
        </p:txBody>
      </p:sp>
      <p:sp>
        <p:nvSpPr>
          <p:cNvPr name="Freeform 15" id="15" descr="preencoded.png"/>
          <p:cNvSpPr/>
          <p:nvPr/>
        </p:nvSpPr>
        <p:spPr>
          <a:xfrm flipH="false" flipV="false" rot="0">
            <a:off x="11861159" y="5973518"/>
            <a:ext cx="5434460" cy="963959"/>
          </a:xfrm>
          <a:custGeom>
            <a:avLst/>
            <a:gdLst/>
            <a:ahLst/>
            <a:cxnLst/>
            <a:rect r="r" b="b" t="t" l="l"/>
            <a:pathLst>
              <a:path h="963959" w="5434460">
                <a:moveTo>
                  <a:pt x="0" y="0"/>
                </a:moveTo>
                <a:lnTo>
                  <a:pt x="5434460" y="0"/>
                </a:lnTo>
                <a:lnTo>
                  <a:pt x="5434460" y="963959"/>
                </a:lnTo>
                <a:lnTo>
                  <a:pt x="0" y="96395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0" t="0" r="-14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2102103" y="7159381"/>
            <a:ext cx="3012434" cy="3955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37"/>
              </a:lnSpc>
            </a:pPr>
            <a:r>
              <a:rPr lang="en-US" sz="2312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Management Tools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102103" y="7623277"/>
            <a:ext cx="4952552" cy="16180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1874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Utilize tethers to control positioning, remote treat dispensers for precise timing, or station training techniques to manage and reward both dogs simultaneously.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6DED2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DFBF7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6" id="6" descr="preencoded.png"/>
          <p:cNvSpPr/>
          <p:nvPr/>
        </p:nvSpPr>
        <p:spPr>
          <a:xfrm flipH="false" flipV="false" rot="0">
            <a:off x="0" y="0"/>
            <a:ext cx="18288000" cy="2221411"/>
          </a:xfrm>
          <a:custGeom>
            <a:avLst/>
            <a:gdLst/>
            <a:ahLst/>
            <a:cxnLst/>
            <a:rect r="r" b="b" t="t" l="l"/>
            <a:pathLst>
              <a:path h="2221411" w="18288000">
                <a:moveTo>
                  <a:pt x="0" y="0"/>
                </a:moveTo>
                <a:lnTo>
                  <a:pt x="18288000" y="0"/>
                </a:lnTo>
                <a:lnTo>
                  <a:pt x="18288000" y="2221411"/>
                </a:lnTo>
                <a:lnTo>
                  <a:pt x="0" y="22214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" t="0" r="-46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956815" y="2954093"/>
            <a:ext cx="4442822" cy="574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12"/>
              </a:lnSpc>
            </a:pPr>
            <a:r>
              <a:rPr lang="en-US" sz="3437">
                <a:solidFill>
                  <a:srgbClr val="3A3A3A"/>
                </a:solidFill>
                <a:latin typeface="Noto Serif"/>
                <a:ea typeface="Noto Serif"/>
                <a:cs typeface="Noto Serif"/>
                <a:sym typeface="Noto Serif"/>
              </a:rPr>
              <a:t>Contact Us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56815" y="3972668"/>
            <a:ext cx="2895600" cy="33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sz="2062">
                <a:solidFill>
                  <a:srgbClr val="3A3A3A"/>
                </a:solidFill>
                <a:latin typeface="Noto Serif"/>
                <a:ea typeface="Noto Serif"/>
                <a:cs typeface="Noto Serif"/>
                <a:sym typeface="Noto Serif"/>
              </a:rPr>
              <a:t>Get Expert Help Today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56815" y="4435821"/>
            <a:ext cx="7970491" cy="6161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375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Ready to transform your multi-dog household? Our experienced trainers specialize in customized training programs that address your unique challenges and goals.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9360694" y="3985317"/>
            <a:ext cx="7989541" cy="1152230"/>
            <a:chOff x="0" y="0"/>
            <a:chExt cx="10652722" cy="153630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12700" y="12700"/>
              <a:ext cx="10627361" cy="1511046"/>
            </a:xfrm>
            <a:custGeom>
              <a:avLst/>
              <a:gdLst/>
              <a:ahLst/>
              <a:cxnLst/>
              <a:rect r="r" b="b" t="t" l="l"/>
              <a:pathLst>
                <a:path h="1511046" w="10627361">
                  <a:moveTo>
                    <a:pt x="0" y="99568"/>
                  </a:moveTo>
                  <a:cubicBezTo>
                    <a:pt x="0" y="44577"/>
                    <a:pt x="45212" y="0"/>
                    <a:pt x="100965" y="0"/>
                  </a:cubicBezTo>
                  <a:lnTo>
                    <a:pt x="10526395" y="0"/>
                  </a:lnTo>
                  <a:cubicBezTo>
                    <a:pt x="10582149" y="0"/>
                    <a:pt x="10627361" y="44577"/>
                    <a:pt x="10627361" y="99568"/>
                  </a:cubicBezTo>
                  <a:lnTo>
                    <a:pt x="10627361" y="1411478"/>
                  </a:lnTo>
                  <a:cubicBezTo>
                    <a:pt x="10627361" y="1466469"/>
                    <a:pt x="10582149" y="1511046"/>
                    <a:pt x="10526395" y="1511046"/>
                  </a:cubicBezTo>
                  <a:lnTo>
                    <a:pt x="100965" y="1511046"/>
                  </a:lnTo>
                  <a:cubicBezTo>
                    <a:pt x="45212" y="1511046"/>
                    <a:pt x="0" y="1466469"/>
                    <a:pt x="0" y="1411478"/>
                  </a:cubicBezTo>
                  <a:close/>
                </a:path>
              </a:pathLst>
            </a:custGeom>
            <a:solidFill>
              <a:srgbClr val="FDFBF7"/>
            </a:solidFill>
            <a:ln w="12700">
              <a:solidFill>
                <a:srgbClr val="000000"/>
              </a:solidFill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0652761" cy="1536446"/>
            </a:xfrm>
            <a:custGeom>
              <a:avLst/>
              <a:gdLst/>
              <a:ahLst/>
              <a:cxnLst/>
              <a:rect r="r" b="b" t="t" l="l"/>
              <a:pathLst>
                <a:path h="1536446" w="10652761">
                  <a:moveTo>
                    <a:pt x="0" y="112268"/>
                  </a:moveTo>
                  <a:cubicBezTo>
                    <a:pt x="0" y="50038"/>
                    <a:pt x="51054" y="0"/>
                    <a:pt x="113665" y="0"/>
                  </a:cubicBezTo>
                  <a:lnTo>
                    <a:pt x="10539095" y="0"/>
                  </a:lnTo>
                  <a:lnTo>
                    <a:pt x="10539095" y="12700"/>
                  </a:lnTo>
                  <a:lnTo>
                    <a:pt x="10539095" y="0"/>
                  </a:lnTo>
                  <a:cubicBezTo>
                    <a:pt x="10601706" y="0"/>
                    <a:pt x="10652761" y="50038"/>
                    <a:pt x="10652761" y="112268"/>
                  </a:cubicBezTo>
                  <a:lnTo>
                    <a:pt x="10640061" y="112268"/>
                  </a:lnTo>
                  <a:lnTo>
                    <a:pt x="10652761" y="112268"/>
                  </a:lnTo>
                  <a:lnTo>
                    <a:pt x="10652761" y="1424178"/>
                  </a:lnTo>
                  <a:lnTo>
                    <a:pt x="10640061" y="1424178"/>
                  </a:lnTo>
                  <a:lnTo>
                    <a:pt x="10652761" y="1424178"/>
                  </a:lnTo>
                  <a:cubicBezTo>
                    <a:pt x="10652761" y="1486281"/>
                    <a:pt x="10601706" y="1536446"/>
                    <a:pt x="10539095" y="1536446"/>
                  </a:cubicBezTo>
                  <a:lnTo>
                    <a:pt x="10539095" y="1523746"/>
                  </a:lnTo>
                  <a:lnTo>
                    <a:pt x="10539095" y="1536446"/>
                  </a:lnTo>
                  <a:lnTo>
                    <a:pt x="113665" y="1536446"/>
                  </a:lnTo>
                  <a:lnTo>
                    <a:pt x="113665" y="1523746"/>
                  </a:lnTo>
                  <a:lnTo>
                    <a:pt x="113665" y="1536446"/>
                  </a:lnTo>
                  <a:cubicBezTo>
                    <a:pt x="51054" y="1536446"/>
                    <a:pt x="0" y="1486408"/>
                    <a:pt x="0" y="1424178"/>
                  </a:cubicBezTo>
                  <a:lnTo>
                    <a:pt x="0" y="112268"/>
                  </a:lnTo>
                  <a:lnTo>
                    <a:pt x="12700" y="112268"/>
                  </a:lnTo>
                  <a:lnTo>
                    <a:pt x="0" y="112268"/>
                  </a:lnTo>
                  <a:moveTo>
                    <a:pt x="25400" y="112268"/>
                  </a:moveTo>
                  <a:lnTo>
                    <a:pt x="25400" y="1424178"/>
                  </a:lnTo>
                  <a:lnTo>
                    <a:pt x="12700" y="1424178"/>
                  </a:lnTo>
                  <a:lnTo>
                    <a:pt x="25400" y="1424178"/>
                  </a:lnTo>
                  <a:cubicBezTo>
                    <a:pt x="25400" y="1471930"/>
                    <a:pt x="64770" y="1511046"/>
                    <a:pt x="113665" y="1511046"/>
                  </a:cubicBezTo>
                  <a:lnTo>
                    <a:pt x="10539095" y="1511046"/>
                  </a:lnTo>
                  <a:cubicBezTo>
                    <a:pt x="10587990" y="1511046"/>
                    <a:pt x="10627361" y="1472057"/>
                    <a:pt x="10627361" y="1424178"/>
                  </a:cubicBezTo>
                  <a:lnTo>
                    <a:pt x="10627361" y="112268"/>
                  </a:lnTo>
                  <a:cubicBezTo>
                    <a:pt x="10627361" y="64516"/>
                    <a:pt x="10587990" y="25400"/>
                    <a:pt x="10539095" y="25400"/>
                  </a:cubicBezTo>
                  <a:lnTo>
                    <a:pt x="113665" y="25400"/>
                  </a:lnTo>
                  <a:lnTo>
                    <a:pt x="113665" y="12700"/>
                  </a:lnTo>
                  <a:lnTo>
                    <a:pt x="113665" y="25400"/>
                  </a:lnTo>
                  <a:cubicBezTo>
                    <a:pt x="64770" y="25400"/>
                    <a:pt x="25400" y="64389"/>
                    <a:pt x="25400" y="112268"/>
                  </a:cubicBezTo>
                  <a:close/>
                </a:path>
              </a:pathLst>
            </a:custGeom>
            <a:solidFill>
              <a:srgbClr val="E6DED2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13" id="13"/>
          <p:cNvSpPr txBox="true"/>
          <p:nvPr/>
        </p:nvSpPr>
        <p:spPr>
          <a:xfrm rot="0">
            <a:off x="9566967" y="4182066"/>
            <a:ext cx="2221411" cy="2872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24"/>
              </a:lnSpc>
            </a:pPr>
            <a:r>
              <a:rPr lang="en-US" sz="1687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Website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566967" y="4599384"/>
            <a:ext cx="7576985" cy="331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375" u="sng">
                <a:solidFill>
                  <a:srgbClr val="3A3A3A"/>
                </a:solidFill>
                <a:latin typeface="Noto Serif"/>
                <a:ea typeface="Noto Serif"/>
                <a:cs typeface="Noto Serif"/>
                <a:sym typeface="Noto Serif"/>
                <a:hlinkClick r:id="rId3" tooltip="https://k9behavioralservices.com/"/>
              </a:rPr>
              <a:t>k9behavioralservices.com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9360694" y="5296195"/>
            <a:ext cx="7989541" cy="1152230"/>
            <a:chOff x="0" y="0"/>
            <a:chExt cx="10652722" cy="153630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12700" y="12700"/>
              <a:ext cx="10627361" cy="1511046"/>
            </a:xfrm>
            <a:custGeom>
              <a:avLst/>
              <a:gdLst/>
              <a:ahLst/>
              <a:cxnLst/>
              <a:rect r="r" b="b" t="t" l="l"/>
              <a:pathLst>
                <a:path h="1511046" w="10627361">
                  <a:moveTo>
                    <a:pt x="0" y="99568"/>
                  </a:moveTo>
                  <a:cubicBezTo>
                    <a:pt x="0" y="44577"/>
                    <a:pt x="45212" y="0"/>
                    <a:pt x="100965" y="0"/>
                  </a:cubicBezTo>
                  <a:lnTo>
                    <a:pt x="10526395" y="0"/>
                  </a:lnTo>
                  <a:cubicBezTo>
                    <a:pt x="10582149" y="0"/>
                    <a:pt x="10627361" y="44577"/>
                    <a:pt x="10627361" y="99568"/>
                  </a:cubicBezTo>
                  <a:lnTo>
                    <a:pt x="10627361" y="1411478"/>
                  </a:lnTo>
                  <a:cubicBezTo>
                    <a:pt x="10627361" y="1466469"/>
                    <a:pt x="10582149" y="1511046"/>
                    <a:pt x="10526395" y="1511046"/>
                  </a:cubicBezTo>
                  <a:lnTo>
                    <a:pt x="100965" y="1511046"/>
                  </a:lnTo>
                  <a:cubicBezTo>
                    <a:pt x="45212" y="1511046"/>
                    <a:pt x="0" y="1466469"/>
                    <a:pt x="0" y="1411478"/>
                  </a:cubicBezTo>
                  <a:close/>
                </a:path>
              </a:pathLst>
            </a:custGeom>
            <a:solidFill>
              <a:srgbClr val="FDFBF7"/>
            </a:solidFill>
            <a:ln w="12700">
              <a:solidFill>
                <a:srgbClr val="000000"/>
              </a:solidFill>
            </a:ln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0652761" cy="1536446"/>
            </a:xfrm>
            <a:custGeom>
              <a:avLst/>
              <a:gdLst/>
              <a:ahLst/>
              <a:cxnLst/>
              <a:rect r="r" b="b" t="t" l="l"/>
              <a:pathLst>
                <a:path h="1536446" w="10652761">
                  <a:moveTo>
                    <a:pt x="0" y="112268"/>
                  </a:moveTo>
                  <a:cubicBezTo>
                    <a:pt x="0" y="50038"/>
                    <a:pt x="51054" y="0"/>
                    <a:pt x="113665" y="0"/>
                  </a:cubicBezTo>
                  <a:lnTo>
                    <a:pt x="10539095" y="0"/>
                  </a:lnTo>
                  <a:lnTo>
                    <a:pt x="10539095" y="12700"/>
                  </a:lnTo>
                  <a:lnTo>
                    <a:pt x="10539095" y="0"/>
                  </a:lnTo>
                  <a:cubicBezTo>
                    <a:pt x="10601706" y="0"/>
                    <a:pt x="10652761" y="50038"/>
                    <a:pt x="10652761" y="112268"/>
                  </a:cubicBezTo>
                  <a:lnTo>
                    <a:pt x="10640061" y="112268"/>
                  </a:lnTo>
                  <a:lnTo>
                    <a:pt x="10652761" y="112268"/>
                  </a:lnTo>
                  <a:lnTo>
                    <a:pt x="10652761" y="1424178"/>
                  </a:lnTo>
                  <a:lnTo>
                    <a:pt x="10640061" y="1424178"/>
                  </a:lnTo>
                  <a:lnTo>
                    <a:pt x="10652761" y="1424178"/>
                  </a:lnTo>
                  <a:cubicBezTo>
                    <a:pt x="10652761" y="1486281"/>
                    <a:pt x="10601706" y="1536446"/>
                    <a:pt x="10539095" y="1536446"/>
                  </a:cubicBezTo>
                  <a:lnTo>
                    <a:pt x="10539095" y="1523746"/>
                  </a:lnTo>
                  <a:lnTo>
                    <a:pt x="10539095" y="1536446"/>
                  </a:lnTo>
                  <a:lnTo>
                    <a:pt x="113665" y="1536446"/>
                  </a:lnTo>
                  <a:lnTo>
                    <a:pt x="113665" y="1523746"/>
                  </a:lnTo>
                  <a:lnTo>
                    <a:pt x="113665" y="1536446"/>
                  </a:lnTo>
                  <a:cubicBezTo>
                    <a:pt x="51054" y="1536446"/>
                    <a:pt x="0" y="1486408"/>
                    <a:pt x="0" y="1424178"/>
                  </a:cubicBezTo>
                  <a:lnTo>
                    <a:pt x="0" y="112268"/>
                  </a:lnTo>
                  <a:lnTo>
                    <a:pt x="12700" y="112268"/>
                  </a:lnTo>
                  <a:lnTo>
                    <a:pt x="0" y="112268"/>
                  </a:lnTo>
                  <a:moveTo>
                    <a:pt x="25400" y="112268"/>
                  </a:moveTo>
                  <a:lnTo>
                    <a:pt x="25400" y="1424178"/>
                  </a:lnTo>
                  <a:lnTo>
                    <a:pt x="12700" y="1424178"/>
                  </a:lnTo>
                  <a:lnTo>
                    <a:pt x="25400" y="1424178"/>
                  </a:lnTo>
                  <a:cubicBezTo>
                    <a:pt x="25400" y="1471930"/>
                    <a:pt x="64770" y="1511046"/>
                    <a:pt x="113665" y="1511046"/>
                  </a:cubicBezTo>
                  <a:lnTo>
                    <a:pt x="10539095" y="1511046"/>
                  </a:lnTo>
                  <a:cubicBezTo>
                    <a:pt x="10587990" y="1511046"/>
                    <a:pt x="10627361" y="1472057"/>
                    <a:pt x="10627361" y="1424178"/>
                  </a:cubicBezTo>
                  <a:lnTo>
                    <a:pt x="10627361" y="112268"/>
                  </a:lnTo>
                  <a:cubicBezTo>
                    <a:pt x="10627361" y="64516"/>
                    <a:pt x="10587990" y="25400"/>
                    <a:pt x="10539095" y="25400"/>
                  </a:cubicBezTo>
                  <a:lnTo>
                    <a:pt x="113665" y="25400"/>
                  </a:lnTo>
                  <a:lnTo>
                    <a:pt x="113665" y="12700"/>
                  </a:lnTo>
                  <a:lnTo>
                    <a:pt x="113665" y="25400"/>
                  </a:lnTo>
                  <a:cubicBezTo>
                    <a:pt x="64770" y="25400"/>
                    <a:pt x="25400" y="64389"/>
                    <a:pt x="25400" y="112268"/>
                  </a:cubicBezTo>
                  <a:close/>
                </a:path>
              </a:pathLst>
            </a:custGeom>
            <a:solidFill>
              <a:srgbClr val="E6DED2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18" id="18"/>
          <p:cNvSpPr txBox="true"/>
          <p:nvPr/>
        </p:nvSpPr>
        <p:spPr>
          <a:xfrm rot="0">
            <a:off x="9566967" y="5492953"/>
            <a:ext cx="2221411" cy="2872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24"/>
              </a:lnSpc>
            </a:pPr>
            <a:r>
              <a:rPr lang="en-US" sz="1687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Email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566967" y="5910263"/>
            <a:ext cx="7576985" cy="331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375" u="sng">
                <a:solidFill>
                  <a:srgbClr val="3A3A3A"/>
                </a:solidFill>
                <a:latin typeface="Noto Serif"/>
                <a:ea typeface="Noto Serif"/>
                <a:cs typeface="Noto Serif"/>
                <a:sym typeface="Noto Serif"/>
                <a:hlinkClick r:id="rId4" tooltip="mailto:brianm@k9behavioralservices.com"/>
              </a:rPr>
              <a:t>brianm@k9behavioralservices.com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9360694" y="6607073"/>
            <a:ext cx="7989541" cy="1152230"/>
            <a:chOff x="0" y="0"/>
            <a:chExt cx="10652722" cy="153630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12700" y="12700"/>
              <a:ext cx="10627361" cy="1511046"/>
            </a:xfrm>
            <a:custGeom>
              <a:avLst/>
              <a:gdLst/>
              <a:ahLst/>
              <a:cxnLst/>
              <a:rect r="r" b="b" t="t" l="l"/>
              <a:pathLst>
                <a:path h="1511046" w="10627361">
                  <a:moveTo>
                    <a:pt x="0" y="99568"/>
                  </a:moveTo>
                  <a:cubicBezTo>
                    <a:pt x="0" y="44577"/>
                    <a:pt x="45212" y="0"/>
                    <a:pt x="100965" y="0"/>
                  </a:cubicBezTo>
                  <a:lnTo>
                    <a:pt x="10526395" y="0"/>
                  </a:lnTo>
                  <a:cubicBezTo>
                    <a:pt x="10582149" y="0"/>
                    <a:pt x="10627361" y="44577"/>
                    <a:pt x="10627361" y="99568"/>
                  </a:cubicBezTo>
                  <a:lnTo>
                    <a:pt x="10627361" y="1411478"/>
                  </a:lnTo>
                  <a:cubicBezTo>
                    <a:pt x="10627361" y="1466469"/>
                    <a:pt x="10582149" y="1511046"/>
                    <a:pt x="10526395" y="1511046"/>
                  </a:cubicBezTo>
                  <a:lnTo>
                    <a:pt x="100965" y="1511046"/>
                  </a:lnTo>
                  <a:cubicBezTo>
                    <a:pt x="45212" y="1511046"/>
                    <a:pt x="0" y="1466469"/>
                    <a:pt x="0" y="1411478"/>
                  </a:cubicBezTo>
                  <a:close/>
                </a:path>
              </a:pathLst>
            </a:custGeom>
            <a:solidFill>
              <a:srgbClr val="FDFBF7"/>
            </a:solidFill>
            <a:ln w="12700">
              <a:solidFill>
                <a:srgbClr val="000000"/>
              </a:solidFill>
            </a:ln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0652761" cy="1536446"/>
            </a:xfrm>
            <a:custGeom>
              <a:avLst/>
              <a:gdLst/>
              <a:ahLst/>
              <a:cxnLst/>
              <a:rect r="r" b="b" t="t" l="l"/>
              <a:pathLst>
                <a:path h="1536446" w="10652761">
                  <a:moveTo>
                    <a:pt x="0" y="112268"/>
                  </a:moveTo>
                  <a:cubicBezTo>
                    <a:pt x="0" y="50038"/>
                    <a:pt x="51054" y="0"/>
                    <a:pt x="113665" y="0"/>
                  </a:cubicBezTo>
                  <a:lnTo>
                    <a:pt x="10539095" y="0"/>
                  </a:lnTo>
                  <a:lnTo>
                    <a:pt x="10539095" y="12700"/>
                  </a:lnTo>
                  <a:lnTo>
                    <a:pt x="10539095" y="0"/>
                  </a:lnTo>
                  <a:cubicBezTo>
                    <a:pt x="10601706" y="0"/>
                    <a:pt x="10652761" y="50038"/>
                    <a:pt x="10652761" y="112268"/>
                  </a:cubicBezTo>
                  <a:lnTo>
                    <a:pt x="10640061" y="112268"/>
                  </a:lnTo>
                  <a:lnTo>
                    <a:pt x="10652761" y="112268"/>
                  </a:lnTo>
                  <a:lnTo>
                    <a:pt x="10652761" y="1424178"/>
                  </a:lnTo>
                  <a:lnTo>
                    <a:pt x="10640061" y="1424178"/>
                  </a:lnTo>
                  <a:lnTo>
                    <a:pt x="10652761" y="1424178"/>
                  </a:lnTo>
                  <a:cubicBezTo>
                    <a:pt x="10652761" y="1486281"/>
                    <a:pt x="10601706" y="1536446"/>
                    <a:pt x="10539095" y="1536446"/>
                  </a:cubicBezTo>
                  <a:lnTo>
                    <a:pt x="10539095" y="1523746"/>
                  </a:lnTo>
                  <a:lnTo>
                    <a:pt x="10539095" y="1536446"/>
                  </a:lnTo>
                  <a:lnTo>
                    <a:pt x="113665" y="1536446"/>
                  </a:lnTo>
                  <a:lnTo>
                    <a:pt x="113665" y="1523746"/>
                  </a:lnTo>
                  <a:lnTo>
                    <a:pt x="113665" y="1536446"/>
                  </a:lnTo>
                  <a:cubicBezTo>
                    <a:pt x="51054" y="1536446"/>
                    <a:pt x="0" y="1486408"/>
                    <a:pt x="0" y="1424178"/>
                  </a:cubicBezTo>
                  <a:lnTo>
                    <a:pt x="0" y="112268"/>
                  </a:lnTo>
                  <a:lnTo>
                    <a:pt x="12700" y="112268"/>
                  </a:lnTo>
                  <a:lnTo>
                    <a:pt x="0" y="112268"/>
                  </a:lnTo>
                  <a:moveTo>
                    <a:pt x="25400" y="112268"/>
                  </a:moveTo>
                  <a:lnTo>
                    <a:pt x="25400" y="1424178"/>
                  </a:lnTo>
                  <a:lnTo>
                    <a:pt x="12700" y="1424178"/>
                  </a:lnTo>
                  <a:lnTo>
                    <a:pt x="25400" y="1424178"/>
                  </a:lnTo>
                  <a:cubicBezTo>
                    <a:pt x="25400" y="1471930"/>
                    <a:pt x="64770" y="1511046"/>
                    <a:pt x="113665" y="1511046"/>
                  </a:cubicBezTo>
                  <a:lnTo>
                    <a:pt x="10539095" y="1511046"/>
                  </a:lnTo>
                  <a:cubicBezTo>
                    <a:pt x="10587990" y="1511046"/>
                    <a:pt x="10627361" y="1472057"/>
                    <a:pt x="10627361" y="1424178"/>
                  </a:cubicBezTo>
                  <a:lnTo>
                    <a:pt x="10627361" y="112268"/>
                  </a:lnTo>
                  <a:cubicBezTo>
                    <a:pt x="10627361" y="64516"/>
                    <a:pt x="10587990" y="25400"/>
                    <a:pt x="10539095" y="25400"/>
                  </a:cubicBezTo>
                  <a:lnTo>
                    <a:pt x="113665" y="25400"/>
                  </a:lnTo>
                  <a:lnTo>
                    <a:pt x="113665" y="12700"/>
                  </a:lnTo>
                  <a:lnTo>
                    <a:pt x="113665" y="25400"/>
                  </a:lnTo>
                  <a:cubicBezTo>
                    <a:pt x="64770" y="25400"/>
                    <a:pt x="25400" y="64389"/>
                    <a:pt x="25400" y="112268"/>
                  </a:cubicBezTo>
                  <a:close/>
                </a:path>
              </a:pathLst>
            </a:custGeom>
            <a:solidFill>
              <a:srgbClr val="E6DED2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23" id="23"/>
          <p:cNvSpPr txBox="true"/>
          <p:nvPr/>
        </p:nvSpPr>
        <p:spPr>
          <a:xfrm rot="0">
            <a:off x="9566967" y="6803822"/>
            <a:ext cx="2221411" cy="2872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24"/>
              </a:lnSpc>
            </a:pPr>
            <a:r>
              <a:rPr lang="en-US" sz="1687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Phone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566967" y="7221141"/>
            <a:ext cx="7576985" cy="331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375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401-491-9050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9360694" y="7917952"/>
            <a:ext cx="7989541" cy="1436484"/>
            <a:chOff x="0" y="0"/>
            <a:chExt cx="10652722" cy="1915312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12700" y="12700"/>
              <a:ext cx="10627233" cy="1890014"/>
            </a:xfrm>
            <a:custGeom>
              <a:avLst/>
              <a:gdLst/>
              <a:ahLst/>
              <a:cxnLst/>
              <a:rect r="r" b="b" t="t" l="l"/>
              <a:pathLst>
                <a:path h="1890014" w="10627233">
                  <a:moveTo>
                    <a:pt x="0" y="99568"/>
                  </a:moveTo>
                  <a:cubicBezTo>
                    <a:pt x="0" y="44577"/>
                    <a:pt x="45085" y="0"/>
                    <a:pt x="100584" y="0"/>
                  </a:cubicBezTo>
                  <a:lnTo>
                    <a:pt x="10526649" y="0"/>
                  </a:lnTo>
                  <a:cubicBezTo>
                    <a:pt x="10582275" y="0"/>
                    <a:pt x="10627233" y="44577"/>
                    <a:pt x="10627233" y="99568"/>
                  </a:cubicBezTo>
                  <a:lnTo>
                    <a:pt x="10627233" y="1790446"/>
                  </a:lnTo>
                  <a:cubicBezTo>
                    <a:pt x="10627233" y="1845437"/>
                    <a:pt x="10582148" y="1890014"/>
                    <a:pt x="10526649" y="1890014"/>
                  </a:cubicBezTo>
                  <a:lnTo>
                    <a:pt x="100584" y="1890014"/>
                  </a:lnTo>
                  <a:cubicBezTo>
                    <a:pt x="44958" y="1890014"/>
                    <a:pt x="0" y="1845437"/>
                    <a:pt x="0" y="1790446"/>
                  </a:cubicBezTo>
                  <a:close/>
                </a:path>
              </a:pathLst>
            </a:custGeom>
            <a:solidFill>
              <a:srgbClr val="FDFBF7"/>
            </a:solidFill>
            <a:ln w="12700">
              <a:solidFill>
                <a:srgbClr val="000000"/>
              </a:solidFill>
            </a:ln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0652633" cy="1915414"/>
            </a:xfrm>
            <a:custGeom>
              <a:avLst/>
              <a:gdLst/>
              <a:ahLst/>
              <a:cxnLst/>
              <a:rect r="r" b="b" t="t" l="l"/>
              <a:pathLst>
                <a:path h="1915414" w="10652633">
                  <a:moveTo>
                    <a:pt x="0" y="112268"/>
                  </a:moveTo>
                  <a:cubicBezTo>
                    <a:pt x="0" y="50165"/>
                    <a:pt x="50927" y="0"/>
                    <a:pt x="113284" y="0"/>
                  </a:cubicBezTo>
                  <a:lnTo>
                    <a:pt x="10539349" y="0"/>
                  </a:lnTo>
                  <a:lnTo>
                    <a:pt x="10539349" y="12700"/>
                  </a:lnTo>
                  <a:lnTo>
                    <a:pt x="10539349" y="0"/>
                  </a:lnTo>
                  <a:cubicBezTo>
                    <a:pt x="10601833" y="0"/>
                    <a:pt x="10652633" y="50165"/>
                    <a:pt x="10652633" y="112268"/>
                  </a:cubicBezTo>
                  <a:lnTo>
                    <a:pt x="10639933" y="112268"/>
                  </a:lnTo>
                  <a:lnTo>
                    <a:pt x="10652633" y="112268"/>
                  </a:lnTo>
                  <a:lnTo>
                    <a:pt x="10652633" y="1803146"/>
                  </a:lnTo>
                  <a:lnTo>
                    <a:pt x="10639933" y="1803146"/>
                  </a:lnTo>
                  <a:lnTo>
                    <a:pt x="10652633" y="1803146"/>
                  </a:lnTo>
                  <a:cubicBezTo>
                    <a:pt x="10652633" y="1865249"/>
                    <a:pt x="10601706" y="1915414"/>
                    <a:pt x="10539349" y="1915414"/>
                  </a:cubicBezTo>
                  <a:lnTo>
                    <a:pt x="10539349" y="1902714"/>
                  </a:lnTo>
                  <a:lnTo>
                    <a:pt x="10539349" y="1915414"/>
                  </a:lnTo>
                  <a:lnTo>
                    <a:pt x="113284" y="1915414"/>
                  </a:lnTo>
                  <a:lnTo>
                    <a:pt x="113284" y="1902714"/>
                  </a:lnTo>
                  <a:lnTo>
                    <a:pt x="113284" y="1915414"/>
                  </a:lnTo>
                  <a:cubicBezTo>
                    <a:pt x="50800" y="1915414"/>
                    <a:pt x="0" y="1865249"/>
                    <a:pt x="0" y="1803146"/>
                  </a:cubicBezTo>
                  <a:lnTo>
                    <a:pt x="0" y="112268"/>
                  </a:lnTo>
                  <a:lnTo>
                    <a:pt x="12700" y="112268"/>
                  </a:lnTo>
                  <a:lnTo>
                    <a:pt x="0" y="112268"/>
                  </a:lnTo>
                  <a:moveTo>
                    <a:pt x="25400" y="112268"/>
                  </a:moveTo>
                  <a:lnTo>
                    <a:pt x="25400" y="1803146"/>
                  </a:lnTo>
                  <a:lnTo>
                    <a:pt x="12700" y="1803146"/>
                  </a:lnTo>
                  <a:lnTo>
                    <a:pt x="25400" y="1803146"/>
                  </a:lnTo>
                  <a:cubicBezTo>
                    <a:pt x="25400" y="1851025"/>
                    <a:pt x="64643" y="1890014"/>
                    <a:pt x="113284" y="1890014"/>
                  </a:cubicBezTo>
                  <a:lnTo>
                    <a:pt x="10539349" y="1890014"/>
                  </a:lnTo>
                  <a:cubicBezTo>
                    <a:pt x="10587990" y="1890014"/>
                    <a:pt x="10627233" y="1851025"/>
                    <a:pt x="10627233" y="1803146"/>
                  </a:cubicBezTo>
                  <a:lnTo>
                    <a:pt x="10627233" y="112268"/>
                  </a:lnTo>
                  <a:cubicBezTo>
                    <a:pt x="10627233" y="64389"/>
                    <a:pt x="10587990" y="25400"/>
                    <a:pt x="10539349" y="25400"/>
                  </a:cubicBezTo>
                  <a:lnTo>
                    <a:pt x="113284" y="25400"/>
                  </a:lnTo>
                  <a:lnTo>
                    <a:pt x="113284" y="12700"/>
                  </a:lnTo>
                  <a:lnTo>
                    <a:pt x="113284" y="25400"/>
                  </a:lnTo>
                  <a:cubicBezTo>
                    <a:pt x="64643" y="25400"/>
                    <a:pt x="25400" y="64389"/>
                    <a:pt x="25400" y="112268"/>
                  </a:cubicBezTo>
                  <a:close/>
                </a:path>
              </a:pathLst>
            </a:custGeom>
            <a:solidFill>
              <a:srgbClr val="E6DED2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28" id="28"/>
          <p:cNvSpPr txBox="true"/>
          <p:nvPr/>
        </p:nvSpPr>
        <p:spPr>
          <a:xfrm rot="0">
            <a:off x="9566967" y="8114709"/>
            <a:ext cx="2221411" cy="2872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24"/>
              </a:lnSpc>
            </a:pPr>
            <a:r>
              <a:rPr lang="en-US" sz="1687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Location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9566967" y="8532019"/>
            <a:ext cx="7576985" cy="6161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375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81 Skunk Hill Rd</a:t>
            </a:r>
          </a:p>
          <a:p>
            <a:pPr algn="l">
              <a:lnSpc>
                <a:spcPts val="2187"/>
              </a:lnSpc>
            </a:pPr>
            <a:r>
              <a:rPr lang="en-US" sz="1375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Hopkinton, RI 02832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6DED2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DFBF7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6" id="6" descr="preencoded.png"/>
          <p:cNvSpPr/>
          <p:nvPr/>
        </p:nvSpPr>
        <p:spPr>
          <a:xfrm flipH="false" flipV="false" rot="0">
            <a:off x="11430000" y="0"/>
            <a:ext cx="6858000" cy="10287000"/>
          </a:xfrm>
          <a:custGeom>
            <a:avLst/>
            <a:gdLst/>
            <a:ahLst/>
            <a:cxnLst/>
            <a:rect r="r" b="b" t="t" l="l"/>
            <a:pathLst>
              <a:path h="10287000" w="6858000">
                <a:moveTo>
                  <a:pt x="0" y="0"/>
                </a:moveTo>
                <a:lnTo>
                  <a:pt x="6858000" y="0"/>
                </a:lnTo>
                <a:lnTo>
                  <a:pt x="685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992238" y="1506588"/>
            <a:ext cx="9445523" cy="54018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875"/>
              </a:lnSpc>
            </a:pPr>
            <a:r>
              <a:rPr lang="en-US" sz="16687">
                <a:solidFill>
                  <a:srgbClr val="3A3A3A"/>
                </a:solidFill>
                <a:latin typeface="Noto Serif"/>
                <a:ea typeface="Noto Serif"/>
                <a:cs typeface="Noto Serif"/>
                <a:sym typeface="Noto Serif"/>
              </a:rPr>
              <a:t>Thank You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92238" y="7247934"/>
            <a:ext cx="9445523" cy="1446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2187">
                <a:solidFill>
                  <a:srgbClr val="4C4C4C"/>
                </a:solidFill>
                <a:latin typeface="Noto Serif"/>
                <a:ea typeface="Noto Serif"/>
                <a:cs typeface="Noto Serif"/>
                <a:sym typeface="Noto Serif"/>
              </a:rPr>
              <a:t>We appreciate your commitment to excellence in dog training. Together, we can create harmonious multi-dog households where every canine thrives.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0" y="-10517"/>
            <a:ext cx="1039217" cy="1039217"/>
          </a:xfrm>
          <a:custGeom>
            <a:avLst/>
            <a:gdLst/>
            <a:ahLst/>
            <a:cxnLst/>
            <a:rect r="r" b="b" t="t" l="l"/>
            <a:pathLst>
              <a:path h="1039217" w="1039217">
                <a:moveTo>
                  <a:pt x="0" y="0"/>
                </a:moveTo>
                <a:lnTo>
                  <a:pt x="1039217" y="0"/>
                </a:lnTo>
                <a:lnTo>
                  <a:pt x="1039217" y="1039217"/>
                </a:lnTo>
                <a:lnTo>
                  <a:pt x="0" y="10392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DAG9iTDiVfU</dc:identifier>
  <dcterms:modified xsi:type="dcterms:W3CDTF">2011-08-01T06:04:30Z</dcterms:modified>
  <cp:revision>1</cp:revision>
  <dc:title>Training 2 Dogs at Once</dc:title>
</cp:coreProperties>
</file>