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Fredoka" charset="1" panose="02000000000000000000"/>
      <p:regular r:id="rId12"/>
    </p:embeddedFont>
    <p:embeddedFont>
      <p:font typeface="Alice" charset="1" panose="00000500000000000000"/>
      <p:regular r:id="rId13"/>
    </p:embeddedFont>
    <p:embeddedFont>
      <p:font typeface="Glacial Indifference" charset="1" panose="00000000000000000000"/>
      <p:regular r:id="rId14"/>
    </p:embeddedFont>
    <p:embeddedFont>
      <p:font typeface="Glacial Indifference Bold" charset="1" panose="00000800000000000000"/>
      <p:regular r:id="rId15"/>
    </p:embeddedFont>
    <p:embeddedFont>
      <p:font typeface="Barlow SemiCondensed Bold" charset="1" panose="00000806000000000000"/>
      <p:regular r:id="rId16"/>
    </p:embeddedFont>
    <p:embeddedFont>
      <p:font typeface="Inter" charset="1" panose="020B0502030000000004"/>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https://docs.google.com/spreadsheets/d/1DUF2isFWsqVSYhbaACYtbgcLi_YjDqpE3GLQIVgkKQg/edit#gid=69851113" TargetMode="External" Type="http://schemas.openxmlformats.org/officeDocument/2006/relationships/hyperlink"/><Relationship Id="rId4" Target="https://docs.google.com/spreadsheets/d/1DUF2isFWsqVSYhbaACYtbgcLi_YjDqpE3GLQIVgkKQg/edit#gid=69851113"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cinstar-led.com/products/outdoor-led-display-screen.php" TargetMode="External" Type="http://schemas.openxmlformats.org/officeDocument/2006/relationships/hyperlink"/><Relationship Id="rId3" Target="https://www.cinstar-led.com/products/outdoor-led-display-screen.php"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 Id="rId4" Target="../media/image7.jpeg" Type="http://schemas.openxmlformats.org/officeDocument/2006/relationships/image"/><Relationship Id="rId5" Target="http://www.cinstar-led.co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50750" y="1028700"/>
            <a:ext cx="10813810" cy="8541635"/>
            <a:chOff x="0" y="0"/>
            <a:chExt cx="1443724" cy="1140372"/>
          </a:xfrm>
        </p:grpSpPr>
        <p:sp>
          <p:nvSpPr>
            <p:cNvPr name="Freeform 3" id="3"/>
            <p:cNvSpPr/>
            <p:nvPr/>
          </p:nvSpPr>
          <p:spPr>
            <a:xfrm flipH="false" flipV="false" rot="0">
              <a:off x="0" y="0"/>
              <a:ext cx="1443724" cy="1140372"/>
            </a:xfrm>
            <a:custGeom>
              <a:avLst/>
              <a:gdLst/>
              <a:ahLst/>
              <a:cxnLst/>
              <a:rect r="r" b="b" t="t" l="l"/>
              <a:pathLst>
                <a:path h="1140372" w="1443724">
                  <a:moveTo>
                    <a:pt x="1443724" y="570186"/>
                  </a:moveTo>
                  <a:lnTo>
                    <a:pt x="1240524" y="1140372"/>
                  </a:lnTo>
                  <a:lnTo>
                    <a:pt x="203200" y="1140372"/>
                  </a:lnTo>
                  <a:lnTo>
                    <a:pt x="0" y="570186"/>
                  </a:lnTo>
                  <a:lnTo>
                    <a:pt x="203200" y="0"/>
                  </a:lnTo>
                  <a:lnTo>
                    <a:pt x="1240524" y="0"/>
                  </a:lnTo>
                  <a:lnTo>
                    <a:pt x="1443724" y="570186"/>
                  </a:lnTo>
                  <a:close/>
                </a:path>
              </a:pathLst>
            </a:custGeom>
            <a:blipFill>
              <a:blip r:embed="rId2"/>
              <a:stretch>
                <a:fillRect l="-20368" t="0" r="-20368" b="0"/>
              </a:stretch>
            </a:blipFill>
          </p:spPr>
        </p:sp>
      </p:grpSp>
      <p:sp>
        <p:nvSpPr>
          <p:cNvPr name="Freeform 4" id="4"/>
          <p:cNvSpPr/>
          <p:nvPr/>
        </p:nvSpPr>
        <p:spPr>
          <a:xfrm flipH="false" flipV="false" rot="0">
            <a:off x="1114988" y="1121195"/>
            <a:ext cx="2762626" cy="538712"/>
          </a:xfrm>
          <a:custGeom>
            <a:avLst/>
            <a:gdLst/>
            <a:ahLst/>
            <a:cxnLst/>
            <a:rect r="r" b="b" t="t" l="l"/>
            <a:pathLst>
              <a:path h="538712" w="2762626">
                <a:moveTo>
                  <a:pt x="0" y="0"/>
                </a:moveTo>
                <a:lnTo>
                  <a:pt x="2762626" y="0"/>
                </a:lnTo>
                <a:lnTo>
                  <a:pt x="2762626" y="538712"/>
                </a:lnTo>
                <a:lnTo>
                  <a:pt x="0" y="538712"/>
                </a:lnTo>
                <a:lnTo>
                  <a:pt x="0" y="0"/>
                </a:lnTo>
                <a:close/>
              </a:path>
            </a:pathLst>
          </a:custGeom>
          <a:blipFill>
            <a:blip r:embed="rId3"/>
            <a:stretch>
              <a:fillRect l="0" t="0" r="0" b="0"/>
            </a:stretch>
          </a:blipFill>
        </p:spPr>
      </p:sp>
      <p:sp>
        <p:nvSpPr>
          <p:cNvPr name="Freeform 5" id="5"/>
          <p:cNvSpPr/>
          <p:nvPr/>
        </p:nvSpPr>
        <p:spPr>
          <a:xfrm flipH="false" flipV="false" rot="0">
            <a:off x="0" y="0"/>
            <a:ext cx="9936578" cy="10287000"/>
          </a:xfrm>
          <a:custGeom>
            <a:avLst/>
            <a:gdLst/>
            <a:ahLst/>
            <a:cxnLst/>
            <a:rect r="r" b="b" t="t" l="l"/>
            <a:pathLst>
              <a:path h="10287000" w="9936578">
                <a:moveTo>
                  <a:pt x="0" y="0"/>
                </a:moveTo>
                <a:lnTo>
                  <a:pt x="9936578" y="0"/>
                </a:lnTo>
                <a:lnTo>
                  <a:pt x="9936578" y="10287000"/>
                </a:lnTo>
                <a:lnTo>
                  <a:pt x="0" y="10287000"/>
                </a:lnTo>
                <a:lnTo>
                  <a:pt x="0" y="0"/>
                </a:lnTo>
                <a:close/>
              </a:path>
            </a:pathLst>
          </a:custGeom>
          <a:blipFill>
            <a:blip r:embed="rId4">
              <a:alphaModFix amt="43000"/>
            </a:blip>
            <a:stretch>
              <a:fillRect l="-11111" t="-3663" r="0" b="-3663"/>
            </a:stretch>
          </a:blipFill>
        </p:spPr>
      </p:sp>
      <p:sp>
        <p:nvSpPr>
          <p:cNvPr name="TextBox 6" id="6"/>
          <p:cNvSpPr txBox="true"/>
          <p:nvPr/>
        </p:nvSpPr>
        <p:spPr>
          <a:xfrm rot="0">
            <a:off x="1114988" y="3123531"/>
            <a:ext cx="8558395" cy="3707704"/>
          </a:xfrm>
          <a:prstGeom prst="rect">
            <a:avLst/>
          </a:prstGeom>
        </p:spPr>
        <p:txBody>
          <a:bodyPr anchor="t" rtlCol="false" tIns="0" lIns="0" bIns="0" rIns="0">
            <a:spAutoFit/>
          </a:bodyPr>
          <a:lstStyle/>
          <a:p>
            <a:pPr algn="l">
              <a:lnSpc>
                <a:spcPts val="10239"/>
              </a:lnSpc>
            </a:pPr>
            <a:r>
              <a:rPr lang="en-US" sz="7999">
                <a:solidFill>
                  <a:srgbClr val="D71722"/>
                </a:solidFill>
                <a:latin typeface="Fredoka"/>
                <a:ea typeface="Fredoka"/>
                <a:cs typeface="Fredoka"/>
                <a:sym typeface="Fredoka"/>
              </a:rPr>
              <a:t>CINSTAR LED</a:t>
            </a:r>
          </a:p>
          <a:p>
            <a:pPr algn="l">
              <a:lnSpc>
                <a:spcPts val="6432"/>
              </a:lnSpc>
            </a:pPr>
            <a:r>
              <a:rPr lang="en-US" sz="4800">
                <a:solidFill>
                  <a:srgbClr val="000000"/>
                </a:solidFill>
                <a:latin typeface="Alice"/>
                <a:ea typeface="Alice"/>
                <a:cs typeface="Alice"/>
                <a:sym typeface="Alice"/>
              </a:rPr>
              <a:t>LEADING</a:t>
            </a:r>
            <a:r>
              <a:rPr lang="en-US" sz="4800">
                <a:solidFill>
                  <a:srgbClr val="000000"/>
                </a:solidFill>
                <a:latin typeface="Alice"/>
                <a:ea typeface="Alice"/>
                <a:cs typeface="Alice"/>
                <a:sym typeface="Alice"/>
              </a:rPr>
              <a:t> OUTDOOR LED SCREEN MANUFACTURER IN THE USA</a:t>
            </a:r>
          </a:p>
        </p:txBody>
      </p:sp>
      <p:sp>
        <p:nvSpPr>
          <p:cNvPr name="TextBox 7" id="7"/>
          <p:cNvSpPr txBox="true"/>
          <p:nvPr/>
        </p:nvSpPr>
        <p:spPr>
          <a:xfrm rot="0">
            <a:off x="1114988" y="7659827"/>
            <a:ext cx="5368943" cy="523941"/>
          </a:xfrm>
          <a:prstGeom prst="rect">
            <a:avLst/>
          </a:prstGeom>
        </p:spPr>
        <p:txBody>
          <a:bodyPr anchor="t" rtlCol="false" tIns="0" lIns="0" bIns="0" rIns="0">
            <a:spAutoFit/>
          </a:bodyPr>
          <a:lstStyle/>
          <a:p>
            <a:pPr algn="l">
              <a:lnSpc>
                <a:spcPts val="4200"/>
              </a:lnSpc>
            </a:pPr>
            <a:r>
              <a:rPr lang="en-US" sz="3000">
                <a:solidFill>
                  <a:srgbClr val="000000"/>
                </a:solidFill>
                <a:latin typeface="Glacial Indifference"/>
                <a:ea typeface="Glacial Indifference"/>
                <a:cs typeface="Glacial Indifference"/>
                <a:sym typeface="Glacial Indifference"/>
              </a:rPr>
              <a:t>Visit us: www.cinstar-led.com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042196" y="3044510"/>
            <a:ext cx="6731454" cy="5018138"/>
          </a:xfrm>
          <a:custGeom>
            <a:avLst/>
            <a:gdLst/>
            <a:ahLst/>
            <a:cxnLst/>
            <a:rect r="r" b="b" t="t" l="l"/>
            <a:pathLst>
              <a:path h="5018138" w="6731454">
                <a:moveTo>
                  <a:pt x="0" y="0"/>
                </a:moveTo>
                <a:lnTo>
                  <a:pt x="6731454" y="0"/>
                </a:lnTo>
                <a:lnTo>
                  <a:pt x="6731454" y="5018139"/>
                </a:lnTo>
                <a:lnTo>
                  <a:pt x="0" y="5018139"/>
                </a:lnTo>
                <a:lnTo>
                  <a:pt x="0" y="0"/>
                </a:lnTo>
                <a:close/>
              </a:path>
            </a:pathLst>
          </a:custGeom>
          <a:blipFill>
            <a:blip r:embed="rId2"/>
            <a:stretch>
              <a:fillRect l="-9768" t="0" r="-9768" b="0"/>
            </a:stretch>
          </a:blipFill>
        </p:spPr>
      </p:sp>
      <p:sp>
        <p:nvSpPr>
          <p:cNvPr name="TextBox 3" id="3"/>
          <p:cNvSpPr txBox="true"/>
          <p:nvPr/>
        </p:nvSpPr>
        <p:spPr>
          <a:xfrm rot="0">
            <a:off x="1501050" y="1507636"/>
            <a:ext cx="7989635" cy="1149317"/>
          </a:xfrm>
          <a:prstGeom prst="rect">
            <a:avLst/>
          </a:prstGeom>
        </p:spPr>
        <p:txBody>
          <a:bodyPr anchor="t" rtlCol="false" tIns="0" lIns="0" bIns="0" rIns="0">
            <a:spAutoFit/>
          </a:bodyPr>
          <a:lstStyle/>
          <a:p>
            <a:pPr algn="l" marL="0" indent="0" lvl="0">
              <a:lnSpc>
                <a:spcPts val="8800"/>
              </a:lnSpc>
            </a:pPr>
            <a:r>
              <a:rPr lang="en-US" sz="8000">
                <a:solidFill>
                  <a:srgbClr val="D71722"/>
                </a:solidFill>
                <a:latin typeface="Fredoka"/>
                <a:ea typeface="Fredoka"/>
                <a:cs typeface="Fredoka"/>
                <a:sym typeface="Fredoka"/>
              </a:rPr>
              <a:t>INTRODUCTION</a:t>
            </a:r>
          </a:p>
        </p:txBody>
      </p:sp>
      <p:sp>
        <p:nvSpPr>
          <p:cNvPr name="TextBox 4" id="4"/>
          <p:cNvSpPr txBox="true"/>
          <p:nvPr/>
        </p:nvSpPr>
        <p:spPr>
          <a:xfrm rot="0">
            <a:off x="1501050" y="3609671"/>
            <a:ext cx="7989635" cy="5236369"/>
          </a:xfrm>
          <a:prstGeom prst="rect">
            <a:avLst/>
          </a:prstGeom>
        </p:spPr>
        <p:txBody>
          <a:bodyPr anchor="t" rtlCol="false" tIns="0" lIns="0" bIns="0" rIns="0">
            <a:spAutoFit/>
          </a:bodyPr>
          <a:lstStyle/>
          <a:p>
            <a:pPr algn="l" marL="0" indent="0" lvl="0">
              <a:lnSpc>
                <a:spcPts val="3806"/>
              </a:lnSpc>
              <a:spcBef>
                <a:spcPct val="0"/>
              </a:spcBef>
            </a:pPr>
            <a:r>
              <a:rPr lang="en-US" sz="2718">
                <a:solidFill>
                  <a:srgbClr val="000000"/>
                </a:solidFill>
                <a:latin typeface="Glacial Indifference"/>
                <a:ea typeface="Glacial Indifference"/>
                <a:cs typeface="Glacial Indifference"/>
                <a:sym typeface="Glacial Indifference"/>
              </a:rPr>
              <a:t>In today’s fast-paced world, outdoor advertising has undergone significant evolution with the advent of dynamic visual technology. From massive digital billboards on highways to LED walls at stadiums and event venues, outdoor LED screens have become an essential tool for businesses aiming to capture attention in high-traffic environments. Among the industry leaders, one name continues to stand out as the No.1 outdoor LED screen manufacturer in the USA a brand known for innovation, reliability, and premium-quality display solutions.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748494" y="1028700"/>
            <a:ext cx="5801195" cy="8229600"/>
            <a:chOff x="0" y="0"/>
            <a:chExt cx="812800" cy="1153042"/>
          </a:xfrm>
        </p:grpSpPr>
        <p:sp>
          <p:nvSpPr>
            <p:cNvPr name="Freeform 3" id="3"/>
            <p:cNvSpPr/>
            <p:nvPr/>
          </p:nvSpPr>
          <p:spPr>
            <a:xfrm flipH="false" flipV="false" rot="0">
              <a:off x="0" y="0"/>
              <a:ext cx="812800" cy="1153042"/>
            </a:xfrm>
            <a:custGeom>
              <a:avLst/>
              <a:gdLst/>
              <a:ahLst/>
              <a:cxnLst/>
              <a:rect r="r" b="b" t="t" l="l"/>
              <a:pathLst>
                <a:path h="1153042" w="812800">
                  <a:moveTo>
                    <a:pt x="0" y="0"/>
                  </a:moveTo>
                  <a:lnTo>
                    <a:pt x="812800" y="0"/>
                  </a:lnTo>
                  <a:lnTo>
                    <a:pt x="812800" y="1153042"/>
                  </a:lnTo>
                  <a:lnTo>
                    <a:pt x="0" y="1153042"/>
                  </a:lnTo>
                  <a:close/>
                </a:path>
              </a:pathLst>
            </a:custGeom>
            <a:blipFill>
              <a:blip r:embed="rId2"/>
              <a:stretch>
                <a:fillRect l="-56395" t="0" r="-56395" b="0"/>
              </a:stretch>
            </a:blipFill>
          </p:spPr>
        </p:sp>
      </p:grpSp>
      <p:sp>
        <p:nvSpPr>
          <p:cNvPr name="TextBox 4" id="4"/>
          <p:cNvSpPr txBox="true"/>
          <p:nvPr/>
        </p:nvSpPr>
        <p:spPr>
          <a:xfrm rot="0">
            <a:off x="1028700" y="1246015"/>
            <a:ext cx="7236152" cy="2943324"/>
          </a:xfrm>
          <a:prstGeom prst="rect">
            <a:avLst/>
          </a:prstGeom>
        </p:spPr>
        <p:txBody>
          <a:bodyPr anchor="t" rtlCol="false" tIns="0" lIns="0" bIns="0" rIns="0">
            <a:spAutoFit/>
          </a:bodyPr>
          <a:lstStyle/>
          <a:p>
            <a:pPr algn="r" marL="0" indent="0" lvl="0">
              <a:lnSpc>
                <a:spcPts val="7740"/>
              </a:lnSpc>
            </a:pPr>
            <a:r>
              <a:rPr lang="en-US" sz="6450">
                <a:solidFill>
                  <a:srgbClr val="000000"/>
                </a:solidFill>
                <a:latin typeface="Fredoka"/>
                <a:ea typeface="Fredoka"/>
                <a:cs typeface="Fredoka"/>
                <a:sym typeface="Fredoka"/>
              </a:rPr>
              <a:t>KEY BENEFITS OF OUTDOOR LED DISPLAY SCREENS</a:t>
            </a:r>
          </a:p>
        </p:txBody>
      </p:sp>
      <p:sp>
        <p:nvSpPr>
          <p:cNvPr name="TextBox 5" id="5"/>
          <p:cNvSpPr txBox="true"/>
          <p:nvPr/>
        </p:nvSpPr>
        <p:spPr>
          <a:xfrm rot="0">
            <a:off x="1028700" y="5725070"/>
            <a:ext cx="5056723" cy="1136650"/>
          </a:xfrm>
          <a:prstGeom prst="rect">
            <a:avLst/>
          </a:prstGeom>
        </p:spPr>
        <p:txBody>
          <a:bodyPr anchor="t" rtlCol="false" tIns="0" lIns="0" bIns="0" rIns="0">
            <a:spAutoFit/>
          </a:bodyPr>
          <a:lstStyle/>
          <a:p>
            <a:pPr algn="r" marL="0" indent="0" lvl="0">
              <a:lnSpc>
                <a:spcPts val="4550"/>
              </a:lnSpc>
            </a:pPr>
            <a:r>
              <a:rPr lang="en-US" b="true" sz="3500">
                <a:solidFill>
                  <a:srgbClr val="000000"/>
                </a:solidFill>
                <a:latin typeface="Glacial Indifference Bold"/>
                <a:ea typeface="Glacial Indifference Bold"/>
                <a:cs typeface="Glacial Indifference Bold"/>
                <a:sym typeface="Glacial Indifference Bold"/>
              </a:rPr>
              <a:t>High Brightness &amp; Visibility:</a:t>
            </a:r>
          </a:p>
        </p:txBody>
      </p:sp>
      <p:grpSp>
        <p:nvGrpSpPr>
          <p:cNvPr name="Group 6" id="6"/>
          <p:cNvGrpSpPr/>
          <p:nvPr/>
        </p:nvGrpSpPr>
        <p:grpSpPr>
          <a:xfrm rot="0">
            <a:off x="13048122" y="6097844"/>
            <a:ext cx="3978003" cy="3023328"/>
            <a:chOff x="0" y="0"/>
            <a:chExt cx="5304004" cy="4031104"/>
          </a:xfrm>
        </p:grpSpPr>
        <p:sp>
          <p:nvSpPr>
            <p:cNvPr name="TextBox 7" id="7"/>
            <p:cNvSpPr txBox="true"/>
            <p:nvPr/>
          </p:nvSpPr>
          <p:spPr>
            <a:xfrm rot="0">
              <a:off x="0" y="1405769"/>
              <a:ext cx="5304004" cy="2625335"/>
            </a:xfrm>
            <a:prstGeom prst="rect">
              <a:avLst/>
            </a:prstGeom>
          </p:spPr>
          <p:txBody>
            <a:bodyPr anchor="t" rtlCol="false" tIns="0" lIns="0" bIns="0" rIns="0">
              <a:spAutoFit/>
            </a:bodyPr>
            <a:lstStyle/>
            <a:p>
              <a:pPr algn="l" marL="0" indent="0" lvl="0">
                <a:lnSpc>
                  <a:spcPts val="1766"/>
                </a:lnSpc>
              </a:pPr>
              <a:r>
                <a:rPr lang="en-US" sz="1359">
                  <a:solidFill>
                    <a:srgbClr val="000000"/>
                  </a:solidFill>
                  <a:latin typeface="Glacial Indifference"/>
                  <a:ea typeface="Glacial Indifference"/>
                  <a:cs typeface="Glacial Indifference"/>
                  <a:sym typeface="Glacial Indifference"/>
                  <a:hlinkClick r:id="rId3" tooltip="https://docs.google.com/spreadsheets/d/1DUF2isFWsqVSYhbaACYtbgcLi_YjDqpE3GLQIVgkKQg/edit#gid=69851113"/>
                </a:rPr>
                <a:t>Outdoor LED screens are engineered to perform under bright daylight. With thousands of nits of brightness, your content remains sharp and noticeable in any lighting condition.</a:t>
              </a:r>
            </a:p>
            <a:p>
              <a:pPr algn="l" marL="0" indent="0" lvl="0">
                <a:lnSpc>
                  <a:spcPts val="1766"/>
                </a:lnSpc>
              </a:pPr>
            </a:p>
            <a:p>
              <a:pPr algn="l" marL="0" indent="0" lvl="0">
                <a:lnSpc>
                  <a:spcPts val="1766"/>
                </a:lnSpc>
              </a:pPr>
              <a:r>
                <a:rPr lang="en-US" sz="1359">
                  <a:solidFill>
                    <a:srgbClr val="000000"/>
                  </a:solidFill>
                  <a:latin typeface="Glacial Indifference"/>
                  <a:ea typeface="Glacial Indifference"/>
                  <a:cs typeface="Glacial Indifference"/>
                  <a:sym typeface="Glacial Indifference"/>
                  <a:hlinkClick r:id="rId4" tooltip="https://docs.google.com/spreadsheets/d/1DUF2isFWsqVSYhbaACYtbgcLi_YjDqpE3GLQIVgkKQg/edit#gid=69851113"/>
                </a:rPr>
                <a:t>Durability is critical. Outdoor LED screens come with IP65 or higher protection ratings, making them resistant to rain, dust, heat, and cold. This ensures consistent performance year-round.</a:t>
              </a:r>
            </a:p>
          </p:txBody>
        </p:sp>
        <p:sp>
          <p:nvSpPr>
            <p:cNvPr name="TextBox 8" id="8"/>
            <p:cNvSpPr txBox="true"/>
            <p:nvPr/>
          </p:nvSpPr>
          <p:spPr>
            <a:xfrm rot="0">
              <a:off x="0" y="-28575"/>
              <a:ext cx="5304004" cy="579076"/>
            </a:xfrm>
            <a:prstGeom prst="rect">
              <a:avLst/>
            </a:prstGeom>
          </p:spPr>
          <p:txBody>
            <a:bodyPr anchor="t" rtlCol="false" tIns="0" lIns="0" bIns="0" rIns="0">
              <a:spAutoFit/>
            </a:bodyPr>
            <a:lstStyle/>
            <a:p>
              <a:pPr algn="l" marL="0" indent="0" lvl="0">
                <a:lnSpc>
                  <a:spcPts val="3558"/>
                </a:lnSpc>
              </a:pPr>
              <a:r>
                <a:rPr lang="en-US" b="true" sz="2737">
                  <a:solidFill>
                    <a:srgbClr val="000000"/>
                  </a:solidFill>
                  <a:latin typeface="Glacial Indifference Bold"/>
                  <a:ea typeface="Glacial Indifference Bold"/>
                  <a:cs typeface="Glacial Indifference Bold"/>
                  <a:sym typeface="Glacial Indifference Bold"/>
                </a:rPr>
                <a:t>Weatherproof Design:</a:t>
              </a:r>
            </a:p>
          </p:txBody>
        </p:sp>
        <p:sp>
          <p:nvSpPr>
            <p:cNvPr name="AutoShape 9" id="9"/>
            <p:cNvSpPr/>
            <p:nvPr/>
          </p:nvSpPr>
          <p:spPr>
            <a:xfrm>
              <a:off x="0" y="997666"/>
              <a:ext cx="5247363" cy="0"/>
            </a:xfrm>
            <a:prstGeom prst="line">
              <a:avLst/>
            </a:prstGeom>
            <a:ln cap="rnd" w="12700">
              <a:solidFill>
                <a:srgbClr val="D71722"/>
              </a:solidFill>
              <a:prstDash val="solid"/>
              <a:headEnd type="none" len="sm" w="sm"/>
              <a:tailEnd type="none" len="sm" w="sm"/>
            </a:ln>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0"/>
            <a:ext cx="6419850" cy="10287000"/>
          </a:xfrm>
          <a:prstGeom prst="rect">
            <a:avLst/>
          </a:prstGeom>
          <a:solidFill>
            <a:srgbClr val="D71722"/>
          </a:solidFill>
        </p:spPr>
      </p:sp>
      <p:grpSp>
        <p:nvGrpSpPr>
          <p:cNvPr name="Group 3" id="3"/>
          <p:cNvGrpSpPr/>
          <p:nvPr/>
        </p:nvGrpSpPr>
        <p:grpSpPr>
          <a:xfrm rot="0">
            <a:off x="1028700" y="1028700"/>
            <a:ext cx="10782300" cy="8229600"/>
            <a:chOff x="0" y="0"/>
            <a:chExt cx="1064919" cy="812800"/>
          </a:xfrm>
        </p:grpSpPr>
        <p:sp>
          <p:nvSpPr>
            <p:cNvPr name="Freeform 4" id="4"/>
            <p:cNvSpPr/>
            <p:nvPr/>
          </p:nvSpPr>
          <p:spPr>
            <a:xfrm flipH="false" flipV="false" rot="0">
              <a:off x="0" y="0"/>
              <a:ext cx="1064919" cy="812800"/>
            </a:xfrm>
            <a:custGeom>
              <a:avLst/>
              <a:gdLst/>
              <a:ahLst/>
              <a:cxnLst/>
              <a:rect r="r" b="b" t="t" l="l"/>
              <a:pathLst>
                <a:path h="812800" w="1064919">
                  <a:moveTo>
                    <a:pt x="0" y="0"/>
                  </a:moveTo>
                  <a:lnTo>
                    <a:pt x="1064919" y="0"/>
                  </a:lnTo>
                  <a:lnTo>
                    <a:pt x="1064919" y="812800"/>
                  </a:lnTo>
                  <a:lnTo>
                    <a:pt x="0" y="812800"/>
                  </a:lnTo>
                  <a:close/>
                </a:path>
              </a:pathLst>
            </a:custGeom>
            <a:blipFill>
              <a:blip r:embed="rId2"/>
              <a:stretch>
                <a:fillRect l="-883" t="0" r="-883" b="0"/>
              </a:stretch>
            </a:blipFill>
          </p:spPr>
        </p:sp>
      </p:grpSp>
      <p:sp>
        <p:nvSpPr>
          <p:cNvPr name="TextBox 5" id="5"/>
          <p:cNvSpPr txBox="true"/>
          <p:nvPr/>
        </p:nvSpPr>
        <p:spPr>
          <a:xfrm rot="0">
            <a:off x="13075247" y="2120111"/>
            <a:ext cx="3841153" cy="5980104"/>
          </a:xfrm>
          <a:prstGeom prst="rect">
            <a:avLst/>
          </a:prstGeom>
        </p:spPr>
        <p:txBody>
          <a:bodyPr anchor="t" rtlCol="false" tIns="0" lIns="0" bIns="0" rIns="0">
            <a:spAutoFit/>
          </a:bodyPr>
          <a:lstStyle/>
          <a:p>
            <a:pPr algn="ctr" marL="0" indent="0" lvl="0">
              <a:lnSpc>
                <a:spcPts val="4200"/>
              </a:lnSpc>
            </a:pPr>
            <a:r>
              <a:rPr lang="en-US" b="true" sz="3000" u="none">
                <a:solidFill>
                  <a:srgbClr val="000000"/>
                </a:solidFill>
                <a:latin typeface="Glacial Indifference Bold"/>
                <a:ea typeface="Glacial Indifference Bold"/>
                <a:cs typeface="Glacial Indifference Bold"/>
                <a:sym typeface="Glacial Indifference Bold"/>
              </a:rPr>
              <a:t>Energy-Efficient &amp; Cost-Effective:</a:t>
            </a:r>
          </a:p>
          <a:p>
            <a:pPr algn="ctr" marL="0" indent="0" lvl="0">
              <a:lnSpc>
                <a:spcPts val="2399"/>
              </a:lnSpc>
            </a:pPr>
          </a:p>
          <a:p>
            <a:pPr algn="ctr" marL="0" indent="0" lvl="0">
              <a:lnSpc>
                <a:spcPts val="2399"/>
              </a:lnSpc>
            </a:pPr>
            <a:r>
              <a:rPr lang="en-US" sz="1714" u="none">
                <a:solidFill>
                  <a:srgbClr val="000000"/>
                </a:solidFill>
                <a:latin typeface="Glacial Indifference"/>
                <a:ea typeface="Glacial Indifference"/>
                <a:cs typeface="Glacial Indifference"/>
                <a:sym typeface="Glacial Indifference"/>
              </a:rPr>
              <a:t>Modern LED technology consumes significantly less energy while delivering brighter visuals. The long lifespan of LED panels also reduces replacement and maintenance costs over time.</a:t>
            </a:r>
          </a:p>
          <a:p>
            <a:pPr algn="ctr" marL="0" indent="0" lvl="0">
              <a:lnSpc>
                <a:spcPts val="4200"/>
              </a:lnSpc>
            </a:pPr>
          </a:p>
          <a:p>
            <a:pPr algn="ctr" marL="0" indent="0" lvl="0">
              <a:lnSpc>
                <a:spcPts val="4200"/>
              </a:lnSpc>
            </a:pPr>
            <a:r>
              <a:rPr lang="en-US" b="true" sz="3000" u="none">
                <a:solidFill>
                  <a:srgbClr val="000000"/>
                </a:solidFill>
                <a:latin typeface="Glacial Indifference Bold"/>
                <a:ea typeface="Glacial Indifference Bold"/>
                <a:cs typeface="Glacial Indifference Bold"/>
                <a:sym typeface="Glacial Indifference Bold"/>
              </a:rPr>
              <a:t>Modular Flexibility:</a:t>
            </a:r>
          </a:p>
          <a:p>
            <a:pPr algn="ctr" marL="0" indent="0" lvl="0">
              <a:lnSpc>
                <a:spcPts val="2399"/>
              </a:lnSpc>
            </a:pPr>
          </a:p>
          <a:p>
            <a:pPr algn="ctr" marL="0" indent="0" lvl="0">
              <a:lnSpc>
                <a:spcPts val="2399"/>
              </a:lnSpc>
            </a:pPr>
            <a:r>
              <a:rPr lang="en-US" sz="1714" u="none">
                <a:solidFill>
                  <a:srgbClr val="000000"/>
                </a:solidFill>
                <a:latin typeface="Glacial Indifference"/>
                <a:ea typeface="Glacial Indifference"/>
                <a:cs typeface="Glacial Indifference"/>
                <a:sym typeface="Glacial Indifference"/>
              </a:rPr>
              <a:t>From large billboards to custom-shaped installations, outdoor LED display boards are available in various sizes and configurations. They can be easily scaled and maintained due to their modular nature.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662379" y="1728384"/>
            <a:ext cx="13003642" cy="1489141"/>
          </a:xfrm>
          <a:prstGeom prst="rect">
            <a:avLst/>
          </a:prstGeom>
        </p:spPr>
        <p:txBody>
          <a:bodyPr anchor="t" rtlCol="false" tIns="0" lIns="0" bIns="0" rIns="0">
            <a:spAutoFit/>
          </a:bodyPr>
          <a:lstStyle/>
          <a:p>
            <a:pPr algn="ctr">
              <a:lnSpc>
                <a:spcPts val="5899"/>
              </a:lnSpc>
            </a:pPr>
            <a:r>
              <a:rPr lang="en-US" sz="4999">
                <a:solidFill>
                  <a:srgbClr val="D71722"/>
                </a:solidFill>
                <a:latin typeface="Fredoka"/>
                <a:ea typeface="Fredoka"/>
                <a:cs typeface="Fredoka"/>
                <a:sym typeface="Fredoka"/>
              </a:rPr>
              <a:t>OUTDOOR LED VIDEO WALLS</a:t>
            </a:r>
            <a:r>
              <a:rPr lang="en-US" sz="4999">
                <a:solidFill>
                  <a:srgbClr val="000000"/>
                </a:solidFill>
                <a:latin typeface="Fredoka"/>
                <a:ea typeface="Fredoka"/>
                <a:cs typeface="Fredoka"/>
                <a:sym typeface="Fredoka"/>
              </a:rPr>
              <a:t> – THE NEXT B</a:t>
            </a:r>
            <a:r>
              <a:rPr lang="en-US" sz="4999">
                <a:solidFill>
                  <a:srgbClr val="000000"/>
                </a:solidFill>
                <a:latin typeface="Fredoka"/>
                <a:ea typeface="Fredoka"/>
                <a:cs typeface="Fredoka"/>
                <a:sym typeface="Fredoka"/>
              </a:rPr>
              <a:t>I</a:t>
            </a:r>
            <a:r>
              <a:rPr lang="en-US" sz="4999">
                <a:solidFill>
                  <a:srgbClr val="000000"/>
                </a:solidFill>
                <a:latin typeface="Fredoka"/>
                <a:ea typeface="Fredoka"/>
                <a:cs typeface="Fredoka"/>
                <a:sym typeface="Fredoka"/>
              </a:rPr>
              <a:t>G THI</a:t>
            </a:r>
            <a:r>
              <a:rPr lang="en-US" sz="4999">
                <a:solidFill>
                  <a:srgbClr val="000000"/>
                </a:solidFill>
                <a:latin typeface="Fredoka"/>
                <a:ea typeface="Fredoka"/>
                <a:cs typeface="Fredoka"/>
                <a:sym typeface="Fredoka"/>
              </a:rPr>
              <a:t>N</a:t>
            </a:r>
            <a:r>
              <a:rPr lang="en-US" sz="4999">
                <a:solidFill>
                  <a:srgbClr val="000000"/>
                </a:solidFill>
                <a:latin typeface="Fredoka"/>
                <a:ea typeface="Fredoka"/>
                <a:cs typeface="Fredoka"/>
                <a:sym typeface="Fredoka"/>
              </a:rPr>
              <a:t>G</a:t>
            </a:r>
          </a:p>
        </p:txBody>
      </p:sp>
      <p:grpSp>
        <p:nvGrpSpPr>
          <p:cNvPr name="Group 3" id="3"/>
          <p:cNvGrpSpPr/>
          <p:nvPr/>
        </p:nvGrpSpPr>
        <p:grpSpPr>
          <a:xfrm rot="0">
            <a:off x="2334253" y="3714158"/>
            <a:ext cx="13619495" cy="5222415"/>
            <a:chOff x="0" y="0"/>
            <a:chExt cx="2486660" cy="953513"/>
          </a:xfrm>
        </p:grpSpPr>
        <p:sp>
          <p:nvSpPr>
            <p:cNvPr name="Freeform 4" id="4"/>
            <p:cNvSpPr/>
            <p:nvPr/>
          </p:nvSpPr>
          <p:spPr>
            <a:xfrm flipH="false" flipV="false" rot="0">
              <a:off x="0" y="0"/>
              <a:ext cx="2486660" cy="953513"/>
            </a:xfrm>
            <a:custGeom>
              <a:avLst/>
              <a:gdLst/>
              <a:ahLst/>
              <a:cxnLst/>
              <a:rect r="r" b="b" t="t" l="l"/>
              <a:pathLst>
                <a:path h="953513" w="2486660">
                  <a:moveTo>
                    <a:pt x="203200" y="0"/>
                  </a:moveTo>
                  <a:lnTo>
                    <a:pt x="2486660" y="0"/>
                  </a:lnTo>
                  <a:lnTo>
                    <a:pt x="2283460" y="953513"/>
                  </a:lnTo>
                  <a:lnTo>
                    <a:pt x="0" y="953513"/>
                  </a:lnTo>
                  <a:lnTo>
                    <a:pt x="203200" y="0"/>
                  </a:lnTo>
                  <a:close/>
                </a:path>
              </a:pathLst>
            </a:custGeom>
            <a:solidFill>
              <a:srgbClr val="66C2F6"/>
            </a:solidFill>
          </p:spPr>
        </p:sp>
        <p:sp>
          <p:nvSpPr>
            <p:cNvPr name="TextBox 5" id="5"/>
            <p:cNvSpPr txBox="true"/>
            <p:nvPr/>
          </p:nvSpPr>
          <p:spPr>
            <a:xfrm>
              <a:off x="101600" y="-47625"/>
              <a:ext cx="2283460" cy="1001138"/>
            </a:xfrm>
            <a:prstGeom prst="rect">
              <a:avLst/>
            </a:prstGeom>
          </p:spPr>
          <p:txBody>
            <a:bodyPr anchor="ctr" rtlCol="false" tIns="50800" lIns="50800" bIns="50800" rIns="50800"/>
            <a:lstStyle/>
            <a:p>
              <a:pPr algn="ctr">
                <a:lnSpc>
                  <a:spcPts val="3500"/>
                </a:lnSpc>
              </a:pPr>
            </a:p>
          </p:txBody>
        </p:sp>
      </p:grpSp>
      <p:sp>
        <p:nvSpPr>
          <p:cNvPr name="TextBox 6" id="6"/>
          <p:cNvSpPr txBox="true"/>
          <p:nvPr/>
        </p:nvSpPr>
        <p:spPr>
          <a:xfrm rot="0">
            <a:off x="3712078" y="3922835"/>
            <a:ext cx="10904244" cy="4563441"/>
          </a:xfrm>
          <a:prstGeom prst="rect">
            <a:avLst/>
          </a:prstGeom>
        </p:spPr>
        <p:txBody>
          <a:bodyPr anchor="t" rtlCol="false" tIns="0" lIns="0" bIns="0" rIns="0">
            <a:spAutoFit/>
          </a:bodyPr>
          <a:lstStyle/>
          <a:p>
            <a:pPr algn="just">
              <a:lnSpc>
                <a:spcPts val="3640"/>
              </a:lnSpc>
            </a:pPr>
            <a:r>
              <a:rPr lang="en-US" sz="2600">
                <a:solidFill>
                  <a:srgbClr val="000000"/>
                </a:solidFill>
                <a:latin typeface="Glacial Indifference"/>
                <a:ea typeface="Glacial Indifference"/>
                <a:cs typeface="Glacial Indifference"/>
                <a:sym typeface="Glacial Indifference"/>
              </a:rPr>
              <a:t>A growing trend in urban advertising and live event production is the use of </a:t>
            </a:r>
            <a:r>
              <a:rPr lang="en-US" sz="2600" u="sng">
                <a:solidFill>
                  <a:srgbClr val="000000"/>
                </a:solidFill>
                <a:latin typeface="Glacial Indifference"/>
                <a:ea typeface="Glacial Indifference"/>
                <a:cs typeface="Glacial Indifference"/>
                <a:sym typeface="Glacial Indifference"/>
                <a:hlinkClick r:id="rId2" tooltip="https://www.cinstar-led.com/products/outdoor-led-display-screen.php"/>
              </a:rPr>
              <a:t>outdoor LED video w</a:t>
            </a:r>
            <a:r>
              <a:rPr lang="en-US" sz="2600" u="sng">
                <a:solidFill>
                  <a:srgbClr val="000000"/>
                </a:solidFill>
                <a:latin typeface="Glacial Indifference"/>
                <a:ea typeface="Glacial Indifference"/>
                <a:cs typeface="Glacial Indifference"/>
                <a:sym typeface="Glacial Indifference"/>
                <a:hlinkClick r:id="rId3" tooltip="https://www.cinstar-led.com/products/outdoor-led-display-screen.php"/>
              </a:rPr>
              <a:t>alls</a:t>
            </a:r>
            <a:r>
              <a:rPr lang="en-US" sz="2600">
                <a:solidFill>
                  <a:srgbClr val="000000"/>
                </a:solidFill>
                <a:latin typeface="Glacial Indifference"/>
                <a:ea typeface="Glacial Indifference"/>
                <a:cs typeface="Glacial Indifference"/>
                <a:sym typeface="Glacial Indifference"/>
              </a:rPr>
              <a:t>.</a:t>
            </a:r>
            <a:r>
              <a:rPr lang="en-US" sz="2600" u="none">
                <a:solidFill>
                  <a:srgbClr val="000000"/>
                </a:solidFill>
                <a:latin typeface="Glacial Indifference"/>
                <a:ea typeface="Glacial Indifference"/>
                <a:cs typeface="Glacial Indifference"/>
                <a:sym typeface="Glacial Indifference"/>
              </a:rPr>
              <a:t> </a:t>
            </a:r>
            <a:r>
              <a:rPr lang="en-US" sz="2600">
                <a:solidFill>
                  <a:srgbClr val="000000"/>
                </a:solidFill>
                <a:latin typeface="Glacial Indifference"/>
                <a:ea typeface="Glacial Indifference"/>
                <a:cs typeface="Glacial Indifference"/>
                <a:sym typeface="Glacial Indifference"/>
              </a:rPr>
              <a:t>Th</a:t>
            </a:r>
            <a:r>
              <a:rPr lang="en-US" sz="2600" u="none">
                <a:solidFill>
                  <a:srgbClr val="000000"/>
                </a:solidFill>
                <a:latin typeface="Glacial Indifference"/>
                <a:ea typeface="Glacial Indifference"/>
                <a:cs typeface="Glacial Indifference"/>
                <a:sym typeface="Glacial Indifference"/>
              </a:rPr>
              <a:t>es</a:t>
            </a:r>
            <a:r>
              <a:rPr lang="en-US" sz="2600">
                <a:solidFill>
                  <a:srgbClr val="000000"/>
                </a:solidFill>
                <a:latin typeface="Glacial Indifference"/>
                <a:ea typeface="Glacial Indifference"/>
                <a:cs typeface="Glacial Indifference"/>
                <a:sym typeface="Glacial Indifference"/>
              </a:rPr>
              <a:t>e large-scale, seamless displays captivate audiences with high-resolution images and video, ideal for sports arenas, concerts, retail centers, and city squares.</a:t>
            </a:r>
          </a:p>
          <a:p>
            <a:pPr algn="just">
              <a:lnSpc>
                <a:spcPts val="3640"/>
              </a:lnSpc>
            </a:pPr>
          </a:p>
          <a:p>
            <a:pPr algn="just">
              <a:lnSpc>
                <a:spcPts val="3640"/>
              </a:lnSpc>
            </a:pPr>
            <a:r>
              <a:rPr lang="en-US" sz="2600">
                <a:solidFill>
                  <a:srgbClr val="000000"/>
                </a:solidFill>
                <a:latin typeface="Glacial Indifference"/>
                <a:ea typeface="Glacial Indifference"/>
                <a:cs typeface="Glacial Indifference"/>
                <a:sym typeface="Glacial Indifference"/>
              </a:rPr>
              <a:t>Video walls allow for the blending of creativity and technology. Their vibrant visuals ensure maximum engagement, while their scalability enables installation in any outdoor space. Whether it’s a small corner in a shopping district or a central position on Times Square, outdoor LED video walls offer unmatched exposure and visual impact.</a:t>
            </a:r>
          </a:p>
        </p:txBody>
      </p:sp>
      <p:grpSp>
        <p:nvGrpSpPr>
          <p:cNvPr name="Group 7" id="7"/>
          <p:cNvGrpSpPr/>
          <p:nvPr/>
        </p:nvGrpSpPr>
        <p:grpSpPr>
          <a:xfrm rot="0">
            <a:off x="-182180" y="9556208"/>
            <a:ext cx="18692761" cy="1004491"/>
            <a:chOff x="0" y="0"/>
            <a:chExt cx="4923196" cy="264557"/>
          </a:xfrm>
        </p:grpSpPr>
        <p:sp>
          <p:nvSpPr>
            <p:cNvPr name="Freeform 8" id="8"/>
            <p:cNvSpPr/>
            <p:nvPr/>
          </p:nvSpPr>
          <p:spPr>
            <a:xfrm flipH="false" flipV="false" rot="0">
              <a:off x="0" y="0"/>
              <a:ext cx="4923196" cy="264557"/>
            </a:xfrm>
            <a:custGeom>
              <a:avLst/>
              <a:gdLst/>
              <a:ahLst/>
              <a:cxnLst/>
              <a:rect r="r" b="b" t="t" l="l"/>
              <a:pathLst>
                <a:path h="264557" w="4923196">
                  <a:moveTo>
                    <a:pt x="0" y="0"/>
                  </a:moveTo>
                  <a:lnTo>
                    <a:pt x="4923196" y="0"/>
                  </a:lnTo>
                  <a:lnTo>
                    <a:pt x="4923196" y="264557"/>
                  </a:lnTo>
                  <a:lnTo>
                    <a:pt x="0" y="264557"/>
                  </a:lnTo>
                  <a:close/>
                </a:path>
              </a:pathLst>
            </a:custGeom>
            <a:solidFill>
              <a:srgbClr val="D71722"/>
            </a:solidFill>
          </p:spPr>
        </p:sp>
        <p:sp>
          <p:nvSpPr>
            <p:cNvPr name="TextBox 9" id="9"/>
            <p:cNvSpPr txBox="true"/>
            <p:nvPr/>
          </p:nvSpPr>
          <p:spPr>
            <a:xfrm>
              <a:off x="0" y="-47625"/>
              <a:ext cx="4923196" cy="312182"/>
            </a:xfrm>
            <a:prstGeom prst="rect">
              <a:avLst/>
            </a:prstGeom>
          </p:spPr>
          <p:txBody>
            <a:bodyPr anchor="ctr" rtlCol="false" tIns="50800" lIns="50800" bIns="50800" rIns="50800"/>
            <a:lstStyle/>
            <a:p>
              <a:pPr algn="ctr">
                <a:lnSpc>
                  <a:spcPts val="350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1111" t="-48765" r="0" b="-48765"/>
            </a:stretch>
          </a:blipFill>
        </p:spPr>
      </p:sp>
      <p:sp>
        <p:nvSpPr>
          <p:cNvPr name="Freeform 3" id="3"/>
          <p:cNvSpPr/>
          <p:nvPr/>
        </p:nvSpPr>
        <p:spPr>
          <a:xfrm flipH="false" flipV="false" rot="0">
            <a:off x="864668" y="733416"/>
            <a:ext cx="3028556" cy="590568"/>
          </a:xfrm>
          <a:custGeom>
            <a:avLst/>
            <a:gdLst/>
            <a:ahLst/>
            <a:cxnLst/>
            <a:rect r="r" b="b" t="t" l="l"/>
            <a:pathLst>
              <a:path h="590568" w="3028556">
                <a:moveTo>
                  <a:pt x="0" y="0"/>
                </a:moveTo>
                <a:lnTo>
                  <a:pt x="3028556" y="0"/>
                </a:lnTo>
                <a:lnTo>
                  <a:pt x="3028556" y="590568"/>
                </a:lnTo>
                <a:lnTo>
                  <a:pt x="0" y="590568"/>
                </a:lnTo>
                <a:lnTo>
                  <a:pt x="0" y="0"/>
                </a:lnTo>
                <a:close/>
              </a:path>
            </a:pathLst>
          </a:custGeom>
          <a:blipFill>
            <a:blip r:embed="rId3"/>
            <a:stretch>
              <a:fillRect l="0" t="0" r="0" b="0"/>
            </a:stretch>
          </a:blipFill>
        </p:spPr>
      </p:sp>
      <p:sp>
        <p:nvSpPr>
          <p:cNvPr name="AutoShape 4" id="4"/>
          <p:cNvSpPr/>
          <p:nvPr/>
        </p:nvSpPr>
        <p:spPr>
          <a:xfrm rot="0">
            <a:off x="5358840" y="1108553"/>
            <a:ext cx="11859377" cy="8069894"/>
          </a:xfrm>
          <a:prstGeom prst="rect">
            <a:avLst/>
          </a:prstGeom>
          <a:solidFill>
            <a:srgbClr val="000000"/>
          </a:solidFill>
        </p:spPr>
      </p:sp>
      <p:grpSp>
        <p:nvGrpSpPr>
          <p:cNvPr name="Group 5" id="5"/>
          <p:cNvGrpSpPr/>
          <p:nvPr/>
        </p:nvGrpSpPr>
        <p:grpSpPr>
          <a:xfrm rot="0">
            <a:off x="5724534" y="1506127"/>
            <a:ext cx="11868829" cy="7892771"/>
            <a:chOff x="0" y="0"/>
            <a:chExt cx="1222256" cy="812800"/>
          </a:xfrm>
        </p:grpSpPr>
        <p:sp>
          <p:nvSpPr>
            <p:cNvPr name="Freeform 6" id="6"/>
            <p:cNvSpPr/>
            <p:nvPr/>
          </p:nvSpPr>
          <p:spPr>
            <a:xfrm flipH="false" flipV="false" rot="0">
              <a:off x="0" y="0"/>
              <a:ext cx="1222256" cy="812800"/>
            </a:xfrm>
            <a:custGeom>
              <a:avLst/>
              <a:gdLst/>
              <a:ahLst/>
              <a:cxnLst/>
              <a:rect r="r" b="b" t="t" l="l"/>
              <a:pathLst>
                <a:path h="812800" w="1222256">
                  <a:moveTo>
                    <a:pt x="0" y="0"/>
                  </a:moveTo>
                  <a:lnTo>
                    <a:pt x="1222256" y="0"/>
                  </a:lnTo>
                  <a:lnTo>
                    <a:pt x="1222256" y="812800"/>
                  </a:lnTo>
                  <a:lnTo>
                    <a:pt x="0" y="812800"/>
                  </a:lnTo>
                  <a:close/>
                </a:path>
              </a:pathLst>
            </a:custGeom>
            <a:blipFill>
              <a:blip r:embed="rId4"/>
              <a:stretch>
                <a:fillRect l="-12149" t="0" r="-12149" b="0"/>
              </a:stretch>
            </a:blipFill>
          </p:spPr>
        </p:sp>
      </p:grpSp>
      <p:grpSp>
        <p:nvGrpSpPr>
          <p:cNvPr name="Group 7" id="7"/>
          <p:cNvGrpSpPr/>
          <p:nvPr/>
        </p:nvGrpSpPr>
        <p:grpSpPr>
          <a:xfrm rot="0">
            <a:off x="723248" y="3749369"/>
            <a:ext cx="6982269" cy="2788262"/>
            <a:chOff x="0" y="0"/>
            <a:chExt cx="9309692" cy="3717683"/>
          </a:xfrm>
        </p:grpSpPr>
        <p:sp>
          <p:nvSpPr>
            <p:cNvPr name="AutoShape 8" id="8"/>
            <p:cNvSpPr/>
            <p:nvPr/>
          </p:nvSpPr>
          <p:spPr>
            <a:xfrm rot="0">
              <a:off x="0" y="0"/>
              <a:ext cx="9309692" cy="3717683"/>
            </a:xfrm>
            <a:prstGeom prst="rect">
              <a:avLst/>
            </a:prstGeom>
            <a:solidFill>
              <a:srgbClr val="D71722"/>
            </a:solidFill>
          </p:spPr>
        </p:sp>
        <p:sp>
          <p:nvSpPr>
            <p:cNvPr name="TextBox 9" id="9"/>
            <p:cNvSpPr txBox="true"/>
            <p:nvPr/>
          </p:nvSpPr>
          <p:spPr>
            <a:xfrm rot="0">
              <a:off x="524778" y="609216"/>
              <a:ext cx="8260135" cy="1636053"/>
            </a:xfrm>
            <a:prstGeom prst="rect">
              <a:avLst/>
            </a:prstGeom>
          </p:spPr>
          <p:txBody>
            <a:bodyPr anchor="t" rtlCol="false" tIns="0" lIns="0" bIns="0" rIns="0">
              <a:spAutoFit/>
            </a:bodyPr>
            <a:lstStyle/>
            <a:p>
              <a:pPr algn="ctr" marL="0" indent="0" lvl="0">
                <a:lnSpc>
                  <a:spcPts val="9324"/>
                </a:lnSpc>
              </a:pPr>
              <a:r>
                <a:rPr lang="en-US" b="true" sz="8400">
                  <a:solidFill>
                    <a:srgbClr val="000000"/>
                  </a:solidFill>
                  <a:latin typeface="Barlow SemiCondensed Bold"/>
                  <a:ea typeface="Barlow SemiCondensed Bold"/>
                  <a:cs typeface="Barlow SemiCondensed Bold"/>
                  <a:sym typeface="Barlow SemiCondensed Bold"/>
                </a:rPr>
                <a:t>THANK YOU</a:t>
              </a:r>
            </a:p>
          </p:txBody>
        </p:sp>
        <p:sp>
          <p:nvSpPr>
            <p:cNvPr name="TextBox 10" id="10"/>
            <p:cNvSpPr txBox="true"/>
            <p:nvPr/>
          </p:nvSpPr>
          <p:spPr>
            <a:xfrm rot="0">
              <a:off x="524778" y="2590241"/>
              <a:ext cx="8260135" cy="584901"/>
            </a:xfrm>
            <a:prstGeom prst="rect">
              <a:avLst/>
            </a:prstGeom>
          </p:spPr>
          <p:txBody>
            <a:bodyPr anchor="t" rtlCol="false" tIns="0" lIns="0" bIns="0" rIns="0">
              <a:spAutoFit/>
            </a:bodyPr>
            <a:lstStyle/>
            <a:p>
              <a:pPr algn="ctr" marL="0" indent="0" lvl="0">
                <a:lnSpc>
                  <a:spcPts val="3780"/>
                </a:lnSpc>
              </a:pPr>
              <a:r>
                <a:rPr lang="en-US" sz="2700" u="sng">
                  <a:solidFill>
                    <a:srgbClr val="FFFFFF"/>
                  </a:solidFill>
                  <a:latin typeface="Inter"/>
                  <a:ea typeface="Inter"/>
                  <a:cs typeface="Inter"/>
                  <a:sym typeface="Inter"/>
                  <a:hlinkClick r:id="rId5" tooltip="http://www.cinstar-led.com"/>
                </a:rPr>
                <a:t>www.cinstar-led.com</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DAGuiZC-SU0</dc:identifier>
  <dcterms:modified xsi:type="dcterms:W3CDTF">2011-08-01T06:04:30Z</dcterms:modified>
  <cp:revision>1</cp:revision>
  <dc:title>Cinstar LED – Leading Outdoor LED Screen Manufacturer in the USA</dc:title>
</cp:coreProperties>
</file>