
<file path=[Content_Types].xml><?xml version="1.0" encoding="utf-8"?>
<Types xmlns="http://schemas.openxmlformats.org/package/2006/content-types">
  <Default ContentType="application/x-fontdata" Extension="fntdata"/>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Lst>
  <p:sldSz cx="18288000" cy="10287000"/>
  <p:notesSz cx="6858000" cy="9144000"/>
  <p:embeddedFontLst>
    <p:embeddedFont>
      <p:font typeface="Canva Sans Bold" charset="1" panose="020B0803030501040103"/>
      <p:regular r:id="rId27"/>
    </p:embeddedFont>
    <p:embeddedFont>
      <p:font typeface="Canva Sans" charset="1" panose="020B0503030501040103"/>
      <p:regular r:id="rId2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5.xml" Type="http://schemas.openxmlformats.org/officeDocument/2006/relationships/slide"/><Relationship Id="rId11" Target="slides/slide6.xml" Type="http://schemas.openxmlformats.org/officeDocument/2006/relationships/slide"/><Relationship Id="rId12" Target="slides/slide7.xml" Type="http://schemas.openxmlformats.org/officeDocument/2006/relationships/slide"/><Relationship Id="rId13" Target="slides/slide8.xml" Type="http://schemas.openxmlformats.org/officeDocument/2006/relationships/slide"/><Relationship Id="rId14" Target="slides/slide9.xml" Type="http://schemas.openxmlformats.org/officeDocument/2006/relationships/slide"/><Relationship Id="rId15" Target="slides/slide10.xml" Type="http://schemas.openxmlformats.org/officeDocument/2006/relationships/slide"/><Relationship Id="rId16" Target="slides/slide11.xml" Type="http://schemas.openxmlformats.org/officeDocument/2006/relationships/slide"/><Relationship Id="rId17" Target="slides/slide12.xml" Type="http://schemas.openxmlformats.org/officeDocument/2006/relationships/slide"/><Relationship Id="rId18" Target="slides/slide13.xml" Type="http://schemas.openxmlformats.org/officeDocument/2006/relationships/slide"/><Relationship Id="rId19" Target="slides/slide14.xml" Type="http://schemas.openxmlformats.org/officeDocument/2006/relationships/slide"/><Relationship Id="rId2" Target="presProps.xml" Type="http://schemas.openxmlformats.org/officeDocument/2006/relationships/presProps"/><Relationship Id="rId20" Target="slides/slide15.xml" Type="http://schemas.openxmlformats.org/officeDocument/2006/relationships/slide"/><Relationship Id="rId21" Target="slides/slide16.xml" Type="http://schemas.openxmlformats.org/officeDocument/2006/relationships/slide"/><Relationship Id="rId22" Target="slides/slide17.xml" Type="http://schemas.openxmlformats.org/officeDocument/2006/relationships/slide"/><Relationship Id="rId23" Target="slides/slide18.xml" Type="http://schemas.openxmlformats.org/officeDocument/2006/relationships/slide"/><Relationship Id="rId24" Target="slides/slide19.xml" Type="http://schemas.openxmlformats.org/officeDocument/2006/relationships/slide"/><Relationship Id="rId25" Target="slides/slide20.xml" Type="http://schemas.openxmlformats.org/officeDocument/2006/relationships/slide"/><Relationship Id="rId26" Target="slides/slide21.xml" Type="http://schemas.openxmlformats.org/officeDocument/2006/relationships/slide"/><Relationship Id="rId27" Target="fonts/font27.fntdata" Type="http://schemas.openxmlformats.org/officeDocument/2006/relationships/font"/><Relationship Id="rId28" Target="fonts/font28.fntdata" Type="http://schemas.openxmlformats.org/officeDocument/2006/relationships/font"/><Relationship Id="rId3" Target="viewProps.xml" Type="http://schemas.openxmlformats.org/officeDocument/2006/relationships/viewProps"/><Relationship Id="rId4" Target="theme/theme1.xml" Type="http://schemas.openxmlformats.org/officeDocument/2006/relationships/theme"/><Relationship Id="rId5" Target="tableStyles.xml" Type="http://schemas.openxmlformats.org/officeDocument/2006/relationships/tableStyles"/><Relationship Id="rId6" Target="slides/slide1.xml" Type="http://schemas.openxmlformats.org/officeDocument/2006/relationships/slide"/><Relationship Id="rId7" Target="slides/slide2.xml" Type="http://schemas.openxmlformats.org/officeDocument/2006/relationships/slide"/><Relationship Id="rId8" Target="slides/slide3.xml" Type="http://schemas.openxmlformats.org/officeDocument/2006/relationships/slide"/><Relationship Id="rId9" Target="slides/slide4.xml" Type="http://schemas.openxmlformats.org/officeDocument/2006/relationships/slid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2.pn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1.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2.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3.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4.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5.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6.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7.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8.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9.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jpeg" Type="http://schemas.openxmlformats.org/officeDocument/2006/relationships/image"/></Relationships>
</file>

<file path=ppt/slides/_rels/slide20.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21.xml.rels><?xml version="1.0" encoding="UTF-8" standalone="yes"?><Relationships xmlns="http://schemas.openxmlformats.org/package/2006/relationships"><Relationship Id="rId1" Target="../slideLayouts/slideLayout7.xml" Type="http://schemas.openxmlformats.org/officeDocument/2006/relationships/slideLayout"/><Relationship Id="rId10" Target="https://www.quorawebsolution.com/magento-website-development-company-in-bangalore" TargetMode="External" Type="http://schemas.openxmlformats.org/officeDocument/2006/relationships/hyperlink"/><Relationship Id="rId11" Target="https://www.quorawebsolution.com/website-development-company-in-bangalore" TargetMode="External" Type="http://schemas.openxmlformats.org/officeDocument/2006/relationships/hyperlink"/><Relationship Id="rId12" Target="https://www.quorawebsolution.com/joomla-development-company-in-bangalore" TargetMode="External" Type="http://schemas.openxmlformats.org/officeDocument/2006/relationships/hyperlink"/><Relationship Id="rId13" Target="https://www.quorawebsolution.com/small-business-web-design-and-development-company-in-bangalore" TargetMode="External" Type="http://schemas.openxmlformats.org/officeDocument/2006/relationships/hyperlink"/><Relationship Id="rId14" Target="https://www.quorawebsolution.com/cheap-website-development-company-in-bangalore" TargetMode="External" Type="http://schemas.openxmlformats.org/officeDocument/2006/relationships/hyperlink"/><Relationship Id="rId15" Target="https://www.quorawebsolution.com/static-website-development-company-in-bangalore" TargetMode="External" Type="http://schemas.openxmlformats.org/officeDocument/2006/relationships/hyperlink"/><Relationship Id="rId16" Target="https://www.quorawebsolution.com/dynamic-website-development-company-in-bangalore" TargetMode="External" Type="http://schemas.openxmlformats.org/officeDocument/2006/relationships/hyperlink"/><Relationship Id="rId17" Target="https://www.quorawebsolution.com/website-design-company-in-bangalore" TargetMode="External" Type="http://schemas.openxmlformats.org/officeDocument/2006/relationships/hyperlink"/><Relationship Id="rId18" Target="https://www.quorawebsolution.com/tour-and-travel-website-development-company-in-bangalore" TargetMode="External" Type="http://schemas.openxmlformats.org/officeDocument/2006/relationships/hyperlink"/><Relationship Id="rId2" Target="../media/image7.jpeg" Type="http://schemas.openxmlformats.org/officeDocument/2006/relationships/image"/><Relationship Id="rId3" Target="https://www.quorawebsolution.com/wordpress-website-development-company-in-bangalore" TargetMode="External" Type="http://schemas.openxmlformats.org/officeDocument/2006/relationships/hyperlink"/><Relationship Id="rId4" Target="https://www.quorawebsolution.com/ecommerce-website-development-company-in-bangalore" TargetMode="External" Type="http://schemas.openxmlformats.org/officeDocument/2006/relationships/hyperlink"/><Relationship Id="rId5" Target="https://www.quorawebsolution.com/php-website-development-company-in-bangalore" TargetMode="External" Type="http://schemas.openxmlformats.org/officeDocument/2006/relationships/hyperlink"/><Relationship Id="rId6" Target="https://www.quorawebsolution.com/cms-website-development-company-in-bangalore" TargetMode="External" Type="http://schemas.openxmlformats.org/officeDocument/2006/relationships/hyperlink"/><Relationship Id="rId7" Target="https://www.quorawebsolution.com/drupal-development-company-in-bangalore" TargetMode="External" Type="http://schemas.openxmlformats.org/officeDocument/2006/relationships/hyperlink"/><Relationship Id="rId8" Target="https://www.quorawebsolution.com/website-maintenance-services-in-bangalore" TargetMode="External" Type="http://schemas.openxmlformats.org/officeDocument/2006/relationships/hyperlink"/><Relationship Id="rId9" Target="https://www.quorawebsolution.com/web-portal-development-company-in-bangalore" TargetMode="External" Type="http://schemas.openxmlformats.org/officeDocument/2006/relationships/hyperlink"/></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4.pn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5.jpe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6.jpe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7.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8.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9.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slide1.xml><?xml version="1.0" encoding="utf-8"?>
<p:sld xmlns:p="http://schemas.openxmlformats.org/presentationml/2006/main" xmlns:a="http://schemas.openxmlformats.org/drawingml/2006/main" xmlns:r="http://schemas.openxmlformats.org/officeDocument/2006/relationships">
  <p:cSld>
    <p:bg>
      <p:bgPr>
        <a:solidFill>
          <a:srgbClr val="0097B2"/>
        </a:solidFill>
      </p:bgPr>
    </p:bg>
    <p:spTree>
      <p:nvGrpSpPr>
        <p:cNvPr id="1" name=""/>
        <p:cNvGrpSpPr/>
        <p:nvPr/>
      </p:nvGrpSpPr>
      <p:grpSpPr>
        <a:xfrm>
          <a:off x="0" y="0"/>
          <a:ext cx="0" cy="0"/>
          <a:chOff x="0" y="0"/>
          <a:chExt cx="0" cy="0"/>
        </a:xfrm>
      </p:grpSpPr>
      <p:sp>
        <p:nvSpPr>
          <p:cNvPr name="Freeform 2" id="2"/>
          <p:cNvSpPr/>
          <p:nvPr/>
        </p:nvSpPr>
        <p:spPr>
          <a:xfrm flipH="false" flipV="false" rot="0">
            <a:off x="0" y="2384415"/>
            <a:ext cx="8912245" cy="7902585"/>
          </a:xfrm>
          <a:custGeom>
            <a:avLst/>
            <a:gdLst/>
            <a:ahLst/>
            <a:cxnLst/>
            <a:rect r="r" b="b" t="t" l="l"/>
            <a:pathLst>
              <a:path h="7902585" w="8912245">
                <a:moveTo>
                  <a:pt x="0" y="0"/>
                </a:moveTo>
                <a:lnTo>
                  <a:pt x="8912245" y="0"/>
                </a:lnTo>
                <a:lnTo>
                  <a:pt x="8912245" y="7902585"/>
                </a:lnTo>
                <a:lnTo>
                  <a:pt x="0" y="7902585"/>
                </a:lnTo>
                <a:lnTo>
                  <a:pt x="0" y="0"/>
                </a:lnTo>
                <a:close/>
              </a:path>
            </a:pathLst>
          </a:custGeom>
          <a:blipFill>
            <a:blip r:embed="rId2"/>
            <a:stretch>
              <a:fillRect l="-17734" t="0" r="-17734" b="0"/>
            </a:stretch>
          </a:blipFill>
        </p:spPr>
      </p:sp>
      <p:grpSp>
        <p:nvGrpSpPr>
          <p:cNvPr name="Group 3" id="3"/>
          <p:cNvGrpSpPr/>
          <p:nvPr/>
        </p:nvGrpSpPr>
        <p:grpSpPr>
          <a:xfrm rot="0">
            <a:off x="784992" y="154163"/>
            <a:ext cx="5645056" cy="1975769"/>
            <a:chOff x="0" y="0"/>
            <a:chExt cx="5902100" cy="2065735"/>
          </a:xfrm>
        </p:grpSpPr>
        <p:sp>
          <p:nvSpPr>
            <p:cNvPr name="Freeform 4" id="4"/>
            <p:cNvSpPr/>
            <p:nvPr/>
          </p:nvSpPr>
          <p:spPr>
            <a:xfrm flipH="false" flipV="false" rot="0">
              <a:off x="0" y="0"/>
              <a:ext cx="5902071" cy="2065782"/>
            </a:xfrm>
            <a:custGeom>
              <a:avLst/>
              <a:gdLst/>
              <a:ahLst/>
              <a:cxnLst/>
              <a:rect r="r" b="b" t="t" l="l"/>
              <a:pathLst>
                <a:path h="2065782" w="5902071">
                  <a:moveTo>
                    <a:pt x="0" y="0"/>
                  </a:moveTo>
                  <a:lnTo>
                    <a:pt x="5902071" y="0"/>
                  </a:lnTo>
                  <a:lnTo>
                    <a:pt x="5902071" y="2065782"/>
                  </a:lnTo>
                  <a:lnTo>
                    <a:pt x="0" y="2065782"/>
                  </a:lnTo>
                  <a:lnTo>
                    <a:pt x="0" y="0"/>
                  </a:lnTo>
                  <a:close/>
                </a:path>
              </a:pathLst>
            </a:custGeom>
            <a:blipFill>
              <a:blip r:embed="rId3"/>
              <a:stretch>
                <a:fillRect l="0" t="0" r="0" b="2"/>
              </a:stretch>
            </a:blipFill>
          </p:spPr>
        </p:sp>
      </p:grpSp>
      <p:sp>
        <p:nvSpPr>
          <p:cNvPr name="TextBox 5" id="5"/>
          <p:cNvSpPr txBox="true"/>
          <p:nvPr/>
        </p:nvSpPr>
        <p:spPr>
          <a:xfrm rot="0">
            <a:off x="6591668" y="-30521"/>
            <a:ext cx="11696332" cy="1554882"/>
          </a:xfrm>
          <a:prstGeom prst="rect">
            <a:avLst/>
          </a:prstGeom>
        </p:spPr>
        <p:txBody>
          <a:bodyPr anchor="t" rtlCol="false" tIns="0" lIns="0" bIns="0" rIns="0">
            <a:spAutoFit/>
          </a:bodyPr>
          <a:lstStyle/>
          <a:p>
            <a:pPr algn="ctr">
              <a:lnSpc>
                <a:spcPts val="13077"/>
              </a:lnSpc>
              <a:spcBef>
                <a:spcPct val="0"/>
              </a:spcBef>
            </a:pPr>
            <a:r>
              <a:rPr lang="en-US" b="true" sz="8173">
                <a:solidFill>
                  <a:srgbClr val="FF5757"/>
                </a:solidFill>
                <a:latin typeface="Canva Sans Bold"/>
                <a:ea typeface="Canva Sans Bold"/>
                <a:cs typeface="Canva Sans Bold"/>
                <a:sym typeface="Canva Sans Bold"/>
              </a:rPr>
              <a:t>Quora Web Solution</a:t>
            </a:r>
          </a:p>
        </p:txBody>
      </p:sp>
      <p:sp>
        <p:nvSpPr>
          <p:cNvPr name="TextBox 6" id="6"/>
          <p:cNvSpPr txBox="true"/>
          <p:nvPr/>
        </p:nvSpPr>
        <p:spPr>
          <a:xfrm rot="0">
            <a:off x="8912245" y="1792013"/>
            <a:ext cx="9375755" cy="2583832"/>
          </a:xfrm>
          <a:prstGeom prst="rect">
            <a:avLst/>
          </a:prstGeom>
        </p:spPr>
        <p:txBody>
          <a:bodyPr anchor="t" rtlCol="false" tIns="0" lIns="0" bIns="0" rIns="0">
            <a:spAutoFit/>
          </a:bodyPr>
          <a:lstStyle/>
          <a:p>
            <a:pPr algn="ctr">
              <a:lnSpc>
                <a:spcPts val="6971"/>
              </a:lnSpc>
            </a:pPr>
            <a:r>
              <a:rPr lang="en-US" sz="4357">
                <a:solidFill>
                  <a:srgbClr val="000000"/>
                </a:solidFill>
                <a:latin typeface="Canva Sans"/>
                <a:ea typeface="Canva Sans"/>
                <a:cs typeface="Canva Sans"/>
                <a:sym typeface="Canva Sans"/>
              </a:rPr>
              <a:t>Website Design and</a:t>
            </a:r>
            <a:r>
              <a:rPr lang="en-US" sz="4357">
                <a:solidFill>
                  <a:srgbClr val="000000"/>
                </a:solidFill>
                <a:latin typeface="Canva Sans"/>
                <a:ea typeface="Canva Sans"/>
                <a:cs typeface="Canva Sans"/>
                <a:sym typeface="Canva Sans"/>
              </a:rPr>
              <a:t> </a:t>
            </a:r>
          </a:p>
          <a:p>
            <a:pPr algn="ctr">
              <a:lnSpc>
                <a:spcPts val="6971"/>
              </a:lnSpc>
            </a:pPr>
            <a:r>
              <a:rPr lang="en-US" sz="4357">
                <a:solidFill>
                  <a:srgbClr val="000000"/>
                </a:solidFill>
                <a:latin typeface="Canva Sans"/>
                <a:ea typeface="Canva Sans"/>
                <a:cs typeface="Canva Sans"/>
                <a:sym typeface="Canva Sans"/>
              </a:rPr>
              <a:t>Development </a:t>
            </a:r>
          </a:p>
          <a:p>
            <a:pPr algn="ctr">
              <a:lnSpc>
                <a:spcPts val="6971"/>
              </a:lnSpc>
              <a:spcBef>
                <a:spcPct val="0"/>
              </a:spcBef>
            </a:pPr>
            <a:r>
              <a:rPr lang="en-US" sz="4357">
                <a:solidFill>
                  <a:srgbClr val="000000"/>
                </a:solidFill>
                <a:latin typeface="Canva Sans"/>
                <a:ea typeface="Canva Sans"/>
                <a:cs typeface="Canva Sans"/>
                <a:sym typeface="Canva Sans"/>
              </a:rPr>
              <a:t>Company</a:t>
            </a:r>
          </a:p>
        </p:txBody>
      </p:sp>
      <p:sp>
        <p:nvSpPr>
          <p:cNvPr name="TextBox 7" id="7"/>
          <p:cNvSpPr txBox="true"/>
          <p:nvPr/>
        </p:nvSpPr>
        <p:spPr>
          <a:xfrm rot="0">
            <a:off x="8912245" y="4709220"/>
            <a:ext cx="9375755" cy="1088127"/>
          </a:xfrm>
          <a:prstGeom prst="rect">
            <a:avLst/>
          </a:prstGeom>
        </p:spPr>
        <p:txBody>
          <a:bodyPr anchor="t" rtlCol="false" tIns="0" lIns="0" bIns="0" rIns="0">
            <a:spAutoFit/>
          </a:bodyPr>
          <a:lstStyle/>
          <a:p>
            <a:pPr algn="ctr">
              <a:lnSpc>
                <a:spcPts val="4428"/>
              </a:lnSpc>
            </a:pPr>
            <a:r>
              <a:rPr lang="en-US" sz="2767">
                <a:solidFill>
                  <a:srgbClr val="000000"/>
                </a:solidFill>
                <a:latin typeface="Canva Sans"/>
                <a:ea typeface="Canva Sans"/>
                <a:cs typeface="Canva Sans"/>
                <a:sym typeface="Canva Sans"/>
              </a:rPr>
              <a:t> </a:t>
            </a:r>
            <a:r>
              <a:rPr lang="en-US" sz="2767">
                <a:solidFill>
                  <a:srgbClr val="000000"/>
                </a:solidFill>
                <a:latin typeface="Canva Sans"/>
                <a:ea typeface="Canva Sans"/>
                <a:cs typeface="Canva Sans"/>
                <a:sym typeface="Canva Sans"/>
              </a:rPr>
              <a:t>Web Design &amp; Web Development </a:t>
            </a:r>
          </a:p>
          <a:p>
            <a:pPr algn="ctr">
              <a:lnSpc>
                <a:spcPts val="4428"/>
              </a:lnSpc>
              <a:spcBef>
                <a:spcPct val="0"/>
              </a:spcBef>
            </a:pPr>
            <a:r>
              <a:rPr lang="en-US" sz="2767">
                <a:solidFill>
                  <a:srgbClr val="000000"/>
                </a:solidFill>
                <a:latin typeface="Canva Sans"/>
                <a:ea typeface="Canva Sans"/>
                <a:cs typeface="Canva Sans"/>
                <a:sym typeface="Canva Sans"/>
              </a:rPr>
              <a:t>Company in Bangalore, India</a:t>
            </a:r>
          </a:p>
        </p:txBody>
      </p:sp>
      <p:sp>
        <p:nvSpPr>
          <p:cNvPr name="TextBox 8" id="8"/>
          <p:cNvSpPr txBox="true"/>
          <p:nvPr/>
        </p:nvSpPr>
        <p:spPr>
          <a:xfrm rot="0">
            <a:off x="8912245" y="5851323"/>
            <a:ext cx="9375755" cy="1613727"/>
          </a:xfrm>
          <a:prstGeom prst="rect">
            <a:avLst/>
          </a:prstGeom>
        </p:spPr>
        <p:txBody>
          <a:bodyPr anchor="t" rtlCol="false" tIns="0" lIns="0" bIns="0" rIns="0">
            <a:spAutoFit/>
          </a:bodyPr>
          <a:lstStyle/>
          <a:p>
            <a:pPr algn="ctr">
              <a:lnSpc>
                <a:spcPts val="4373"/>
              </a:lnSpc>
            </a:pPr>
            <a:r>
              <a:rPr lang="en-US" sz="2733">
                <a:solidFill>
                  <a:srgbClr val="000000"/>
                </a:solidFill>
                <a:latin typeface="Canva Sans"/>
                <a:ea typeface="Canva Sans"/>
                <a:cs typeface="Canva Sans"/>
                <a:sym typeface="Canva Sans"/>
              </a:rPr>
              <a:t>www.quorawebsolution.com</a:t>
            </a:r>
          </a:p>
          <a:p>
            <a:pPr algn="ctr">
              <a:lnSpc>
                <a:spcPts val="4373"/>
              </a:lnSpc>
            </a:pPr>
            <a:r>
              <a:rPr lang="en-US" sz="2733">
                <a:solidFill>
                  <a:srgbClr val="000000"/>
                </a:solidFill>
                <a:latin typeface="Canva Sans"/>
                <a:ea typeface="Canva Sans"/>
                <a:cs typeface="Canva Sans"/>
                <a:sym typeface="Canva Sans"/>
              </a:rPr>
              <a:t>+91 9986 056 909</a:t>
            </a:r>
          </a:p>
          <a:p>
            <a:pPr algn="ctr">
              <a:lnSpc>
                <a:spcPts val="4373"/>
              </a:lnSpc>
              <a:spcBef>
                <a:spcPct val="0"/>
              </a:spcBef>
            </a:pPr>
            <a:r>
              <a:rPr lang="en-US" sz="2733">
                <a:solidFill>
                  <a:srgbClr val="000000"/>
                </a:solidFill>
                <a:latin typeface="Canva Sans"/>
                <a:ea typeface="Canva Sans"/>
                <a:cs typeface="Canva Sans"/>
                <a:sym typeface="Canva Sans"/>
              </a:rPr>
              <a:t>info@quorawebsolutions.com</a:t>
            </a:r>
          </a:p>
        </p:txBody>
      </p:sp>
      <p:sp>
        <p:nvSpPr>
          <p:cNvPr name="TextBox 9" id="9"/>
          <p:cNvSpPr txBox="true"/>
          <p:nvPr/>
        </p:nvSpPr>
        <p:spPr>
          <a:xfrm rot="0">
            <a:off x="10713595" y="7860093"/>
            <a:ext cx="5813822" cy="2246524"/>
          </a:xfrm>
          <a:prstGeom prst="rect">
            <a:avLst/>
          </a:prstGeom>
        </p:spPr>
        <p:txBody>
          <a:bodyPr anchor="t" rtlCol="false" tIns="0" lIns="0" bIns="0" rIns="0">
            <a:spAutoFit/>
          </a:bodyPr>
          <a:lstStyle/>
          <a:p>
            <a:pPr algn="ctr">
              <a:lnSpc>
                <a:spcPts val="4543"/>
              </a:lnSpc>
            </a:pPr>
            <a:r>
              <a:rPr lang="en-US" sz="2839">
                <a:solidFill>
                  <a:srgbClr val="000000"/>
                </a:solidFill>
                <a:latin typeface="Canva Sans"/>
                <a:ea typeface="Canva Sans"/>
                <a:cs typeface="Canva Sans"/>
                <a:sym typeface="Canva Sans"/>
              </a:rPr>
              <a:t>24A, 1st Main Rd, Chandra Reddy</a:t>
            </a:r>
            <a:r>
              <a:rPr lang="en-US" sz="2839">
                <a:solidFill>
                  <a:srgbClr val="000000"/>
                </a:solidFill>
                <a:latin typeface="Canva Sans"/>
                <a:ea typeface="Canva Sans"/>
                <a:cs typeface="Canva Sans"/>
                <a:sym typeface="Canva Sans"/>
              </a:rPr>
              <a:t> </a:t>
            </a:r>
          </a:p>
          <a:p>
            <a:pPr algn="ctr">
              <a:lnSpc>
                <a:spcPts val="4543"/>
              </a:lnSpc>
            </a:pPr>
            <a:r>
              <a:rPr lang="en-US" sz="2839">
                <a:solidFill>
                  <a:srgbClr val="000000"/>
                </a:solidFill>
                <a:latin typeface="Canva Sans"/>
                <a:ea typeface="Canva Sans"/>
                <a:cs typeface="Canva Sans"/>
                <a:sym typeface="Canva Sans"/>
              </a:rPr>
              <a:t>Layout, Koramangala 4th Block, </a:t>
            </a:r>
          </a:p>
          <a:p>
            <a:pPr algn="ctr">
              <a:lnSpc>
                <a:spcPts val="4543"/>
              </a:lnSpc>
            </a:pPr>
            <a:r>
              <a:rPr lang="en-US" sz="2839">
                <a:solidFill>
                  <a:srgbClr val="000000"/>
                </a:solidFill>
                <a:latin typeface="Canva Sans"/>
                <a:ea typeface="Canva Sans"/>
                <a:cs typeface="Canva Sans"/>
                <a:sym typeface="Canva Sans"/>
              </a:rPr>
              <a:t>Koramangala, Bengaluru, </a:t>
            </a:r>
          </a:p>
          <a:p>
            <a:pPr algn="ctr">
              <a:lnSpc>
                <a:spcPts val="4543"/>
              </a:lnSpc>
              <a:spcBef>
                <a:spcPct val="0"/>
              </a:spcBef>
            </a:pPr>
            <a:r>
              <a:rPr lang="en-US" sz="2839">
                <a:solidFill>
                  <a:srgbClr val="000000"/>
                </a:solidFill>
                <a:latin typeface="Canva Sans"/>
                <a:ea typeface="Canva Sans"/>
                <a:cs typeface="Canva Sans"/>
                <a:sym typeface="Canva Sans"/>
              </a:rPr>
              <a:t>Karnataka 560034</a:t>
            </a:r>
          </a:p>
        </p:txBody>
      </p:sp>
    </p:spTree>
  </p:cSld>
  <p:clrMapOvr>
    <a:masterClrMapping/>
  </p:clrMapOvr>
</p:sld>
</file>

<file path=ppt/slides/slide10.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3355561"/>
            <a:ext cx="18288000" cy="548087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A website without proper security features can leave both your business and your customers vulnerable to cyber threats, which can be devastating for small businesses.</a:t>
            </a:r>
          </a:p>
          <a:p>
            <a:pPr algn="ctr">
              <a:lnSpc>
                <a:spcPts val="4373"/>
              </a:lnSpc>
              <a:spcBef>
                <a:spcPct val="0"/>
              </a:spcBef>
            </a:pPr>
            <a:r>
              <a:rPr lang="en-US" sz="2733">
                <a:solidFill>
                  <a:srgbClr val="000000"/>
                </a:solidFill>
                <a:latin typeface="Canva Sans"/>
                <a:ea typeface="Canva Sans"/>
                <a:cs typeface="Canva Sans"/>
                <a:sym typeface="Canva Sans"/>
              </a:rPr>
              <a:t>How to Overcome This: Invest in SSL (Secure Sockets Layer) certificates to secure your website. Keep your website platform, plugins, and themes up to date to prevent vulnerabilities. Additionally, use strong passwords, employ firewalls, and regularly back up your website data.</a:t>
            </a:r>
          </a:p>
          <a:p>
            <a:pPr algn="ctr">
              <a:lnSpc>
                <a:spcPts val="4373"/>
              </a:lnSpc>
              <a:spcBef>
                <a:spcPct val="0"/>
              </a:spcBef>
            </a:pPr>
            <a:r>
              <a:rPr lang="en-US" sz="2733">
                <a:solidFill>
                  <a:srgbClr val="000000"/>
                </a:solidFill>
                <a:latin typeface="Canva Sans"/>
                <a:ea typeface="Canva Sans"/>
                <a:cs typeface="Canva Sans"/>
                <a:sym typeface="Canva Sans"/>
              </a:rPr>
              <a:t>9. Overcomplicating the Design</a:t>
            </a:r>
          </a:p>
          <a:p>
            <a:pPr algn="ctr">
              <a:lnSpc>
                <a:spcPts val="4373"/>
              </a:lnSpc>
              <a:spcBef>
                <a:spcPct val="0"/>
              </a:spcBef>
            </a:pPr>
            <a:r>
              <a:rPr lang="en-US" sz="2733">
                <a:solidFill>
                  <a:srgbClr val="000000"/>
                </a:solidFill>
                <a:latin typeface="Canva Sans"/>
                <a:ea typeface="Canva Sans"/>
                <a:cs typeface="Canva Sans"/>
                <a:sym typeface="Canva Sans"/>
              </a:rPr>
              <a:t>While it’s tempting to add complex features and flashy designs, overcomplicating your website can confuse users and slow down its performance.</a:t>
            </a:r>
          </a:p>
          <a:p>
            <a:pPr algn="ctr">
              <a:lnSpc>
                <a:spcPts val="4373"/>
              </a:lnSpc>
              <a:spcBef>
                <a:spcPct val="0"/>
              </a:spcBef>
            </a:pPr>
            <a:r>
              <a:rPr lang="en-US" sz="2733">
                <a:solidFill>
                  <a:srgbClr val="000000"/>
                </a:solidFill>
                <a:latin typeface="Canva Sans"/>
                <a:ea typeface="Canva Sans"/>
                <a:cs typeface="Canva Sans"/>
                <a:sym typeface="Canva Sans"/>
              </a:rPr>
              <a:t>How to Overcome This: Keep your design simple, focusing on functionality and ease of use. Use modern design elements, but avoid overloading the site with unnecessary animations or plugins. </a:t>
            </a:r>
          </a:p>
        </p:txBody>
      </p:sp>
      <p:sp>
        <p:nvSpPr>
          <p:cNvPr name="TextBox 3" id="3"/>
          <p:cNvSpPr txBox="true"/>
          <p:nvPr/>
        </p:nvSpPr>
        <p:spPr>
          <a:xfrm rot="0">
            <a:off x="10202899" y="9163050"/>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11.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3435315"/>
            <a:ext cx="18288000" cy="5226558"/>
          </a:xfrm>
          <a:prstGeom prst="rect">
            <a:avLst/>
          </a:prstGeom>
        </p:spPr>
        <p:txBody>
          <a:bodyPr anchor="t" rtlCol="false" tIns="0" lIns="0" bIns="0" rIns="0">
            <a:spAutoFit/>
          </a:bodyPr>
          <a:lstStyle/>
          <a:p>
            <a:pPr algn="ctr">
              <a:lnSpc>
                <a:spcPts val="3821"/>
              </a:lnSpc>
              <a:spcBef>
                <a:spcPct val="0"/>
              </a:spcBef>
            </a:pPr>
            <a:r>
              <a:rPr lang="en-US" sz="2729">
                <a:solidFill>
                  <a:srgbClr val="000000"/>
                </a:solidFill>
                <a:latin typeface="Canva Sans"/>
                <a:ea typeface="Canva Sans"/>
                <a:cs typeface="Canva Sans"/>
                <a:sym typeface="Canva Sans"/>
              </a:rPr>
              <a:t>Your goal is to make it as easy as possible for users to navigate and take action.</a:t>
            </a:r>
          </a:p>
          <a:p>
            <a:pPr algn="ctr">
              <a:lnSpc>
                <a:spcPts val="3821"/>
              </a:lnSpc>
              <a:spcBef>
                <a:spcPct val="0"/>
              </a:spcBef>
            </a:pPr>
            <a:r>
              <a:rPr lang="en-US" sz="2729">
                <a:solidFill>
                  <a:srgbClr val="000000"/>
                </a:solidFill>
                <a:latin typeface="Canva Sans"/>
                <a:ea typeface="Canva Sans"/>
                <a:cs typeface="Canva Sans"/>
                <a:sym typeface="Canva Sans"/>
              </a:rPr>
              <a:t>10. Failing to Track Analytics and User Behavior</a:t>
            </a:r>
          </a:p>
          <a:p>
            <a:pPr algn="ctr">
              <a:lnSpc>
                <a:spcPts val="3821"/>
              </a:lnSpc>
              <a:spcBef>
                <a:spcPct val="0"/>
              </a:spcBef>
            </a:pPr>
            <a:r>
              <a:rPr lang="en-US" sz="2729">
                <a:solidFill>
                  <a:srgbClr val="000000"/>
                </a:solidFill>
                <a:latin typeface="Canva Sans"/>
                <a:ea typeface="Canva Sans"/>
                <a:cs typeface="Canva Sans"/>
                <a:sym typeface="Canva Sans"/>
              </a:rPr>
              <a:t>A website without analytics is like a business without insight into customer behavior. Without data, it’s difficult to determine what’s working and what’s not.</a:t>
            </a:r>
          </a:p>
          <a:p>
            <a:pPr algn="ctr">
              <a:lnSpc>
                <a:spcPts val="3821"/>
              </a:lnSpc>
              <a:spcBef>
                <a:spcPct val="0"/>
              </a:spcBef>
            </a:pPr>
            <a:r>
              <a:rPr lang="en-US" sz="2729">
                <a:solidFill>
                  <a:srgbClr val="000000"/>
                </a:solidFill>
                <a:latin typeface="Canva Sans"/>
                <a:ea typeface="Canva Sans"/>
                <a:cs typeface="Canva Sans"/>
                <a:sym typeface="Canva Sans"/>
              </a:rPr>
              <a:t>How to Overcome This: Set up Google Analytics or another tracking tool to monitor user behavior on your website. Track important metrics like bounce rate, conversion rate, average session duration, and traffic sources. Use this data to continually refine your website’s design and functionality.</a:t>
            </a:r>
          </a:p>
          <a:p>
            <a:pPr algn="ctr">
              <a:lnSpc>
                <a:spcPts val="3821"/>
              </a:lnSpc>
              <a:spcBef>
                <a:spcPct val="0"/>
              </a:spcBef>
            </a:pPr>
            <a:r>
              <a:rPr lang="en-US" sz="2729">
                <a:solidFill>
                  <a:srgbClr val="000000"/>
                </a:solidFill>
                <a:latin typeface="Canva Sans"/>
                <a:ea typeface="Canva Sans"/>
                <a:cs typeface="Canva Sans"/>
                <a:sym typeface="Canva Sans"/>
              </a:rPr>
              <a:t>Conclusion</a:t>
            </a:r>
          </a:p>
          <a:p>
            <a:pPr algn="ctr">
              <a:lnSpc>
                <a:spcPts val="3821"/>
              </a:lnSpc>
              <a:spcBef>
                <a:spcPct val="0"/>
              </a:spcBef>
            </a:pPr>
            <a:r>
              <a:rPr lang="en-US" sz="2729">
                <a:solidFill>
                  <a:srgbClr val="000000"/>
                </a:solidFill>
                <a:latin typeface="Canva Sans"/>
                <a:ea typeface="Canva Sans"/>
                <a:cs typeface="Canva Sans"/>
                <a:sym typeface="Canva Sans"/>
              </a:rPr>
              <a:t>Website design and development can be a daunting task, but by avoiding these common mistakes, you can set your small business up for success. Remember that a website is not just a digital brochure—it’s a powerful tool for attracting customers, building brand credibility, and growing your business. </a:t>
            </a:r>
          </a:p>
        </p:txBody>
      </p:sp>
      <p:sp>
        <p:nvSpPr>
          <p:cNvPr name="TextBox 3" id="3"/>
          <p:cNvSpPr txBox="true"/>
          <p:nvPr/>
        </p:nvSpPr>
        <p:spPr>
          <a:xfrm rot="0">
            <a:off x="10202899" y="9163050"/>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12.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3684030"/>
            <a:ext cx="18288000" cy="1892808"/>
          </a:xfrm>
          <a:prstGeom prst="rect">
            <a:avLst/>
          </a:prstGeom>
        </p:spPr>
        <p:txBody>
          <a:bodyPr anchor="t" rtlCol="false" tIns="0" lIns="0" bIns="0" rIns="0">
            <a:spAutoFit/>
          </a:bodyPr>
          <a:lstStyle/>
          <a:p>
            <a:pPr algn="ctr">
              <a:lnSpc>
                <a:spcPts val="3821"/>
              </a:lnSpc>
              <a:spcBef>
                <a:spcPct val="0"/>
              </a:spcBef>
            </a:pPr>
            <a:r>
              <a:rPr lang="en-US" sz="2729">
                <a:solidFill>
                  <a:srgbClr val="000000"/>
                </a:solidFill>
                <a:latin typeface="Canva Sans"/>
                <a:ea typeface="Canva Sans"/>
                <a:cs typeface="Canva Sans"/>
                <a:sym typeface="Canva Sans"/>
              </a:rPr>
              <a:t>By focusing on the user experience, prioritizing mobile optimization, and incorporating SEO best practices, you’ll create a website that not only looks great but also delivers real results.</a:t>
            </a:r>
          </a:p>
          <a:p>
            <a:pPr algn="ctr">
              <a:lnSpc>
                <a:spcPts val="3821"/>
              </a:lnSpc>
              <a:spcBef>
                <a:spcPct val="0"/>
              </a:spcBef>
            </a:pPr>
            <a:r>
              <a:rPr lang="en-US" sz="2729">
                <a:solidFill>
                  <a:srgbClr val="000000"/>
                </a:solidFill>
                <a:latin typeface="Canva Sans"/>
                <a:ea typeface="Canva Sans"/>
                <a:cs typeface="Canva Sans"/>
                <a:sym typeface="Canva Sans"/>
              </a:rPr>
              <a:t>By addressing these issues early, you can ensure that your website serves as an effective business tool that supports both growth and customer satisfaction.</a:t>
            </a:r>
          </a:p>
        </p:txBody>
      </p:sp>
      <p:sp>
        <p:nvSpPr>
          <p:cNvPr name="TextBox 3" id="3"/>
          <p:cNvSpPr txBox="true"/>
          <p:nvPr/>
        </p:nvSpPr>
        <p:spPr>
          <a:xfrm rot="0">
            <a:off x="0" y="7627861"/>
            <a:ext cx="18288000" cy="1416558"/>
          </a:xfrm>
          <a:prstGeom prst="rect">
            <a:avLst/>
          </a:prstGeom>
        </p:spPr>
        <p:txBody>
          <a:bodyPr anchor="t" rtlCol="false" tIns="0" lIns="0" bIns="0" rIns="0">
            <a:spAutoFit/>
          </a:bodyPr>
          <a:lstStyle/>
          <a:p>
            <a:pPr algn="ctr">
              <a:lnSpc>
                <a:spcPts val="3821"/>
              </a:lnSpc>
              <a:spcBef>
                <a:spcPct val="0"/>
              </a:spcBef>
            </a:pPr>
            <a:r>
              <a:rPr lang="en-US" sz="2729">
                <a:solidFill>
                  <a:srgbClr val="000000"/>
                </a:solidFill>
                <a:latin typeface="Canva Sans"/>
                <a:ea typeface="Canva Sans"/>
                <a:cs typeface="Canva Sans"/>
                <a:sym typeface="Canva Sans"/>
              </a:rPr>
              <a:t>Building Websites for the Future: How to Design and Develop Scalable, Secure, and Future-Proof Websites</a:t>
            </a:r>
          </a:p>
          <a:p>
            <a:pPr algn="ctr">
              <a:lnSpc>
                <a:spcPts val="3821"/>
              </a:lnSpc>
              <a:spcBef>
                <a:spcPct val="0"/>
              </a:spcBef>
            </a:pPr>
            <a:r>
              <a:rPr lang="en-US" sz="2729">
                <a:solidFill>
                  <a:srgbClr val="000000"/>
                </a:solidFill>
                <a:latin typeface="Canva Sans"/>
                <a:ea typeface="Canva Sans"/>
                <a:cs typeface="Canva Sans"/>
                <a:sym typeface="Canva Sans"/>
              </a:rPr>
              <a:t>In today’s rapidly evolving digital landscape, building a website that stands the test of time is crucial for businesses and brands looking to stay competitive. </a:t>
            </a:r>
          </a:p>
        </p:txBody>
      </p:sp>
      <p:sp>
        <p:nvSpPr>
          <p:cNvPr name="TextBox 4" id="4"/>
          <p:cNvSpPr txBox="true"/>
          <p:nvPr/>
        </p:nvSpPr>
        <p:spPr>
          <a:xfrm rot="0">
            <a:off x="10202899" y="9163050"/>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13.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4102384"/>
            <a:ext cx="18288000" cy="4750308"/>
          </a:xfrm>
          <a:prstGeom prst="rect">
            <a:avLst/>
          </a:prstGeom>
        </p:spPr>
        <p:txBody>
          <a:bodyPr anchor="t" rtlCol="false" tIns="0" lIns="0" bIns="0" rIns="0">
            <a:spAutoFit/>
          </a:bodyPr>
          <a:lstStyle/>
          <a:p>
            <a:pPr algn="ctr">
              <a:lnSpc>
                <a:spcPts val="3821"/>
              </a:lnSpc>
              <a:spcBef>
                <a:spcPct val="0"/>
              </a:spcBef>
            </a:pPr>
            <a:r>
              <a:rPr lang="en-US" sz="2729">
                <a:solidFill>
                  <a:srgbClr val="000000"/>
                </a:solidFill>
                <a:latin typeface="Canva Sans"/>
                <a:ea typeface="Canva Sans"/>
                <a:cs typeface="Canva Sans"/>
                <a:sym typeface="Canva Sans"/>
              </a:rPr>
              <a:t>A future-proof website not only needs to perform well now but also be adaptable to future technologies, trends, and security threats. In this article, we’ll explore key strategies for designing and developing scalable, secure, and future-proof websites.</a:t>
            </a:r>
          </a:p>
          <a:p>
            <a:pPr algn="ctr">
              <a:lnSpc>
                <a:spcPts val="3821"/>
              </a:lnSpc>
              <a:spcBef>
                <a:spcPct val="0"/>
              </a:spcBef>
            </a:pPr>
            <a:r>
              <a:rPr lang="en-US" sz="2729">
                <a:solidFill>
                  <a:srgbClr val="000000"/>
                </a:solidFill>
                <a:latin typeface="Canva Sans"/>
                <a:ea typeface="Canva Sans"/>
                <a:cs typeface="Canva Sans"/>
                <a:sym typeface="Canva Sans"/>
              </a:rPr>
              <a:t>1. Design for Scalability</a:t>
            </a:r>
          </a:p>
          <a:p>
            <a:pPr algn="ctr">
              <a:lnSpc>
                <a:spcPts val="3821"/>
              </a:lnSpc>
              <a:spcBef>
                <a:spcPct val="0"/>
              </a:spcBef>
            </a:pPr>
            <a:r>
              <a:rPr lang="en-US" sz="2729">
                <a:solidFill>
                  <a:srgbClr val="000000"/>
                </a:solidFill>
                <a:latin typeface="Canva Sans"/>
                <a:ea typeface="Canva Sans"/>
                <a:cs typeface="Canva Sans"/>
                <a:sym typeface="Canva Sans"/>
              </a:rPr>
              <a:t>When designing a website, scalability should be at the forefront of your mind. Scalability refers to the ability of your website to handle increased traffic, content, and functionality as your business grows. Here are some ways to ensure scalability:</a:t>
            </a:r>
          </a:p>
          <a:p>
            <a:pPr algn="ctr">
              <a:lnSpc>
                <a:spcPts val="3821"/>
              </a:lnSpc>
              <a:spcBef>
                <a:spcPct val="0"/>
              </a:spcBef>
            </a:pPr>
            <a:r>
              <a:rPr lang="en-US" sz="2729">
                <a:solidFill>
                  <a:srgbClr val="000000"/>
                </a:solidFill>
                <a:latin typeface="Canva Sans"/>
                <a:ea typeface="Canva Sans"/>
                <a:cs typeface="Canva Sans"/>
                <a:sym typeface="Canva Sans"/>
              </a:rPr>
              <a:t>Modular Design: Use a modular approach to design, where elements such as menus, features, and layout components can be easily adjusted or expanded.</a:t>
            </a:r>
          </a:p>
          <a:p>
            <a:pPr algn="ctr">
              <a:lnSpc>
                <a:spcPts val="3821"/>
              </a:lnSpc>
              <a:spcBef>
                <a:spcPct val="0"/>
              </a:spcBef>
            </a:pPr>
            <a:r>
              <a:rPr lang="en-US" sz="2729">
                <a:solidFill>
                  <a:srgbClr val="000000"/>
                </a:solidFill>
                <a:latin typeface="Canva Sans"/>
                <a:ea typeface="Canva Sans"/>
                <a:cs typeface="Canva Sans"/>
                <a:sym typeface="Canva Sans"/>
              </a:rPr>
              <a:t>CMS Flexibility: Choose a content management system (CMS) that can scale with your business. </a:t>
            </a:r>
          </a:p>
        </p:txBody>
      </p:sp>
      <p:sp>
        <p:nvSpPr>
          <p:cNvPr name="TextBox 3" id="3"/>
          <p:cNvSpPr txBox="true"/>
          <p:nvPr/>
        </p:nvSpPr>
        <p:spPr>
          <a:xfrm rot="0">
            <a:off x="10202899" y="9163050"/>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14.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3918217"/>
            <a:ext cx="18288000" cy="4750308"/>
          </a:xfrm>
          <a:prstGeom prst="rect">
            <a:avLst/>
          </a:prstGeom>
        </p:spPr>
        <p:txBody>
          <a:bodyPr anchor="t" rtlCol="false" tIns="0" lIns="0" bIns="0" rIns="0">
            <a:spAutoFit/>
          </a:bodyPr>
          <a:lstStyle/>
          <a:p>
            <a:pPr algn="ctr">
              <a:lnSpc>
                <a:spcPts val="3821"/>
              </a:lnSpc>
              <a:spcBef>
                <a:spcPct val="0"/>
              </a:spcBef>
            </a:pPr>
            <a:r>
              <a:rPr lang="en-US" sz="2729">
                <a:solidFill>
                  <a:srgbClr val="000000"/>
                </a:solidFill>
                <a:latin typeface="Canva Sans"/>
                <a:ea typeface="Canva Sans"/>
                <a:cs typeface="Canva Sans"/>
                <a:sym typeface="Canva Sans"/>
              </a:rPr>
              <a:t>WordPress, Drupal, and other open-source platforms offer extensibility through plugins and custom code.</a:t>
            </a:r>
          </a:p>
          <a:p>
            <a:pPr algn="ctr">
              <a:lnSpc>
                <a:spcPts val="3821"/>
              </a:lnSpc>
              <a:spcBef>
                <a:spcPct val="0"/>
              </a:spcBef>
            </a:pPr>
            <a:r>
              <a:rPr lang="en-US" sz="2729">
                <a:solidFill>
                  <a:srgbClr val="000000"/>
                </a:solidFill>
                <a:latin typeface="Canva Sans"/>
                <a:ea typeface="Canva Sans"/>
                <a:cs typeface="Canva Sans"/>
                <a:sym typeface="Canva Sans"/>
              </a:rPr>
              <a:t>Cloud Hosting: Invest in cloud-based hosting solutions that allow for easy scaling based on demand, ensuring your website can handle spikes in traffic without performance issues.</a:t>
            </a:r>
          </a:p>
          <a:p>
            <a:pPr algn="ctr">
              <a:lnSpc>
                <a:spcPts val="3821"/>
              </a:lnSpc>
              <a:spcBef>
                <a:spcPct val="0"/>
              </a:spcBef>
            </a:pPr>
            <a:r>
              <a:rPr lang="en-US" sz="2729">
                <a:solidFill>
                  <a:srgbClr val="000000"/>
                </a:solidFill>
                <a:latin typeface="Canva Sans"/>
                <a:ea typeface="Canva Sans"/>
                <a:cs typeface="Canva Sans"/>
                <a:sym typeface="Canva Sans"/>
              </a:rPr>
              <a:t>2. Prioritize Security</a:t>
            </a:r>
          </a:p>
          <a:p>
            <a:pPr algn="ctr">
              <a:lnSpc>
                <a:spcPts val="3821"/>
              </a:lnSpc>
              <a:spcBef>
                <a:spcPct val="0"/>
              </a:spcBef>
            </a:pPr>
            <a:r>
              <a:rPr lang="en-US" sz="2729">
                <a:solidFill>
                  <a:srgbClr val="000000"/>
                </a:solidFill>
                <a:latin typeface="Canva Sans"/>
                <a:ea typeface="Canva Sans"/>
                <a:cs typeface="Canva Sans"/>
                <a:sym typeface="Canva Sans"/>
              </a:rPr>
              <a:t>With cyber threats on the rise, ensuring that your website is secure is non-negotiable. Here’s how to protect your website and its users:</a:t>
            </a:r>
          </a:p>
          <a:p>
            <a:pPr algn="ctr">
              <a:lnSpc>
                <a:spcPts val="3821"/>
              </a:lnSpc>
              <a:spcBef>
                <a:spcPct val="0"/>
              </a:spcBef>
            </a:pPr>
            <a:r>
              <a:rPr lang="en-US" sz="2729">
                <a:solidFill>
                  <a:srgbClr val="000000"/>
                </a:solidFill>
                <a:latin typeface="Canva Sans"/>
                <a:ea typeface="Canva Sans"/>
                <a:cs typeface="Canva Sans"/>
                <a:sym typeface="Canva Sans"/>
              </a:rPr>
              <a:t>SSL Certificates: Secure your website with an SSL certificate to encrypt data between your server and users, building trust and ensuring data privacy.</a:t>
            </a:r>
          </a:p>
          <a:p>
            <a:pPr algn="ctr">
              <a:lnSpc>
                <a:spcPts val="3821"/>
              </a:lnSpc>
              <a:spcBef>
                <a:spcPct val="0"/>
              </a:spcBef>
            </a:pPr>
            <a:r>
              <a:rPr lang="en-US" sz="2729">
                <a:solidFill>
                  <a:srgbClr val="000000"/>
                </a:solidFill>
                <a:latin typeface="Canva Sans"/>
                <a:ea typeface="Canva Sans"/>
                <a:cs typeface="Canva Sans"/>
                <a:sym typeface="Canva Sans"/>
              </a:rPr>
              <a:t>Regular Updates: Ensure that all software, plugins, and themes are updated regularly to patch security vulnerabilities.</a:t>
            </a:r>
          </a:p>
        </p:txBody>
      </p:sp>
      <p:sp>
        <p:nvSpPr>
          <p:cNvPr name="TextBox 3" id="3"/>
          <p:cNvSpPr txBox="true"/>
          <p:nvPr/>
        </p:nvSpPr>
        <p:spPr>
          <a:xfrm rot="0">
            <a:off x="10202899" y="9163050"/>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15.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4312860"/>
            <a:ext cx="18288000" cy="4274058"/>
          </a:xfrm>
          <a:prstGeom prst="rect">
            <a:avLst/>
          </a:prstGeom>
        </p:spPr>
        <p:txBody>
          <a:bodyPr anchor="t" rtlCol="false" tIns="0" lIns="0" bIns="0" rIns="0">
            <a:spAutoFit/>
          </a:bodyPr>
          <a:lstStyle/>
          <a:p>
            <a:pPr algn="ctr">
              <a:lnSpc>
                <a:spcPts val="3821"/>
              </a:lnSpc>
              <a:spcBef>
                <a:spcPct val="0"/>
              </a:spcBef>
            </a:pPr>
            <a:r>
              <a:rPr lang="en-US" sz="2729">
                <a:solidFill>
                  <a:srgbClr val="000000"/>
                </a:solidFill>
                <a:latin typeface="Canva Sans"/>
                <a:ea typeface="Canva Sans"/>
                <a:cs typeface="Canva Sans"/>
                <a:sym typeface="Canva Sans"/>
              </a:rPr>
              <a:t>Web Application Firewall (WAF): A WAF helps protect your site from common threats like cross-site scripting (XSS), SQL injections, and brute-force attacks.</a:t>
            </a:r>
          </a:p>
          <a:p>
            <a:pPr algn="ctr">
              <a:lnSpc>
                <a:spcPts val="3821"/>
              </a:lnSpc>
              <a:spcBef>
                <a:spcPct val="0"/>
              </a:spcBef>
            </a:pPr>
            <a:r>
              <a:rPr lang="en-US" sz="2729">
                <a:solidFill>
                  <a:srgbClr val="000000"/>
                </a:solidFill>
                <a:latin typeface="Canva Sans"/>
                <a:ea typeface="Canva Sans"/>
                <a:cs typeface="Canva Sans"/>
                <a:sym typeface="Canva Sans"/>
              </a:rPr>
              <a:t>Backup Solutions: Implement regular backups to ensure your site can be restored quickly in case of a security breach or other issues.</a:t>
            </a:r>
          </a:p>
          <a:p>
            <a:pPr algn="ctr">
              <a:lnSpc>
                <a:spcPts val="3821"/>
              </a:lnSpc>
              <a:spcBef>
                <a:spcPct val="0"/>
              </a:spcBef>
            </a:pPr>
            <a:r>
              <a:rPr lang="en-US" sz="2729">
                <a:solidFill>
                  <a:srgbClr val="000000"/>
                </a:solidFill>
                <a:latin typeface="Canva Sans"/>
                <a:ea typeface="Canva Sans"/>
                <a:cs typeface="Canva Sans"/>
                <a:sym typeface="Canva Sans"/>
              </a:rPr>
              <a:t>3. Mobile-First Design</a:t>
            </a:r>
          </a:p>
          <a:p>
            <a:pPr algn="ctr">
              <a:lnSpc>
                <a:spcPts val="3821"/>
              </a:lnSpc>
              <a:spcBef>
                <a:spcPct val="0"/>
              </a:spcBef>
            </a:pPr>
            <a:r>
              <a:rPr lang="en-US" sz="2729">
                <a:solidFill>
                  <a:srgbClr val="000000"/>
                </a:solidFill>
                <a:latin typeface="Canva Sans"/>
                <a:ea typeface="Canva Sans"/>
                <a:cs typeface="Canva Sans"/>
                <a:sym typeface="Canva Sans"/>
              </a:rPr>
              <a:t>Mobile-first design is no longer optional, as the majority of users now browse the web from mobile devices. To future-proof your website, design with mobile users in mind:</a:t>
            </a:r>
          </a:p>
          <a:p>
            <a:pPr algn="ctr">
              <a:lnSpc>
                <a:spcPts val="3821"/>
              </a:lnSpc>
              <a:spcBef>
                <a:spcPct val="0"/>
              </a:spcBef>
            </a:pPr>
            <a:r>
              <a:rPr lang="en-US" sz="2729">
                <a:solidFill>
                  <a:srgbClr val="000000"/>
                </a:solidFill>
                <a:latin typeface="Canva Sans"/>
                <a:ea typeface="Canva Sans"/>
                <a:cs typeface="Canva Sans"/>
                <a:sym typeface="Canva Sans"/>
              </a:rPr>
              <a:t>Responsive Layouts: Ensure your website adapts seamlessly to different screen sizes. A responsive design ensures a consistent user experience across desktops, tablets, and smartphones.</a:t>
            </a:r>
          </a:p>
        </p:txBody>
      </p:sp>
      <p:sp>
        <p:nvSpPr>
          <p:cNvPr name="TextBox 3" id="3"/>
          <p:cNvSpPr txBox="true"/>
          <p:nvPr/>
        </p:nvSpPr>
        <p:spPr>
          <a:xfrm rot="0">
            <a:off x="10202899" y="9163050"/>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16.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4462412"/>
            <a:ext cx="18288000" cy="4274058"/>
          </a:xfrm>
          <a:prstGeom prst="rect">
            <a:avLst/>
          </a:prstGeom>
        </p:spPr>
        <p:txBody>
          <a:bodyPr anchor="t" rtlCol="false" tIns="0" lIns="0" bIns="0" rIns="0">
            <a:spAutoFit/>
          </a:bodyPr>
          <a:lstStyle/>
          <a:p>
            <a:pPr algn="ctr">
              <a:lnSpc>
                <a:spcPts val="3821"/>
              </a:lnSpc>
              <a:spcBef>
                <a:spcPct val="0"/>
              </a:spcBef>
            </a:pPr>
            <a:r>
              <a:rPr lang="en-US" sz="2729">
                <a:solidFill>
                  <a:srgbClr val="000000"/>
                </a:solidFill>
                <a:latin typeface="Canva Sans"/>
                <a:ea typeface="Canva Sans"/>
                <a:cs typeface="Canva Sans"/>
                <a:sym typeface="Canva Sans"/>
              </a:rPr>
              <a:t>Speed Optimization: Mobile users expect fast loading times, so optimizing images, leveraging browser caching, and using responsive design principles can help improve speed.</a:t>
            </a:r>
          </a:p>
          <a:p>
            <a:pPr algn="ctr">
              <a:lnSpc>
                <a:spcPts val="3821"/>
              </a:lnSpc>
              <a:spcBef>
                <a:spcPct val="0"/>
              </a:spcBef>
            </a:pPr>
            <a:r>
              <a:rPr lang="en-US" sz="2729">
                <a:solidFill>
                  <a:srgbClr val="000000"/>
                </a:solidFill>
                <a:latin typeface="Canva Sans"/>
                <a:ea typeface="Canva Sans"/>
                <a:cs typeface="Canva Sans"/>
                <a:sym typeface="Canva Sans"/>
              </a:rPr>
              <a:t>Touch-Friendly Navigation: Make sure navigation is simple and user-friendly on mobile devices by incorporating touch-friendly buttons and menus.</a:t>
            </a:r>
          </a:p>
          <a:p>
            <a:pPr algn="ctr">
              <a:lnSpc>
                <a:spcPts val="3821"/>
              </a:lnSpc>
              <a:spcBef>
                <a:spcPct val="0"/>
              </a:spcBef>
            </a:pPr>
            <a:r>
              <a:rPr lang="en-US" sz="2729">
                <a:solidFill>
                  <a:srgbClr val="000000"/>
                </a:solidFill>
                <a:latin typeface="Canva Sans"/>
                <a:ea typeface="Canva Sans"/>
                <a:cs typeface="Canva Sans"/>
                <a:sym typeface="Canva Sans"/>
              </a:rPr>
              <a:t>4. Focus on SEO for Long-Term Success</a:t>
            </a:r>
          </a:p>
          <a:p>
            <a:pPr algn="ctr">
              <a:lnSpc>
                <a:spcPts val="3821"/>
              </a:lnSpc>
              <a:spcBef>
                <a:spcPct val="0"/>
              </a:spcBef>
            </a:pPr>
            <a:r>
              <a:rPr lang="en-US" sz="2729">
                <a:solidFill>
                  <a:srgbClr val="000000"/>
                </a:solidFill>
                <a:latin typeface="Canva Sans"/>
                <a:ea typeface="Canva Sans"/>
                <a:cs typeface="Canva Sans"/>
                <a:sym typeface="Canva Sans"/>
              </a:rPr>
              <a:t>Search engine optimization (SEO) plays a critical role in the longevity of a website. Without proper SEO, your website can quickly get buried in search engine results, no matter how great it looks. Focus on these aspects:</a:t>
            </a:r>
          </a:p>
          <a:p>
            <a:pPr algn="ctr">
              <a:lnSpc>
                <a:spcPts val="3821"/>
              </a:lnSpc>
              <a:spcBef>
                <a:spcPct val="0"/>
              </a:spcBef>
            </a:pPr>
            <a:r>
              <a:rPr lang="en-US" sz="2729">
                <a:solidFill>
                  <a:srgbClr val="000000"/>
                </a:solidFill>
                <a:latin typeface="Canva Sans"/>
                <a:ea typeface="Canva Sans"/>
                <a:cs typeface="Canva Sans"/>
                <a:sym typeface="Canva Sans"/>
              </a:rPr>
              <a:t>Semantic HTML5: Use proper HTML5 tags like &lt;header&gt;, &lt;footer&gt;, and &lt;section&gt; for better indexing and understanding by search engines.</a:t>
            </a:r>
          </a:p>
        </p:txBody>
      </p:sp>
      <p:sp>
        <p:nvSpPr>
          <p:cNvPr name="TextBox 3" id="3"/>
          <p:cNvSpPr txBox="true"/>
          <p:nvPr/>
        </p:nvSpPr>
        <p:spPr>
          <a:xfrm rot="0">
            <a:off x="10202899" y="9163050"/>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17.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4771461"/>
            <a:ext cx="18288000" cy="4274058"/>
          </a:xfrm>
          <a:prstGeom prst="rect">
            <a:avLst/>
          </a:prstGeom>
        </p:spPr>
        <p:txBody>
          <a:bodyPr anchor="t" rtlCol="false" tIns="0" lIns="0" bIns="0" rIns="0">
            <a:spAutoFit/>
          </a:bodyPr>
          <a:lstStyle/>
          <a:p>
            <a:pPr algn="ctr">
              <a:lnSpc>
                <a:spcPts val="3821"/>
              </a:lnSpc>
              <a:spcBef>
                <a:spcPct val="0"/>
              </a:spcBef>
            </a:pPr>
            <a:r>
              <a:rPr lang="en-US" sz="2729">
                <a:solidFill>
                  <a:srgbClr val="000000"/>
                </a:solidFill>
                <a:latin typeface="Canva Sans"/>
                <a:ea typeface="Canva Sans"/>
                <a:cs typeface="Canva Sans"/>
                <a:sym typeface="Canva Sans"/>
              </a:rPr>
              <a:t>User Experience (UX): Google prioritizes websites that offer a positive user experience, including fast load times, intuitive navigation, and mobile responsiveness.</a:t>
            </a:r>
          </a:p>
          <a:p>
            <a:pPr algn="ctr">
              <a:lnSpc>
                <a:spcPts val="3821"/>
              </a:lnSpc>
              <a:spcBef>
                <a:spcPct val="0"/>
              </a:spcBef>
            </a:pPr>
            <a:r>
              <a:rPr lang="en-US" sz="2729">
                <a:solidFill>
                  <a:srgbClr val="000000"/>
                </a:solidFill>
                <a:latin typeface="Canva Sans"/>
                <a:ea typeface="Canva Sans"/>
                <a:cs typeface="Canva Sans"/>
                <a:sym typeface="Canva Sans"/>
              </a:rPr>
              <a:t>Content Strategy: Invest in high-quality, evergreen content that addresses your audience’s needs and interests. This will help your website remain relevant in the long run.</a:t>
            </a:r>
          </a:p>
          <a:p>
            <a:pPr algn="ctr">
              <a:lnSpc>
                <a:spcPts val="3821"/>
              </a:lnSpc>
              <a:spcBef>
                <a:spcPct val="0"/>
              </a:spcBef>
            </a:pPr>
            <a:r>
              <a:rPr lang="en-US" sz="2729">
                <a:solidFill>
                  <a:srgbClr val="000000"/>
                </a:solidFill>
                <a:latin typeface="Canva Sans"/>
                <a:ea typeface="Canva Sans"/>
                <a:cs typeface="Canva Sans"/>
                <a:sym typeface="Canva Sans"/>
              </a:rPr>
              <a:t>5. Embrace Emerging Technologies</a:t>
            </a:r>
          </a:p>
          <a:p>
            <a:pPr algn="ctr">
              <a:lnSpc>
                <a:spcPts val="3821"/>
              </a:lnSpc>
              <a:spcBef>
                <a:spcPct val="0"/>
              </a:spcBef>
            </a:pPr>
            <a:r>
              <a:rPr lang="en-US" sz="2729">
                <a:solidFill>
                  <a:srgbClr val="000000"/>
                </a:solidFill>
                <a:latin typeface="Canva Sans"/>
                <a:ea typeface="Canva Sans"/>
                <a:cs typeface="Canva Sans"/>
                <a:sym typeface="Canva Sans"/>
              </a:rPr>
              <a:t>To future-proof your website, consider integrating emerging technologies that can enhance its functionality and user experience. These include:</a:t>
            </a:r>
          </a:p>
          <a:p>
            <a:pPr algn="ctr">
              <a:lnSpc>
                <a:spcPts val="3821"/>
              </a:lnSpc>
              <a:spcBef>
                <a:spcPct val="0"/>
              </a:spcBef>
            </a:pPr>
            <a:r>
              <a:rPr lang="en-US" sz="2729">
                <a:solidFill>
                  <a:srgbClr val="000000"/>
                </a:solidFill>
                <a:latin typeface="Canva Sans"/>
                <a:ea typeface="Canva Sans"/>
                <a:cs typeface="Canva Sans"/>
                <a:sym typeface="Canva Sans"/>
              </a:rPr>
              <a:t>Artificial Intelligence (AI): AI-driven tools like chatbots or personalized product recommendations can improve user engagement and satisfaction.</a:t>
            </a:r>
          </a:p>
        </p:txBody>
      </p:sp>
      <p:sp>
        <p:nvSpPr>
          <p:cNvPr name="TextBox 3" id="3"/>
          <p:cNvSpPr txBox="true"/>
          <p:nvPr/>
        </p:nvSpPr>
        <p:spPr>
          <a:xfrm rot="0">
            <a:off x="10202899" y="9163050"/>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18.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5284422"/>
            <a:ext cx="18288000" cy="3797808"/>
          </a:xfrm>
          <a:prstGeom prst="rect">
            <a:avLst/>
          </a:prstGeom>
        </p:spPr>
        <p:txBody>
          <a:bodyPr anchor="t" rtlCol="false" tIns="0" lIns="0" bIns="0" rIns="0">
            <a:spAutoFit/>
          </a:bodyPr>
          <a:lstStyle/>
          <a:p>
            <a:pPr algn="ctr">
              <a:lnSpc>
                <a:spcPts val="3821"/>
              </a:lnSpc>
              <a:spcBef>
                <a:spcPct val="0"/>
              </a:spcBef>
            </a:pPr>
            <a:r>
              <a:rPr lang="en-US" sz="2729">
                <a:solidFill>
                  <a:srgbClr val="000000"/>
                </a:solidFill>
                <a:latin typeface="Canva Sans"/>
                <a:ea typeface="Canva Sans"/>
                <a:cs typeface="Canva Sans"/>
                <a:sym typeface="Canva Sans"/>
              </a:rPr>
              <a:t>Progressive Web Apps (PWAs): PWAs offer a hybrid experience between websites and mobile apps, allowing users to access your site offline and receive push notifications.</a:t>
            </a:r>
          </a:p>
          <a:p>
            <a:pPr algn="ctr">
              <a:lnSpc>
                <a:spcPts val="3821"/>
              </a:lnSpc>
              <a:spcBef>
                <a:spcPct val="0"/>
              </a:spcBef>
            </a:pPr>
            <a:r>
              <a:rPr lang="en-US" sz="2729">
                <a:solidFill>
                  <a:srgbClr val="000000"/>
                </a:solidFill>
                <a:latin typeface="Canva Sans"/>
                <a:ea typeface="Canva Sans"/>
                <a:cs typeface="Canva Sans"/>
                <a:sym typeface="Canva Sans"/>
              </a:rPr>
              <a:t>Voice Search Optimization: As voice assistants become more common, optimizing your content for voice search will be important for staying ahead of competitors.</a:t>
            </a:r>
          </a:p>
          <a:p>
            <a:pPr algn="ctr">
              <a:lnSpc>
                <a:spcPts val="3821"/>
              </a:lnSpc>
              <a:spcBef>
                <a:spcPct val="0"/>
              </a:spcBef>
            </a:pPr>
            <a:r>
              <a:rPr lang="en-US" sz="2729">
                <a:solidFill>
                  <a:srgbClr val="000000"/>
                </a:solidFill>
                <a:latin typeface="Canva Sans"/>
                <a:ea typeface="Canva Sans"/>
                <a:cs typeface="Canva Sans"/>
                <a:sym typeface="Canva Sans"/>
              </a:rPr>
              <a:t>6. Monitor and Adapt to Changes</a:t>
            </a:r>
          </a:p>
          <a:p>
            <a:pPr algn="ctr">
              <a:lnSpc>
                <a:spcPts val="3821"/>
              </a:lnSpc>
              <a:spcBef>
                <a:spcPct val="0"/>
              </a:spcBef>
            </a:pPr>
            <a:r>
              <a:rPr lang="en-US" sz="2729">
                <a:solidFill>
                  <a:srgbClr val="000000"/>
                </a:solidFill>
                <a:latin typeface="Canva Sans"/>
                <a:ea typeface="Canva Sans"/>
                <a:cs typeface="Canva Sans"/>
                <a:sym typeface="Canva Sans"/>
              </a:rPr>
              <a:t>Finally, building a future-proof website means being prepared to monitor and adapt to changes. Technologies and trends evolve, and so should your website. Regularly test and assess your site’s performance, security, and user experience, and make necessary updates as needed.</a:t>
            </a:r>
          </a:p>
        </p:txBody>
      </p:sp>
      <p:sp>
        <p:nvSpPr>
          <p:cNvPr name="TextBox 3" id="3"/>
          <p:cNvSpPr txBox="true"/>
          <p:nvPr/>
        </p:nvSpPr>
        <p:spPr>
          <a:xfrm rot="0">
            <a:off x="10202899" y="9163050"/>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19.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3821266"/>
            <a:ext cx="18288000" cy="5226558"/>
          </a:xfrm>
          <a:prstGeom prst="rect">
            <a:avLst/>
          </a:prstGeom>
        </p:spPr>
        <p:txBody>
          <a:bodyPr anchor="t" rtlCol="false" tIns="0" lIns="0" bIns="0" rIns="0">
            <a:spAutoFit/>
          </a:bodyPr>
          <a:lstStyle/>
          <a:p>
            <a:pPr algn="ctr">
              <a:lnSpc>
                <a:spcPts val="3821"/>
              </a:lnSpc>
              <a:spcBef>
                <a:spcPct val="0"/>
              </a:spcBef>
            </a:pPr>
            <a:r>
              <a:rPr lang="en-US" sz="2729">
                <a:solidFill>
                  <a:srgbClr val="000000"/>
                </a:solidFill>
                <a:latin typeface="Canva Sans"/>
                <a:ea typeface="Canva Sans"/>
                <a:cs typeface="Canva Sans"/>
                <a:sym typeface="Canva Sans"/>
              </a:rPr>
              <a:t>Analytics: Use analytics tools like Google Analytics to track user behavior, identify areas for improvement, and make data-driven decisions.</a:t>
            </a:r>
          </a:p>
          <a:p>
            <a:pPr algn="ctr">
              <a:lnSpc>
                <a:spcPts val="3821"/>
              </a:lnSpc>
              <a:spcBef>
                <a:spcPct val="0"/>
              </a:spcBef>
            </a:pPr>
            <a:r>
              <a:rPr lang="en-US" sz="2729">
                <a:solidFill>
                  <a:srgbClr val="000000"/>
                </a:solidFill>
                <a:latin typeface="Canva Sans"/>
                <a:ea typeface="Canva Sans"/>
                <a:cs typeface="Canva Sans"/>
                <a:sym typeface="Canva Sans"/>
              </a:rPr>
              <a:t>Feedback Loops: Gather user feedback to understand pain points and opportunities for improvement, and implement changes accordingly.</a:t>
            </a:r>
          </a:p>
          <a:p>
            <a:pPr algn="ctr">
              <a:lnSpc>
                <a:spcPts val="3821"/>
              </a:lnSpc>
              <a:spcBef>
                <a:spcPct val="0"/>
              </a:spcBef>
            </a:pPr>
            <a:r>
              <a:rPr lang="en-US" sz="2729">
                <a:solidFill>
                  <a:srgbClr val="000000"/>
                </a:solidFill>
                <a:latin typeface="Canva Sans"/>
                <a:ea typeface="Canva Sans"/>
                <a:cs typeface="Canva Sans"/>
                <a:sym typeface="Canva Sans"/>
              </a:rPr>
              <a:t>A/B Testing: Regularly conduct A/B tests to find the most effective layout, content, and design elements that resonate with your audience.</a:t>
            </a:r>
          </a:p>
          <a:p>
            <a:pPr algn="ctr">
              <a:lnSpc>
                <a:spcPts val="3821"/>
              </a:lnSpc>
              <a:spcBef>
                <a:spcPct val="0"/>
              </a:spcBef>
            </a:pPr>
            <a:r>
              <a:rPr lang="en-US" sz="2729">
                <a:solidFill>
                  <a:srgbClr val="000000"/>
                </a:solidFill>
                <a:latin typeface="Canva Sans"/>
                <a:ea typeface="Canva Sans"/>
                <a:cs typeface="Canva Sans"/>
                <a:sym typeface="Canva Sans"/>
              </a:rPr>
              <a:t>Conclusion</a:t>
            </a:r>
          </a:p>
          <a:p>
            <a:pPr algn="ctr">
              <a:lnSpc>
                <a:spcPts val="3821"/>
              </a:lnSpc>
              <a:spcBef>
                <a:spcPct val="0"/>
              </a:spcBef>
            </a:pPr>
            <a:r>
              <a:rPr lang="en-US" sz="2729">
                <a:solidFill>
                  <a:srgbClr val="000000"/>
                </a:solidFill>
                <a:latin typeface="Canva Sans"/>
                <a:ea typeface="Canva Sans"/>
                <a:cs typeface="Canva Sans"/>
                <a:sym typeface="Canva Sans"/>
              </a:rPr>
              <a:t>Building a website for the future isn’t just about creating something functional for today—it’s about ensuring it can evolve with changing technologies, growing user expectations, and new security challenges. By focusing on scalability, security, mobile optimization, SEO, and emerging technologies, you can ensure that your website not only meets the needs of today’s users but also stands strong in the face of future changes.</a:t>
            </a:r>
          </a:p>
        </p:txBody>
      </p:sp>
      <p:sp>
        <p:nvSpPr>
          <p:cNvPr name="TextBox 3" id="3"/>
          <p:cNvSpPr txBox="true"/>
          <p:nvPr/>
        </p:nvSpPr>
        <p:spPr>
          <a:xfrm rot="0">
            <a:off x="10202899" y="9163050"/>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2.xml><?xml version="1.0" encoding="utf-8"?>
<p:sld xmlns:p="http://schemas.openxmlformats.org/presentationml/2006/main" xmlns:a="http://schemas.openxmlformats.org/drawingml/2006/main" xmlns:r="http://schemas.openxmlformats.org/officeDocument/2006/relationships">
  <p:cSld>
    <p:bg>
      <p:bgPr>
        <a:solidFill>
          <a:srgbClr val="0097B2"/>
        </a:solidFill>
      </p:bgPr>
    </p:bg>
    <p:spTree>
      <p:nvGrpSpPr>
        <p:cNvPr id="1" name=""/>
        <p:cNvGrpSpPr/>
        <p:nvPr/>
      </p:nvGrpSpPr>
      <p:grpSpPr>
        <a:xfrm>
          <a:off x="0" y="0"/>
          <a:ext cx="0" cy="0"/>
          <a:chOff x="0" y="0"/>
          <a:chExt cx="0" cy="0"/>
        </a:xfrm>
      </p:grpSpPr>
      <p:sp>
        <p:nvSpPr>
          <p:cNvPr name="Freeform 2" id="2"/>
          <p:cNvSpPr/>
          <p:nvPr/>
        </p:nvSpPr>
        <p:spPr>
          <a:xfrm flipH="false" flipV="false" rot="0">
            <a:off x="2449924" y="290230"/>
            <a:ext cx="13807373" cy="3988450"/>
          </a:xfrm>
          <a:custGeom>
            <a:avLst/>
            <a:gdLst/>
            <a:ahLst/>
            <a:cxnLst/>
            <a:rect r="r" b="b" t="t" l="l"/>
            <a:pathLst>
              <a:path h="3988450" w="13807373">
                <a:moveTo>
                  <a:pt x="0" y="0"/>
                </a:moveTo>
                <a:lnTo>
                  <a:pt x="13807373" y="0"/>
                </a:lnTo>
                <a:lnTo>
                  <a:pt x="13807373" y="3988450"/>
                </a:lnTo>
                <a:lnTo>
                  <a:pt x="0" y="3988450"/>
                </a:lnTo>
                <a:lnTo>
                  <a:pt x="0" y="0"/>
                </a:lnTo>
                <a:close/>
              </a:path>
            </a:pathLst>
          </a:custGeom>
          <a:blipFill>
            <a:blip r:embed="rId2"/>
            <a:stretch>
              <a:fillRect l="0" t="-2223" r="0" b="-44267"/>
            </a:stretch>
          </a:blipFill>
        </p:spPr>
      </p:sp>
      <p:sp>
        <p:nvSpPr>
          <p:cNvPr name="TextBox 3" id="3"/>
          <p:cNvSpPr txBox="true"/>
          <p:nvPr/>
        </p:nvSpPr>
        <p:spPr>
          <a:xfrm rot="0">
            <a:off x="0" y="7221761"/>
            <a:ext cx="18288000" cy="16137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Top 10 Mistakes to Avoid in Website Design and Development for Small Businesses and How to Overcome Them</a:t>
            </a:r>
          </a:p>
          <a:p>
            <a:pPr algn="ctr">
              <a:lnSpc>
                <a:spcPts val="4373"/>
              </a:lnSpc>
              <a:spcBef>
                <a:spcPct val="0"/>
              </a:spcBef>
            </a:pPr>
            <a:r>
              <a:rPr lang="en-US" sz="2733">
                <a:solidFill>
                  <a:srgbClr val="000000"/>
                </a:solidFill>
                <a:latin typeface="Canva Sans"/>
                <a:ea typeface="Canva Sans"/>
                <a:cs typeface="Canva Sans"/>
                <a:sym typeface="Canva Sans"/>
              </a:rPr>
              <a:t>Having a well-designed website is essential for any small business to succeed in the digital world. </a:t>
            </a:r>
          </a:p>
        </p:txBody>
      </p:sp>
      <p:sp>
        <p:nvSpPr>
          <p:cNvPr name="TextBox 4" id="4"/>
          <p:cNvSpPr txBox="true"/>
          <p:nvPr/>
        </p:nvSpPr>
        <p:spPr>
          <a:xfrm rot="0">
            <a:off x="10202899" y="9163050"/>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20.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2424873"/>
            <a:ext cx="18288000" cy="27186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Quora Web Solution: Quora Web Solution is a trusted website development company based in Bangalore, India, offering a wide array of services to not only domestic but global clientele. Be it Website Design and Development, SEO services, Digital Marketing, Branding, App Development, Ecommerce Solution, and Logo Creation . Quora Web Solution has the best website developers offering top quality services and that is the reason why we are well known as one of the best Website Development Companies in Bangalore, India.</a:t>
            </a:r>
          </a:p>
        </p:txBody>
      </p:sp>
      <p:sp>
        <p:nvSpPr>
          <p:cNvPr name="TextBox 3" id="3"/>
          <p:cNvSpPr txBox="true"/>
          <p:nvPr/>
        </p:nvSpPr>
        <p:spPr>
          <a:xfrm rot="0">
            <a:off x="2002057" y="6972533"/>
            <a:ext cx="6548884" cy="1613727"/>
          </a:xfrm>
          <a:prstGeom prst="rect">
            <a:avLst/>
          </a:prstGeom>
        </p:spPr>
        <p:txBody>
          <a:bodyPr anchor="t" rtlCol="false" tIns="0" lIns="0" bIns="0" rIns="0">
            <a:spAutoFit/>
          </a:bodyPr>
          <a:lstStyle/>
          <a:p>
            <a:pPr algn="ctr">
              <a:lnSpc>
                <a:spcPts val="4373"/>
              </a:lnSpc>
            </a:pPr>
            <a:r>
              <a:rPr lang="en-US" sz="2733">
                <a:solidFill>
                  <a:srgbClr val="000000"/>
                </a:solidFill>
                <a:latin typeface="Canva Sans"/>
                <a:ea typeface="Canva Sans"/>
                <a:cs typeface="Canva Sans"/>
                <a:sym typeface="Canva Sans"/>
              </a:rPr>
              <a:t>Visit Us - www.quorawebsolution.com</a:t>
            </a:r>
          </a:p>
          <a:p>
            <a:pPr algn="ctr">
              <a:lnSpc>
                <a:spcPts val="4373"/>
              </a:lnSpc>
            </a:pPr>
            <a:r>
              <a:rPr lang="en-US" sz="2733">
                <a:solidFill>
                  <a:srgbClr val="000000"/>
                </a:solidFill>
                <a:latin typeface="Canva Sans"/>
                <a:ea typeface="Canva Sans"/>
                <a:cs typeface="Canva Sans"/>
                <a:sym typeface="Canva Sans"/>
              </a:rPr>
              <a:t>Call Us - +91 9986 056 909</a:t>
            </a:r>
          </a:p>
          <a:p>
            <a:pPr algn="ctr">
              <a:lnSpc>
                <a:spcPts val="4373"/>
              </a:lnSpc>
              <a:spcBef>
                <a:spcPct val="0"/>
              </a:spcBef>
            </a:pPr>
            <a:r>
              <a:rPr lang="en-US" sz="2733">
                <a:solidFill>
                  <a:srgbClr val="000000"/>
                </a:solidFill>
                <a:latin typeface="Canva Sans"/>
                <a:ea typeface="Canva Sans"/>
                <a:cs typeface="Canva Sans"/>
                <a:sym typeface="Canva Sans"/>
              </a:rPr>
              <a:t>Mail Us - info@quorawebsolutions.com</a:t>
            </a:r>
          </a:p>
        </p:txBody>
      </p:sp>
      <p:sp>
        <p:nvSpPr>
          <p:cNvPr name="TextBox 4" id="4"/>
          <p:cNvSpPr txBox="true"/>
          <p:nvPr/>
        </p:nvSpPr>
        <p:spPr>
          <a:xfrm rot="0">
            <a:off x="10202899" y="9163050"/>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21.xml><?xml version="1.0" encoding="utf-8"?>
<p:sld xmlns:p="http://schemas.openxmlformats.org/presentationml/2006/main" xmlns:a="http://schemas.openxmlformats.org/drawingml/2006/main" xmlns:r="http://schemas.openxmlformats.org/officeDocument/2006/relationships">
  <p:cSld>
    <p:bg>
      <p:bgPr>
        <a:solidFill>
          <a:srgbClr val="0097B2"/>
        </a:solidFill>
      </p:bgPr>
    </p:bg>
    <p:spTree>
      <p:nvGrpSpPr>
        <p:cNvPr id="1" name=""/>
        <p:cNvGrpSpPr/>
        <p:nvPr/>
      </p:nvGrpSpPr>
      <p:grpSpPr>
        <a:xfrm>
          <a:off x="0" y="0"/>
          <a:ext cx="0" cy="0"/>
          <a:chOff x="0" y="0"/>
          <a:chExt cx="0" cy="0"/>
        </a:xfrm>
      </p:grpSpPr>
      <p:sp>
        <p:nvSpPr>
          <p:cNvPr name="Freeform 2" id="2"/>
          <p:cNvSpPr/>
          <p:nvPr/>
        </p:nvSpPr>
        <p:spPr>
          <a:xfrm flipH="false" flipV="false" rot="0">
            <a:off x="8105978" y="437118"/>
            <a:ext cx="8521878" cy="8821182"/>
          </a:xfrm>
          <a:custGeom>
            <a:avLst/>
            <a:gdLst/>
            <a:ahLst/>
            <a:cxnLst/>
            <a:rect r="r" b="b" t="t" l="l"/>
            <a:pathLst>
              <a:path h="8821182" w="8521878">
                <a:moveTo>
                  <a:pt x="0" y="0"/>
                </a:moveTo>
                <a:lnTo>
                  <a:pt x="8521878" y="0"/>
                </a:lnTo>
                <a:lnTo>
                  <a:pt x="8521878" y="8821182"/>
                </a:lnTo>
                <a:lnTo>
                  <a:pt x="0" y="8821182"/>
                </a:lnTo>
                <a:lnTo>
                  <a:pt x="0" y="0"/>
                </a:lnTo>
                <a:close/>
              </a:path>
            </a:pathLst>
          </a:custGeom>
          <a:blipFill>
            <a:blip r:embed="rId2"/>
            <a:stretch>
              <a:fillRect l="-27844" t="0" r="-27844" b="0"/>
            </a:stretch>
          </a:blipFill>
        </p:spPr>
      </p:sp>
      <p:sp>
        <p:nvSpPr>
          <p:cNvPr name="TextBox 3" id="3"/>
          <p:cNvSpPr txBox="true"/>
          <p:nvPr/>
        </p:nvSpPr>
        <p:spPr>
          <a:xfrm rot="0">
            <a:off x="8105978" y="26205"/>
            <a:ext cx="7873640" cy="10167915"/>
          </a:xfrm>
          <a:prstGeom prst="rect">
            <a:avLst/>
          </a:prstGeom>
        </p:spPr>
        <p:txBody>
          <a:bodyPr anchor="t" rtlCol="false" tIns="0" lIns="0" bIns="0" rIns="0">
            <a:spAutoFit/>
          </a:bodyPr>
          <a:lstStyle/>
          <a:p>
            <a:pPr algn="ctr">
              <a:lnSpc>
                <a:spcPts val="2519"/>
              </a:lnSpc>
            </a:pPr>
            <a:r>
              <a:rPr lang="en-US" sz="1574" u="sng">
                <a:solidFill>
                  <a:srgbClr val="000000"/>
                </a:solidFill>
                <a:latin typeface="Canva Sans"/>
                <a:ea typeface="Canva Sans"/>
                <a:cs typeface="Canva Sans"/>
                <a:sym typeface="Canva Sans"/>
                <a:hlinkClick r:id="rId3" tooltip="https://www.quorawebsolution.com/wordpress-website-development-company-in-bangalore"/>
              </a:rPr>
              <a:t>WORDPRESS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4" tooltip="https://www.quorawebsolution.com/ecommerce-website-development-company-in-bangalore"/>
              </a:rPr>
              <a:t>ECOMMERCE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5" tooltip="https://www.quorawebsolution.com/php-website-development-company-in-bangalore"/>
              </a:rPr>
              <a:t>PHP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6" tooltip="https://www.quorawebsolution.com/cms-website-development-company-in-bangalore"/>
              </a:rPr>
              <a:t>CMS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7" tooltip="https://www.quorawebsolution.com/drupal-development-company-in-bangalore"/>
              </a:rPr>
              <a:t>DRUPAL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8" tooltip="https://www.quorawebsolution.com/website-maintenance-services-in-bangalore"/>
              </a:rPr>
              <a:t>WEBSITE SERVICES</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9" tooltip="https://www.quorawebsolution.com/web-portal-development-company-in-bangalore"/>
              </a:rPr>
              <a:t>WEBPORTAL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0" tooltip="https://www.quorawebsolution.com/magento-website-development-company-in-bangalore"/>
              </a:rPr>
              <a:t>MAGENTO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1" tooltip="https://www.quorawebsolution.com/website-development-company-in-bangalore"/>
              </a:rPr>
              <a:t>WEBSITE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2" tooltip="https://www.quorawebsolution.com/joomla-development-company-in-bangalore"/>
              </a:rPr>
              <a:t>JOOMLA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3" tooltip="https://www.quorawebsolution.com/small-business-web-design-and-development-company-in-bangalore"/>
              </a:rPr>
              <a:t>SMALL BUSINESS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4" tooltip="https://www.quorawebsolution.com/cheap-website-development-company-in-bangalore"/>
              </a:rPr>
              <a:t>CHEAP WEBSITE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5" tooltip="https://www.quorawebsolution.com/static-website-development-company-in-bangalore"/>
              </a:rPr>
              <a:t>STATIC WEBSITE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6" tooltip="https://www.quorawebsolution.com/dynamic-website-development-company-in-bangalore"/>
              </a:rPr>
              <a:t>DYNAMIC WEBSITE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7" tooltip="https://www.quorawebsolution.com/website-design-company-in-bangalore"/>
              </a:rPr>
              <a:t>WEBSITE DESIGN COMPANY</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8" tooltip="https://www.quorawebsolution.com/tour-and-travel-website-development-company-in-bangalore"/>
              </a:rPr>
              <a:t>TOUR AND TRAVEL WEBSITE DEVELOPMENT</a:t>
            </a:r>
          </a:p>
          <a:p>
            <a:pPr algn="ctr">
              <a:lnSpc>
                <a:spcPts val="2519"/>
              </a:lnSpc>
              <a:spcBef>
                <a:spcPct val="0"/>
              </a:spcBef>
            </a:pPr>
          </a:p>
        </p:txBody>
      </p:sp>
      <p:sp>
        <p:nvSpPr>
          <p:cNvPr name="TextBox 4" id="4"/>
          <p:cNvSpPr txBox="true"/>
          <p:nvPr/>
        </p:nvSpPr>
        <p:spPr>
          <a:xfrm rot="0">
            <a:off x="1028700" y="704850"/>
            <a:ext cx="6722570" cy="1593399"/>
          </a:xfrm>
          <a:prstGeom prst="rect">
            <a:avLst/>
          </a:prstGeom>
        </p:spPr>
        <p:txBody>
          <a:bodyPr anchor="t" rtlCol="false" tIns="0" lIns="0" bIns="0" rIns="0">
            <a:spAutoFit/>
          </a:bodyPr>
          <a:lstStyle/>
          <a:p>
            <a:pPr algn="ctr">
              <a:lnSpc>
                <a:spcPts val="13414"/>
              </a:lnSpc>
              <a:spcBef>
                <a:spcPct val="0"/>
              </a:spcBef>
            </a:pPr>
            <a:r>
              <a:rPr lang="en-US" b="true" sz="8383">
                <a:solidFill>
                  <a:srgbClr val="000000"/>
                </a:solidFill>
                <a:latin typeface="Canva Sans Bold"/>
                <a:ea typeface="Canva Sans Bold"/>
                <a:cs typeface="Canva Sans Bold"/>
                <a:sym typeface="Canva Sans Bold"/>
              </a:rPr>
              <a:t>Services</a:t>
            </a:r>
          </a:p>
        </p:txBody>
      </p:sp>
    </p:spTree>
  </p:cSld>
  <p:clrMapOvr>
    <a:masterClrMapping/>
  </p:clrMapOvr>
</p:sld>
</file>

<file path=ppt/slides/slide3.xml><?xml version="1.0" encoding="utf-8"?>
<p:sld xmlns:p="http://schemas.openxmlformats.org/presentationml/2006/main" xmlns:a="http://schemas.openxmlformats.org/drawingml/2006/main" xmlns:r="http://schemas.openxmlformats.org/officeDocument/2006/relationships">
  <p:cSld>
    <p:bg>
      <p:bgPr>
        <a:solidFill>
          <a:srgbClr val="0097B2"/>
        </a:solidFill>
      </p:bgPr>
    </p:bg>
    <p:spTree>
      <p:nvGrpSpPr>
        <p:cNvPr id="1" name=""/>
        <p:cNvGrpSpPr/>
        <p:nvPr/>
      </p:nvGrpSpPr>
      <p:grpSpPr>
        <a:xfrm>
          <a:off x="0" y="0"/>
          <a:ext cx="0" cy="0"/>
          <a:chOff x="0" y="0"/>
          <a:chExt cx="0" cy="0"/>
        </a:xfrm>
      </p:grpSpPr>
      <p:sp>
        <p:nvSpPr>
          <p:cNvPr name="Freeform 2" id="2"/>
          <p:cNvSpPr/>
          <p:nvPr/>
        </p:nvSpPr>
        <p:spPr>
          <a:xfrm flipH="false" flipV="false" rot="0">
            <a:off x="2431837" y="292501"/>
            <a:ext cx="13714555" cy="4284376"/>
          </a:xfrm>
          <a:custGeom>
            <a:avLst/>
            <a:gdLst/>
            <a:ahLst/>
            <a:cxnLst/>
            <a:rect r="r" b="b" t="t" l="l"/>
            <a:pathLst>
              <a:path h="4284376" w="13714555">
                <a:moveTo>
                  <a:pt x="0" y="0"/>
                </a:moveTo>
                <a:lnTo>
                  <a:pt x="13714555" y="0"/>
                </a:lnTo>
                <a:lnTo>
                  <a:pt x="13714555" y="4284376"/>
                </a:lnTo>
                <a:lnTo>
                  <a:pt x="0" y="4284376"/>
                </a:lnTo>
                <a:lnTo>
                  <a:pt x="0" y="0"/>
                </a:lnTo>
                <a:close/>
              </a:path>
            </a:pathLst>
          </a:custGeom>
          <a:blipFill>
            <a:blip r:embed="rId2"/>
            <a:stretch>
              <a:fillRect l="0" t="-42401" r="0" b="-71003"/>
            </a:stretch>
          </a:blipFill>
        </p:spPr>
      </p:sp>
      <p:sp>
        <p:nvSpPr>
          <p:cNvPr name="TextBox 3" id="3"/>
          <p:cNvSpPr txBox="true"/>
          <p:nvPr/>
        </p:nvSpPr>
        <p:spPr>
          <a:xfrm rot="0">
            <a:off x="0" y="6870417"/>
            <a:ext cx="18288000" cy="216617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However, many businesses make common mistakes during the website design and development process that can hinder their online success. In this article, we will discuss the top 10 mistakes to avoid when designing and developing a website for your small business and how to overcome them.</a:t>
            </a:r>
          </a:p>
          <a:p>
            <a:pPr algn="ctr">
              <a:lnSpc>
                <a:spcPts val="4373"/>
              </a:lnSpc>
              <a:spcBef>
                <a:spcPct val="0"/>
              </a:spcBef>
            </a:pPr>
            <a:r>
              <a:rPr lang="en-US" sz="2733">
                <a:solidFill>
                  <a:srgbClr val="000000"/>
                </a:solidFill>
                <a:latin typeface="Canva Sans"/>
                <a:ea typeface="Canva Sans"/>
                <a:cs typeface="Canva Sans"/>
                <a:sym typeface="Canva Sans"/>
              </a:rPr>
              <a:t>1. Neglecting Mobile Optimization</a:t>
            </a:r>
          </a:p>
        </p:txBody>
      </p:sp>
      <p:sp>
        <p:nvSpPr>
          <p:cNvPr name="TextBox 4" id="4"/>
          <p:cNvSpPr txBox="true"/>
          <p:nvPr/>
        </p:nvSpPr>
        <p:spPr>
          <a:xfrm rot="0">
            <a:off x="10202899" y="9163050"/>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4.xml><?xml version="1.0" encoding="utf-8"?>
<p:sld xmlns:p="http://schemas.openxmlformats.org/presentationml/2006/main" xmlns:a="http://schemas.openxmlformats.org/drawingml/2006/main" xmlns:r="http://schemas.openxmlformats.org/officeDocument/2006/relationships">
  <p:cSld>
    <p:bg>
      <p:bgPr>
        <a:solidFill>
          <a:srgbClr val="0097B2"/>
        </a:solidFill>
      </p:bgPr>
    </p:bg>
    <p:spTree>
      <p:nvGrpSpPr>
        <p:cNvPr id="1" name=""/>
        <p:cNvGrpSpPr/>
        <p:nvPr/>
      </p:nvGrpSpPr>
      <p:grpSpPr>
        <a:xfrm>
          <a:off x="0" y="0"/>
          <a:ext cx="0" cy="0"/>
          <a:chOff x="0" y="0"/>
          <a:chExt cx="0" cy="0"/>
        </a:xfrm>
      </p:grpSpPr>
      <p:sp>
        <p:nvSpPr>
          <p:cNvPr name="Freeform 2" id="2"/>
          <p:cNvSpPr/>
          <p:nvPr/>
        </p:nvSpPr>
        <p:spPr>
          <a:xfrm flipH="false" flipV="false" rot="0">
            <a:off x="2491719" y="336553"/>
            <a:ext cx="13949518" cy="4548965"/>
          </a:xfrm>
          <a:custGeom>
            <a:avLst/>
            <a:gdLst/>
            <a:ahLst/>
            <a:cxnLst/>
            <a:rect r="r" b="b" t="t" l="l"/>
            <a:pathLst>
              <a:path h="4548965" w="13949518">
                <a:moveTo>
                  <a:pt x="0" y="0"/>
                </a:moveTo>
                <a:lnTo>
                  <a:pt x="13949517" y="0"/>
                </a:lnTo>
                <a:lnTo>
                  <a:pt x="13949517" y="4548965"/>
                </a:lnTo>
                <a:lnTo>
                  <a:pt x="0" y="4548965"/>
                </a:lnTo>
                <a:lnTo>
                  <a:pt x="0" y="0"/>
                </a:lnTo>
                <a:close/>
              </a:path>
            </a:pathLst>
          </a:custGeom>
          <a:blipFill>
            <a:blip r:embed="rId2"/>
            <a:stretch>
              <a:fillRect l="0" t="-8273" r="0" b="-54396"/>
            </a:stretch>
          </a:blipFill>
        </p:spPr>
      </p:sp>
      <p:sp>
        <p:nvSpPr>
          <p:cNvPr name="TextBox 3" id="3"/>
          <p:cNvSpPr txBox="true"/>
          <p:nvPr/>
        </p:nvSpPr>
        <p:spPr>
          <a:xfrm rot="0">
            <a:off x="0" y="7157265"/>
            <a:ext cx="18288000" cy="16137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In today’s world, the majority of users access websites via mobile devices. A website that isn't mobile-friendly can lead to a poor user experience, which can drive potential customers away.</a:t>
            </a:r>
          </a:p>
          <a:p>
            <a:pPr algn="ctr">
              <a:lnSpc>
                <a:spcPts val="4373"/>
              </a:lnSpc>
              <a:spcBef>
                <a:spcPct val="0"/>
              </a:spcBef>
            </a:pPr>
            <a:r>
              <a:rPr lang="en-US" sz="2733">
                <a:solidFill>
                  <a:srgbClr val="000000"/>
                </a:solidFill>
                <a:latin typeface="Canva Sans"/>
                <a:ea typeface="Canva Sans"/>
                <a:cs typeface="Canva Sans"/>
                <a:sym typeface="Canva Sans"/>
              </a:rPr>
              <a:t>How to Overcome This: Ensure your website is fully responsive. </a:t>
            </a:r>
          </a:p>
        </p:txBody>
      </p:sp>
      <p:sp>
        <p:nvSpPr>
          <p:cNvPr name="TextBox 4" id="4"/>
          <p:cNvSpPr txBox="true"/>
          <p:nvPr/>
        </p:nvSpPr>
        <p:spPr>
          <a:xfrm rot="0">
            <a:off x="10202899" y="9163050"/>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5.xml><?xml version="1.0" encoding="utf-8"?>
<p:sld xmlns:p="http://schemas.openxmlformats.org/presentationml/2006/main" xmlns:a="http://schemas.openxmlformats.org/drawingml/2006/main" xmlns:r="http://schemas.openxmlformats.org/officeDocument/2006/relationships">
  <p:cSld>
    <p:bg>
      <p:bgPr>
        <a:solidFill>
          <a:srgbClr val="0097B2"/>
        </a:solidFill>
      </p:bgPr>
    </p:bg>
    <p:spTree>
      <p:nvGrpSpPr>
        <p:cNvPr id="1" name=""/>
        <p:cNvGrpSpPr/>
        <p:nvPr/>
      </p:nvGrpSpPr>
      <p:grpSpPr>
        <a:xfrm>
          <a:off x="0" y="0"/>
          <a:ext cx="0" cy="0"/>
          <a:chOff x="0" y="0"/>
          <a:chExt cx="0" cy="0"/>
        </a:xfrm>
      </p:grpSpPr>
      <p:sp>
        <p:nvSpPr>
          <p:cNvPr name="Freeform 2" id="2"/>
          <p:cNvSpPr/>
          <p:nvPr/>
        </p:nvSpPr>
        <p:spPr>
          <a:xfrm flipH="false" flipV="false" rot="0">
            <a:off x="1694974" y="295725"/>
            <a:ext cx="15220529" cy="3826460"/>
          </a:xfrm>
          <a:custGeom>
            <a:avLst/>
            <a:gdLst/>
            <a:ahLst/>
            <a:cxnLst/>
            <a:rect r="r" b="b" t="t" l="l"/>
            <a:pathLst>
              <a:path h="3826460" w="15220529">
                <a:moveTo>
                  <a:pt x="0" y="0"/>
                </a:moveTo>
                <a:lnTo>
                  <a:pt x="15220529" y="0"/>
                </a:lnTo>
                <a:lnTo>
                  <a:pt x="15220529" y="3826460"/>
                </a:lnTo>
                <a:lnTo>
                  <a:pt x="0" y="3826460"/>
                </a:lnTo>
                <a:lnTo>
                  <a:pt x="0" y="0"/>
                </a:lnTo>
                <a:close/>
              </a:path>
            </a:pathLst>
          </a:custGeom>
          <a:blipFill>
            <a:blip r:embed="rId2"/>
            <a:stretch>
              <a:fillRect l="0" t="-64049" r="0" b="-101130"/>
            </a:stretch>
          </a:blipFill>
        </p:spPr>
      </p:sp>
      <p:sp>
        <p:nvSpPr>
          <p:cNvPr name="TextBox 3" id="3"/>
          <p:cNvSpPr txBox="true"/>
          <p:nvPr/>
        </p:nvSpPr>
        <p:spPr>
          <a:xfrm rot="0">
            <a:off x="0" y="6609054"/>
            <a:ext cx="18288000" cy="16137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This means that it should automatically adjust to different screen sizes, providing a seamless experience across smartphones, tablets, and desktops. Implementing a mobile-first design strategy is essential to meet the needs of mobile users.</a:t>
            </a:r>
          </a:p>
        </p:txBody>
      </p:sp>
      <p:sp>
        <p:nvSpPr>
          <p:cNvPr name="TextBox 4" id="4"/>
          <p:cNvSpPr txBox="true"/>
          <p:nvPr/>
        </p:nvSpPr>
        <p:spPr>
          <a:xfrm rot="0">
            <a:off x="10202899" y="9163050"/>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6.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3287536"/>
            <a:ext cx="18288000" cy="49284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2. Overloading Your Website with Content</a:t>
            </a:r>
          </a:p>
          <a:p>
            <a:pPr algn="ctr">
              <a:lnSpc>
                <a:spcPts val="4373"/>
              </a:lnSpc>
              <a:spcBef>
                <a:spcPct val="0"/>
              </a:spcBef>
            </a:pPr>
            <a:r>
              <a:rPr lang="en-US" sz="2733">
                <a:solidFill>
                  <a:srgbClr val="000000"/>
                </a:solidFill>
                <a:latin typeface="Canva Sans"/>
                <a:ea typeface="Canva Sans"/>
                <a:cs typeface="Canva Sans"/>
                <a:sym typeface="Canva Sans"/>
              </a:rPr>
              <a:t>While it's important to provide information, too much text, images, or irrelevant content can overwhelm visitors. A cluttered website makes it difficult for users to find what they’re looking for.</a:t>
            </a:r>
          </a:p>
          <a:p>
            <a:pPr algn="ctr">
              <a:lnSpc>
                <a:spcPts val="4373"/>
              </a:lnSpc>
              <a:spcBef>
                <a:spcPct val="0"/>
              </a:spcBef>
            </a:pPr>
            <a:r>
              <a:rPr lang="en-US" sz="2733">
                <a:solidFill>
                  <a:srgbClr val="000000"/>
                </a:solidFill>
                <a:latin typeface="Canva Sans"/>
                <a:ea typeface="Canva Sans"/>
                <a:cs typeface="Canva Sans"/>
                <a:sym typeface="Canva Sans"/>
              </a:rPr>
              <a:t>How to Overcome This: Focus on clear, concise content that speaks directly to your target audience. Organize the information into digestible chunks with easy navigation. Use white space effectively to create a clean, user-friendly layout.</a:t>
            </a:r>
          </a:p>
          <a:p>
            <a:pPr algn="ctr">
              <a:lnSpc>
                <a:spcPts val="4373"/>
              </a:lnSpc>
              <a:spcBef>
                <a:spcPct val="0"/>
              </a:spcBef>
            </a:pPr>
            <a:r>
              <a:rPr lang="en-US" sz="2733">
                <a:solidFill>
                  <a:srgbClr val="000000"/>
                </a:solidFill>
                <a:latin typeface="Canva Sans"/>
                <a:ea typeface="Canva Sans"/>
                <a:cs typeface="Canva Sans"/>
                <a:sym typeface="Canva Sans"/>
              </a:rPr>
              <a:t>3. Slow Website Load Time</a:t>
            </a:r>
          </a:p>
          <a:p>
            <a:pPr algn="ctr">
              <a:lnSpc>
                <a:spcPts val="4373"/>
              </a:lnSpc>
              <a:spcBef>
                <a:spcPct val="0"/>
              </a:spcBef>
            </a:pPr>
            <a:r>
              <a:rPr lang="en-US" sz="2733">
                <a:solidFill>
                  <a:srgbClr val="000000"/>
                </a:solidFill>
                <a:latin typeface="Canva Sans"/>
                <a:ea typeface="Canva Sans"/>
                <a:cs typeface="Canva Sans"/>
                <a:sym typeface="Canva Sans"/>
              </a:rPr>
              <a:t>Website speed plays a crucial role in both user experience and search engine rankings. A slow-loading website can cause users to bounce off the page before it even loads.</a:t>
            </a:r>
          </a:p>
        </p:txBody>
      </p:sp>
      <p:sp>
        <p:nvSpPr>
          <p:cNvPr name="TextBox 3" id="3"/>
          <p:cNvSpPr txBox="true"/>
          <p:nvPr/>
        </p:nvSpPr>
        <p:spPr>
          <a:xfrm rot="0">
            <a:off x="10202899" y="9163050"/>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7.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3384279"/>
            <a:ext cx="18288000" cy="548087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How to Overcome This: Optimize images, use caching, and minimize unnecessary scripts to improve load times. Tools such as Google PageSpeed Insights can assist in pinpointing areas that need improvement. Consider using a Content Delivery Network (CDN) to distribute content faster.</a:t>
            </a:r>
          </a:p>
          <a:p>
            <a:pPr algn="ctr">
              <a:lnSpc>
                <a:spcPts val="4373"/>
              </a:lnSpc>
              <a:spcBef>
                <a:spcPct val="0"/>
              </a:spcBef>
            </a:pPr>
            <a:r>
              <a:rPr lang="en-US" sz="2733">
                <a:solidFill>
                  <a:srgbClr val="000000"/>
                </a:solidFill>
                <a:latin typeface="Canva Sans"/>
                <a:ea typeface="Canva Sans"/>
                <a:cs typeface="Canva Sans"/>
                <a:sym typeface="Canva Sans"/>
              </a:rPr>
              <a:t>4. Lack of Clear Calls to Action (CTAs)</a:t>
            </a:r>
          </a:p>
          <a:p>
            <a:pPr algn="ctr">
              <a:lnSpc>
                <a:spcPts val="4373"/>
              </a:lnSpc>
              <a:spcBef>
                <a:spcPct val="0"/>
              </a:spcBef>
            </a:pPr>
            <a:r>
              <a:rPr lang="en-US" sz="2733">
                <a:solidFill>
                  <a:srgbClr val="000000"/>
                </a:solidFill>
                <a:latin typeface="Canva Sans"/>
                <a:ea typeface="Canva Sans"/>
                <a:cs typeface="Canva Sans"/>
                <a:sym typeface="Canva Sans"/>
              </a:rPr>
              <a:t>If your website doesn’t have clear, compelling calls to action (CTAs), visitors may leave without taking the desired action, whether that’s purchasing a product, filling out a form, or contacting you.</a:t>
            </a:r>
          </a:p>
          <a:p>
            <a:pPr algn="ctr">
              <a:lnSpc>
                <a:spcPts val="4373"/>
              </a:lnSpc>
              <a:spcBef>
                <a:spcPct val="0"/>
              </a:spcBef>
            </a:pPr>
            <a:r>
              <a:rPr lang="en-US" sz="2733">
                <a:solidFill>
                  <a:srgbClr val="000000"/>
                </a:solidFill>
                <a:latin typeface="Canva Sans"/>
                <a:ea typeface="Canva Sans"/>
                <a:cs typeface="Canva Sans"/>
                <a:sym typeface="Canva Sans"/>
              </a:rPr>
              <a:t>How to Overcome This: Place CTAs strategically throughout your site—on the homepage, in blog posts, and at the end of product pages. Use action-oriented language like “Get Started Now,” “Contact Us Today,” or “Shop Now.” Make sure your CTAs stand out visually.</a:t>
            </a:r>
          </a:p>
          <a:p>
            <a:pPr algn="ctr">
              <a:lnSpc>
                <a:spcPts val="4373"/>
              </a:lnSpc>
              <a:spcBef>
                <a:spcPct val="0"/>
              </a:spcBef>
            </a:pPr>
            <a:r>
              <a:rPr lang="en-US" sz="2733">
                <a:solidFill>
                  <a:srgbClr val="000000"/>
                </a:solidFill>
                <a:latin typeface="Canva Sans"/>
                <a:ea typeface="Canva Sans"/>
                <a:cs typeface="Canva Sans"/>
                <a:sym typeface="Canva Sans"/>
              </a:rPr>
              <a:t>5. Not Focusing on User Experience (UX)</a:t>
            </a:r>
          </a:p>
        </p:txBody>
      </p:sp>
      <p:sp>
        <p:nvSpPr>
          <p:cNvPr name="TextBox 3" id="3"/>
          <p:cNvSpPr txBox="true"/>
          <p:nvPr/>
        </p:nvSpPr>
        <p:spPr>
          <a:xfrm rot="0">
            <a:off x="10202899" y="9163050"/>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8.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3416527"/>
            <a:ext cx="18288000" cy="548087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A website that’s difficult to navigate or doesn’t cater to users' needs can frustrate visitors, resulting in higher bounce rates and lower conversion rates.</a:t>
            </a:r>
          </a:p>
          <a:p>
            <a:pPr algn="ctr">
              <a:lnSpc>
                <a:spcPts val="4373"/>
              </a:lnSpc>
              <a:spcBef>
                <a:spcPct val="0"/>
              </a:spcBef>
            </a:pPr>
            <a:r>
              <a:rPr lang="en-US" sz="2733">
                <a:solidFill>
                  <a:srgbClr val="000000"/>
                </a:solidFill>
                <a:latin typeface="Canva Sans"/>
                <a:ea typeface="Canva Sans"/>
                <a:cs typeface="Canva Sans"/>
                <a:sym typeface="Canva Sans"/>
              </a:rPr>
              <a:t>How to Overcome This: Prioritize a clean, intuitive layout. Organize content logically, and make sure all important information is easily accessible. Conduct usability tests to identify any potential roadblocks users may encounter.</a:t>
            </a:r>
          </a:p>
          <a:p>
            <a:pPr algn="ctr">
              <a:lnSpc>
                <a:spcPts val="4373"/>
              </a:lnSpc>
              <a:spcBef>
                <a:spcPct val="0"/>
              </a:spcBef>
            </a:pPr>
            <a:r>
              <a:rPr lang="en-US" sz="2733">
                <a:solidFill>
                  <a:srgbClr val="000000"/>
                </a:solidFill>
                <a:latin typeface="Canva Sans"/>
                <a:ea typeface="Canva Sans"/>
                <a:cs typeface="Canva Sans"/>
                <a:sym typeface="Canva Sans"/>
              </a:rPr>
              <a:t>6. Ignoring SEO Best Practices</a:t>
            </a:r>
          </a:p>
          <a:p>
            <a:pPr algn="ctr">
              <a:lnSpc>
                <a:spcPts val="4373"/>
              </a:lnSpc>
              <a:spcBef>
                <a:spcPct val="0"/>
              </a:spcBef>
            </a:pPr>
            <a:r>
              <a:rPr lang="en-US" sz="2733">
                <a:solidFill>
                  <a:srgbClr val="000000"/>
                </a:solidFill>
                <a:latin typeface="Canva Sans"/>
                <a:ea typeface="Canva Sans"/>
                <a:cs typeface="Canva Sans"/>
                <a:sym typeface="Canva Sans"/>
              </a:rPr>
              <a:t>Without proper search engine optimization (SEO), your website may not rank high in search engine results, making it difficult for potential customers to find you.</a:t>
            </a:r>
          </a:p>
          <a:p>
            <a:pPr algn="ctr">
              <a:lnSpc>
                <a:spcPts val="4373"/>
              </a:lnSpc>
              <a:spcBef>
                <a:spcPct val="0"/>
              </a:spcBef>
            </a:pPr>
            <a:r>
              <a:rPr lang="en-US" sz="2733">
                <a:solidFill>
                  <a:srgbClr val="000000"/>
                </a:solidFill>
                <a:latin typeface="Canva Sans"/>
                <a:ea typeface="Canva Sans"/>
                <a:cs typeface="Canva Sans"/>
                <a:sym typeface="Canva Sans"/>
              </a:rPr>
              <a:t>How to Overcome This: Perform keyword research to discover the terms your target audience is using in their searches. </a:t>
            </a:r>
          </a:p>
        </p:txBody>
      </p:sp>
      <p:sp>
        <p:nvSpPr>
          <p:cNvPr name="TextBox 3" id="3"/>
          <p:cNvSpPr txBox="true"/>
          <p:nvPr/>
        </p:nvSpPr>
        <p:spPr>
          <a:xfrm rot="0">
            <a:off x="10202899" y="9163050"/>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9.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3352031"/>
            <a:ext cx="18288000" cy="49284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Use these keywords strategically throughout your website, including in headings, meta descriptions, and image alt tags. Consistently update your content to keep it fresh and relevant.</a:t>
            </a:r>
          </a:p>
          <a:p>
            <a:pPr algn="ctr">
              <a:lnSpc>
                <a:spcPts val="4373"/>
              </a:lnSpc>
              <a:spcBef>
                <a:spcPct val="0"/>
              </a:spcBef>
            </a:pPr>
            <a:r>
              <a:rPr lang="en-US" sz="2733">
                <a:solidFill>
                  <a:srgbClr val="000000"/>
                </a:solidFill>
                <a:latin typeface="Canva Sans"/>
                <a:ea typeface="Canva Sans"/>
                <a:cs typeface="Canva Sans"/>
                <a:sym typeface="Canva Sans"/>
              </a:rPr>
              <a:t>7. Using Unprofessional or Inconsistent Branding</a:t>
            </a:r>
          </a:p>
          <a:p>
            <a:pPr algn="ctr">
              <a:lnSpc>
                <a:spcPts val="4373"/>
              </a:lnSpc>
              <a:spcBef>
                <a:spcPct val="0"/>
              </a:spcBef>
            </a:pPr>
            <a:r>
              <a:rPr lang="en-US" sz="2733">
                <a:solidFill>
                  <a:srgbClr val="000000"/>
                </a:solidFill>
                <a:latin typeface="Canva Sans"/>
                <a:ea typeface="Canva Sans"/>
                <a:cs typeface="Canva Sans"/>
                <a:sym typeface="Canva Sans"/>
              </a:rPr>
              <a:t>Your website is an extension of your brand, and if the design is inconsistent or unprofessional, it can negatively impact your credibility and reputation.</a:t>
            </a:r>
          </a:p>
          <a:p>
            <a:pPr algn="ctr">
              <a:lnSpc>
                <a:spcPts val="4373"/>
              </a:lnSpc>
              <a:spcBef>
                <a:spcPct val="0"/>
              </a:spcBef>
            </a:pPr>
            <a:r>
              <a:rPr lang="en-US" sz="2733">
                <a:solidFill>
                  <a:srgbClr val="000000"/>
                </a:solidFill>
                <a:latin typeface="Canva Sans"/>
                <a:ea typeface="Canva Sans"/>
                <a:cs typeface="Canva Sans"/>
                <a:sym typeface="Canva Sans"/>
              </a:rPr>
              <a:t>How to Overcome This: Ensure your website design aligns with your branding guidelines, including color schemes, fonts, logos, and imagery. Consistency across all platforms will help reinforce your brand identity and build trust with visitors.</a:t>
            </a:r>
          </a:p>
          <a:p>
            <a:pPr algn="ctr">
              <a:lnSpc>
                <a:spcPts val="4373"/>
              </a:lnSpc>
              <a:spcBef>
                <a:spcPct val="0"/>
              </a:spcBef>
            </a:pPr>
            <a:r>
              <a:rPr lang="en-US" sz="2733">
                <a:solidFill>
                  <a:srgbClr val="000000"/>
                </a:solidFill>
                <a:latin typeface="Canva Sans"/>
                <a:ea typeface="Canva Sans"/>
                <a:cs typeface="Canva Sans"/>
                <a:sym typeface="Canva Sans"/>
              </a:rPr>
              <a:t>8. Skipping Website Security Measures</a:t>
            </a:r>
          </a:p>
        </p:txBody>
      </p:sp>
      <p:sp>
        <p:nvSpPr>
          <p:cNvPr name="TextBox 3" id="3"/>
          <p:cNvSpPr txBox="true"/>
          <p:nvPr/>
        </p:nvSpPr>
        <p:spPr>
          <a:xfrm rot="0">
            <a:off x="10202899" y="9163050"/>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DAGjrbloO18</dc:identifier>
  <dcterms:modified xsi:type="dcterms:W3CDTF">2011-08-01T06:04:30Z</dcterms:modified>
  <cp:revision>1</cp:revision>
  <dc:title>Top 10 Mistakes to Avoid in Website Design and Development for Small Businesses and How to Overcome Them</dc:title>
</cp:coreProperties>
</file>