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Lst>
  <p:notesMasterIdLst>
    <p:notesMasterId r:id="rId8"/>
  </p:notesMasterIdLst>
  <p:sldSz cx="14630400" cy="8229600"/>
  <p:notesSz cx="8229600" cy="14630400"/>
  <p:embeddedFontLst>
    <p:embeddedFont>
      <p:font typeface="Baskervville"/>
      <p:regular r:id="rId13"/>
    </p:embeddedFont>
    <p:embeddedFont>
      <p:font typeface="Baskervville"/>
      <p:regular r:id="rId14"/>
    </p:embeddedFont>
    <p:embeddedFont>
      <p:font typeface="Poppins"/>
      <p:regular r:id="rId15"/>
    </p:embeddedFont>
    <p:embeddedFont>
      <p:font typeface="Poppins"/>
      <p:regular r:id="rId16"/>
    </p:embeddedFont>
    <p:embeddedFont>
      <p:font typeface="Poppins"/>
      <p:regular r:id="rId17"/>
    </p:embeddedFont>
    <p:embeddedFont>
      <p:font typeface="Poppins"/>
      <p:regular r:id="rId1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 Id="rId11" Type="http://schemas.openxmlformats.org/officeDocument/2006/relationships/theme" Target="theme/theme1.xml"/><Relationship Id="rId12" Type="http://schemas.openxmlformats.org/officeDocument/2006/relationships/tableStyles" Target="tableStyles.xml"/><Relationship Id="rId13" Type="http://schemas.openxmlformats.org/officeDocument/2006/relationships/font" Target="fonts/font1.fntdata"/><Relationship Id="rId14" Type="http://schemas.openxmlformats.org/officeDocument/2006/relationships/font" Target="fonts/font2.fntdata"/><Relationship Id="rId15" Type="http://schemas.openxmlformats.org/officeDocument/2006/relationships/font" Target="fonts/font3.fntdata"/><Relationship Id="rId16" Type="http://schemas.openxmlformats.org/officeDocument/2006/relationships/font" Target="fonts/font4.fntdata"/><Relationship Id="rId17" Type="http://schemas.openxmlformats.org/officeDocument/2006/relationships/font" Target="fonts/font5.fntdata"/><Relationship Id="rId18"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slideLayout" Target="../slideLayouts/slideLayout5.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hyperlink" Target="https://circleofhope.com.au/aged-care/" TargetMode="Externa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3296722" y="1882973"/>
            <a:ext cx="2550438" cy="1011079"/>
          </a:xfrm>
          <a:prstGeom prst="rect">
            <a:avLst/>
          </a:prstGeom>
        </p:spPr>
      </p:pic>
      <p:sp>
        <p:nvSpPr>
          <p:cNvPr id="4" name="Text 0"/>
          <p:cNvSpPr/>
          <p:nvPr/>
        </p:nvSpPr>
        <p:spPr>
          <a:xfrm>
            <a:off x="649129" y="3137416"/>
            <a:ext cx="7845743" cy="2187059"/>
          </a:xfrm>
          <a:prstGeom prst="rect">
            <a:avLst/>
          </a:prstGeom>
          <a:noFill/>
          <a:ln/>
        </p:spPr>
        <p:txBody>
          <a:bodyPr wrap="square" lIns="0" tIns="0" rIns="0" bIns="0" rtlCol="0" anchor="t"/>
          <a:lstStyle/>
          <a:p>
            <a:pPr algn="l" indent="0" marL="0">
              <a:lnSpc>
                <a:spcPts val="5700"/>
              </a:lnSpc>
              <a:buNone/>
            </a:pPr>
            <a:r>
              <a:rPr lang="en-US" sz="4550" b="1" dirty="0">
                <a:solidFill>
                  <a:srgbClr val="000000"/>
                </a:solidFill>
                <a:latin typeface="Baskervville" pitchFamily="34" charset="0"/>
                <a:ea typeface="Baskervville" pitchFamily="34" charset="-122"/>
                <a:cs typeface="Baskervville" pitchFamily="34" charset="-120"/>
              </a:rPr>
              <a:t>Local Seniors Deserve the Best: Simplifying Aged Care in Your Community</a:t>
            </a:r>
            <a:endParaRPr lang="en-US" sz="4550" dirty="0"/>
          </a:p>
        </p:txBody>
      </p:sp>
      <p:sp>
        <p:nvSpPr>
          <p:cNvPr id="5" name="Text 1"/>
          <p:cNvSpPr/>
          <p:nvPr/>
        </p:nvSpPr>
        <p:spPr>
          <a:xfrm>
            <a:off x="649129" y="5567839"/>
            <a:ext cx="7845743" cy="778669"/>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Finding the right aged care for your loved ones shouldn't be complicated. We're here to guide families through every step of the journey, making quality care accessible in Lakemba, Auburn, Hoxton Park, Hammondville, and Enfield.</a:t>
            </a:r>
            <a:endParaRPr lang="en-US" sz="12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649129" y="1083231"/>
            <a:ext cx="1212890" cy="304919"/>
          </a:xfrm>
          <a:prstGeom prst="roundRect">
            <a:avLst>
              <a:gd name="adj" fmla="val 63874"/>
            </a:avLst>
          </a:prstGeom>
          <a:solidFill>
            <a:srgbClr val="ECDFE3"/>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46403" y="1170742"/>
            <a:ext cx="129778" cy="129778"/>
          </a:xfrm>
          <a:prstGeom prst="rect">
            <a:avLst/>
          </a:prstGeom>
        </p:spPr>
      </p:pic>
      <p:sp>
        <p:nvSpPr>
          <p:cNvPr id="4" name="Text 1"/>
          <p:cNvSpPr/>
          <p:nvPr/>
        </p:nvSpPr>
        <p:spPr>
          <a:xfrm>
            <a:off x="941070" y="1131808"/>
            <a:ext cx="823674" cy="207764"/>
          </a:xfrm>
          <a:prstGeom prst="rect">
            <a:avLst/>
          </a:prstGeom>
          <a:noFill/>
          <a:ln/>
        </p:spPr>
        <p:txBody>
          <a:bodyPr wrap="none" lIns="0" tIns="0" rIns="0" bIns="0" rtlCol="0" anchor="t"/>
          <a:lstStyle/>
          <a:p>
            <a:pPr algn="l" indent="0" marL="0">
              <a:lnSpc>
                <a:spcPts val="1600"/>
              </a:lnSpc>
              <a:buNone/>
            </a:pPr>
            <a:r>
              <a:rPr lang="en-US" sz="1000" dirty="0">
                <a:solidFill>
                  <a:srgbClr val="6E6666"/>
                </a:solidFill>
                <a:latin typeface="Poppins" pitchFamily="34" charset="0"/>
                <a:ea typeface="Poppins" pitchFamily="34" charset="-122"/>
                <a:cs typeface="Poppins" pitchFamily="34" charset="-120"/>
              </a:rPr>
              <a:t>OUR MISSION</a:t>
            </a:r>
            <a:endParaRPr lang="en-US" sz="1000" dirty="0"/>
          </a:p>
        </p:txBody>
      </p:sp>
      <p:sp>
        <p:nvSpPr>
          <p:cNvPr id="5" name="Text 2"/>
          <p:cNvSpPr/>
          <p:nvPr/>
        </p:nvSpPr>
        <p:spPr>
          <a:xfrm>
            <a:off x="649129" y="1453039"/>
            <a:ext cx="8523565" cy="729020"/>
          </a:xfrm>
          <a:prstGeom prst="rect">
            <a:avLst/>
          </a:prstGeom>
          <a:noFill/>
          <a:ln/>
        </p:spPr>
        <p:txBody>
          <a:bodyPr wrap="none" lIns="0" tIns="0" rIns="0" bIns="0" rtlCol="0" anchor="t"/>
          <a:lstStyle/>
          <a:p>
            <a:pPr algn="l" indent="0" marL="0">
              <a:lnSpc>
                <a:spcPts val="5700"/>
              </a:lnSpc>
              <a:buNone/>
            </a:pPr>
            <a:r>
              <a:rPr lang="en-US" sz="4550" b="1" dirty="0">
                <a:solidFill>
                  <a:srgbClr val="000000"/>
                </a:solidFill>
                <a:latin typeface="Baskervville" pitchFamily="34" charset="0"/>
                <a:ea typeface="Baskervville" pitchFamily="34" charset="-122"/>
                <a:cs typeface="Baskervville" pitchFamily="34" charset="-120"/>
              </a:rPr>
              <a:t>Why Quality Aged Care Matters</a:t>
            </a:r>
            <a:endParaRPr lang="en-US" sz="4550" dirty="0"/>
          </a:p>
        </p:txBody>
      </p:sp>
      <p:pic>
        <p:nvPicPr>
          <p:cNvPr id="6" name="Image 1" descr="preencoded.png">    </p:cNvPr>
          <p:cNvPicPr>
            <a:picLocks noChangeAspect="1"/>
          </p:cNvPicPr>
          <p:nvPr/>
        </p:nvPicPr>
        <p:blipFill>
          <a:blip r:embed="rId3"/>
          <a:stretch>
            <a:fillRect/>
          </a:stretch>
        </p:blipFill>
        <p:spPr>
          <a:xfrm>
            <a:off x="649129" y="2425422"/>
            <a:ext cx="2499122" cy="2499122"/>
          </a:xfrm>
          <a:prstGeom prst="rect">
            <a:avLst/>
          </a:prstGeom>
        </p:spPr>
      </p:pic>
      <p:sp>
        <p:nvSpPr>
          <p:cNvPr id="7" name="Text 3"/>
          <p:cNvSpPr/>
          <p:nvPr/>
        </p:nvSpPr>
        <p:spPr>
          <a:xfrm>
            <a:off x="649129" y="5127308"/>
            <a:ext cx="3509248"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Dignity and Independence</a:t>
            </a:r>
            <a:endParaRPr lang="en-US" sz="2250" dirty="0"/>
          </a:p>
        </p:txBody>
      </p:sp>
      <p:sp>
        <p:nvSpPr>
          <p:cNvPr id="8" name="Text 4"/>
          <p:cNvSpPr/>
          <p:nvPr/>
        </p:nvSpPr>
        <p:spPr>
          <a:xfrm>
            <a:off x="649129" y="5589032"/>
            <a:ext cx="4308872" cy="1297781"/>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Every senior deserves a safe, caring environment that honors their autonomy and supports their unique lifestyle. Quality care isn't just about safety—it's about maintaining the dignity and independence that define a life well-lived.</a:t>
            </a:r>
            <a:endParaRPr lang="en-US" sz="1250" dirty="0"/>
          </a:p>
        </p:txBody>
      </p:sp>
      <p:pic>
        <p:nvPicPr>
          <p:cNvPr id="9" name="Image 2" descr="preencoded.png">    </p:cNvPr>
          <p:cNvPicPr>
            <a:picLocks noChangeAspect="1"/>
          </p:cNvPicPr>
          <p:nvPr/>
        </p:nvPicPr>
        <p:blipFill>
          <a:blip r:embed="rId4"/>
          <a:stretch>
            <a:fillRect/>
          </a:stretch>
        </p:blipFill>
        <p:spPr>
          <a:xfrm>
            <a:off x="5160764" y="2425422"/>
            <a:ext cx="2499122" cy="2499122"/>
          </a:xfrm>
          <a:prstGeom prst="rect">
            <a:avLst/>
          </a:prstGeom>
        </p:spPr>
      </p:pic>
      <p:sp>
        <p:nvSpPr>
          <p:cNvPr id="10" name="Text 5"/>
          <p:cNvSpPr/>
          <p:nvPr/>
        </p:nvSpPr>
        <p:spPr>
          <a:xfrm>
            <a:off x="5160764" y="5127308"/>
            <a:ext cx="3789521"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Complex Choices Simplified</a:t>
            </a:r>
            <a:endParaRPr lang="en-US" sz="2250" dirty="0"/>
          </a:p>
        </p:txBody>
      </p:sp>
      <p:sp>
        <p:nvSpPr>
          <p:cNvPr id="11" name="Text 6"/>
          <p:cNvSpPr/>
          <p:nvPr/>
        </p:nvSpPr>
        <p:spPr>
          <a:xfrm>
            <a:off x="5160764" y="5589032"/>
            <a:ext cx="4308872" cy="1557338"/>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Families face overwhelming decisions about care types, financial arrangements, and provider selection. Understanding residential care versus in-home support, navigating payment structures, and comparing providers can feel impossibly complex without expert guidance.</a:t>
            </a:r>
            <a:endParaRPr lang="en-US" sz="1250" dirty="0"/>
          </a:p>
        </p:txBody>
      </p:sp>
      <p:pic>
        <p:nvPicPr>
          <p:cNvPr id="12" name="Image 3" descr="preencoded.png">    </p:cNvPr>
          <p:cNvPicPr>
            <a:picLocks noChangeAspect="1"/>
          </p:cNvPicPr>
          <p:nvPr/>
        </p:nvPicPr>
        <p:blipFill>
          <a:blip r:embed="rId5"/>
          <a:stretch>
            <a:fillRect/>
          </a:stretch>
        </p:blipFill>
        <p:spPr>
          <a:xfrm>
            <a:off x="9672399" y="2425422"/>
            <a:ext cx="2499122" cy="2499122"/>
          </a:xfrm>
          <a:prstGeom prst="rect">
            <a:avLst/>
          </a:prstGeom>
        </p:spPr>
      </p:pic>
      <p:sp>
        <p:nvSpPr>
          <p:cNvPr id="13" name="Text 7"/>
          <p:cNvSpPr/>
          <p:nvPr/>
        </p:nvSpPr>
        <p:spPr>
          <a:xfrm>
            <a:off x="9672399" y="5127308"/>
            <a:ext cx="3232547"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Your Local Care Partner</a:t>
            </a:r>
            <a:endParaRPr lang="en-US" sz="2250" dirty="0"/>
          </a:p>
        </p:txBody>
      </p:sp>
      <p:sp>
        <p:nvSpPr>
          <p:cNvPr id="14" name="Text 8"/>
          <p:cNvSpPr/>
          <p:nvPr/>
        </p:nvSpPr>
        <p:spPr>
          <a:xfrm>
            <a:off x="9672399" y="5589032"/>
            <a:ext cx="4308872" cy="1557338"/>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Our mission is straightforward: make aged care in Lakemba, Auburn, Hoxton Park, Hammondville, and Enfield easy to understand and access. We believe every family deserves clarity, confidence, and compassionate support throughout this important journey.</a:t>
            </a:r>
            <a:endParaRPr lang="en-US" sz="12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49129" y="1072277"/>
            <a:ext cx="13332143" cy="1458039"/>
          </a:xfrm>
          <a:prstGeom prst="rect">
            <a:avLst/>
          </a:prstGeom>
          <a:noFill/>
          <a:ln/>
        </p:spPr>
        <p:txBody>
          <a:bodyPr wrap="square" lIns="0" tIns="0" rIns="0" bIns="0" rtlCol="0" anchor="t"/>
          <a:lstStyle/>
          <a:p>
            <a:pPr algn="l" indent="0" marL="0">
              <a:lnSpc>
                <a:spcPts val="5700"/>
              </a:lnSpc>
              <a:buNone/>
            </a:pPr>
            <a:r>
              <a:rPr lang="en-US" sz="4550" b="1" dirty="0">
                <a:solidFill>
                  <a:srgbClr val="000000"/>
                </a:solidFill>
                <a:latin typeface="Baskervville" pitchFamily="34" charset="0"/>
                <a:ea typeface="Baskervville" pitchFamily="34" charset="-122"/>
                <a:cs typeface="Baskervville" pitchFamily="34" charset="-120"/>
              </a:rPr>
              <a:t>Serving Your Neighborhoods with Trusted Care Options</a:t>
            </a:r>
            <a:endParaRPr lang="en-US" sz="4550" dirty="0"/>
          </a:p>
        </p:txBody>
      </p:sp>
      <p:sp>
        <p:nvSpPr>
          <p:cNvPr id="3" name="Shape 1"/>
          <p:cNvSpPr/>
          <p:nvPr/>
        </p:nvSpPr>
        <p:spPr>
          <a:xfrm>
            <a:off x="532209" y="2773680"/>
            <a:ext cx="6015395" cy="2992636"/>
          </a:xfrm>
          <a:prstGeom prst="roundRect">
            <a:avLst>
              <a:gd name="adj" fmla="val 13016"/>
            </a:avLst>
          </a:prstGeom>
          <a:solidFill>
            <a:srgbClr val="C7A2AC"/>
          </a:solidFill>
          <a:ln/>
        </p:spPr>
      </p:sp>
      <p:sp>
        <p:nvSpPr>
          <p:cNvPr id="4" name="Text 2"/>
          <p:cNvSpPr/>
          <p:nvPr/>
        </p:nvSpPr>
        <p:spPr>
          <a:xfrm>
            <a:off x="694492" y="2935962"/>
            <a:ext cx="3301960"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Your Local Communities</a:t>
            </a:r>
            <a:endParaRPr lang="en-US" sz="2250" dirty="0"/>
          </a:p>
        </p:txBody>
      </p:sp>
      <p:sp>
        <p:nvSpPr>
          <p:cNvPr id="5" name="Text 3"/>
          <p:cNvSpPr/>
          <p:nvPr/>
        </p:nvSpPr>
        <p:spPr>
          <a:xfrm>
            <a:off x="694492" y="3462695"/>
            <a:ext cx="5690830" cy="1038225"/>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Lakemba, Auburn, Hoxton Park, Hammondville, and Enfield each offer unique aged care providers tailored to community needs. Understanding what's available in your specific neighborhood is the first step to finding the perfect fit for your family.</a:t>
            </a:r>
            <a:endParaRPr lang="en-US" sz="1250" dirty="0"/>
          </a:p>
        </p:txBody>
      </p:sp>
      <p:sp>
        <p:nvSpPr>
          <p:cNvPr id="6" name="Text 4"/>
          <p:cNvSpPr/>
          <p:nvPr/>
        </p:nvSpPr>
        <p:spPr>
          <a:xfrm>
            <a:off x="6834307" y="2935962"/>
            <a:ext cx="3995618"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Comprehensive Service Types</a:t>
            </a:r>
            <a:endParaRPr lang="en-US" sz="2250" dirty="0"/>
          </a:p>
        </p:txBody>
      </p:sp>
      <p:sp>
        <p:nvSpPr>
          <p:cNvPr id="7" name="Text 5"/>
          <p:cNvSpPr/>
          <p:nvPr/>
        </p:nvSpPr>
        <p:spPr>
          <a:xfrm>
            <a:off x="6834307" y="3462695"/>
            <a:ext cx="7154466" cy="2246828"/>
          </a:xfrm>
          <a:prstGeom prst="rect">
            <a:avLst/>
          </a:prstGeom>
          <a:noFill/>
          <a:ln/>
        </p:spPr>
        <p:txBody>
          <a:bodyPr wrap="square" lIns="0" tIns="0" rIns="0" bIns="0" rtlCol="0" anchor="t"/>
          <a:lstStyle/>
          <a:p>
            <a:pPr algn="l" marL="342900" indent="-342900">
              <a:lnSpc>
                <a:spcPts val="2000"/>
              </a:lnSpc>
              <a:buSzPct val="100000"/>
              <a:buChar char="•"/>
            </a:pPr>
            <a:r>
              <a:rPr lang="en-US" sz="1250" b="1" dirty="0">
                <a:solidFill>
                  <a:srgbClr val="000000"/>
                </a:solidFill>
                <a:latin typeface="Poppins" pitchFamily="34" charset="0"/>
                <a:ea typeface="Poppins" pitchFamily="34" charset="-122"/>
                <a:cs typeface="Poppins" pitchFamily="34" charset="-120"/>
              </a:rPr>
              <a:t>Residential Care:</a:t>
            </a:r>
            <a:pPr algn="l" indent="0" marL="0">
              <a:lnSpc>
                <a:spcPts val="2000"/>
              </a:lnSpc>
              <a:buNone/>
            </a:pPr>
            <a:r>
              <a:rPr lang="en-US" sz="1250" dirty="0">
                <a:solidFill>
                  <a:srgbClr val="6E6666"/>
                </a:solidFill>
                <a:latin typeface="Poppins" pitchFamily="34" charset="0"/>
                <a:ea typeface="Poppins" pitchFamily="34" charset="-122"/>
                <a:cs typeface="Poppins" pitchFamily="34" charset="-120"/>
              </a:rPr>
              <a:t> 24/7 nursing support in comfortable facilities with flexible payment options including RAD, DAP, or combination arrangements</a:t>
            </a:r>
            <a:endParaRPr lang="en-US" sz="1250" dirty="0"/>
          </a:p>
          <a:p>
            <a:pPr algn="l" marL="342900" indent="-342900">
              <a:lnSpc>
                <a:spcPts val="2000"/>
              </a:lnSpc>
              <a:buSzPct val="100000"/>
              <a:buChar char="•"/>
            </a:pPr>
            <a:r>
              <a:rPr lang="en-US" sz="1250" b="1" dirty="0">
                <a:solidFill>
                  <a:srgbClr val="000000"/>
                </a:solidFill>
                <a:latin typeface="Poppins" pitchFamily="34" charset="0"/>
                <a:ea typeface="Poppins" pitchFamily="34" charset="-122"/>
                <a:cs typeface="Poppins" pitchFamily="34" charset="-120"/>
              </a:rPr>
              <a:t>In-Home Support:</a:t>
            </a:r>
            <a:pPr algn="l" indent="0" marL="0">
              <a:lnSpc>
                <a:spcPts val="2000"/>
              </a:lnSpc>
              <a:buNone/>
            </a:pPr>
            <a:r>
              <a:rPr lang="en-US" sz="1250" dirty="0">
                <a:solidFill>
                  <a:srgbClr val="6E6666"/>
                </a:solidFill>
                <a:latin typeface="Poppins" pitchFamily="34" charset="0"/>
                <a:ea typeface="Poppins" pitchFamily="34" charset="-122"/>
                <a:cs typeface="Poppins" pitchFamily="34" charset="-120"/>
              </a:rPr>
              <a:t> Personal care assistance, meal preparation, transport services, and allied health professionals visiting your home</a:t>
            </a:r>
            <a:endParaRPr lang="en-US" sz="1250" dirty="0"/>
          </a:p>
          <a:p>
            <a:pPr algn="l" marL="342900" indent="-342900">
              <a:lnSpc>
                <a:spcPts val="2000"/>
              </a:lnSpc>
              <a:buSzPct val="100000"/>
              <a:buChar char="•"/>
            </a:pPr>
            <a:r>
              <a:rPr lang="en-US" sz="1250" b="1" dirty="0">
                <a:solidFill>
                  <a:srgbClr val="000000"/>
                </a:solidFill>
                <a:latin typeface="Poppins" pitchFamily="34" charset="0"/>
                <a:ea typeface="Poppins" pitchFamily="34" charset="-122"/>
                <a:cs typeface="Poppins" pitchFamily="34" charset="-120"/>
              </a:rPr>
              <a:t>Respite Services:</a:t>
            </a:r>
            <a:pPr algn="l" indent="0" marL="0">
              <a:lnSpc>
                <a:spcPts val="2000"/>
              </a:lnSpc>
              <a:buNone/>
            </a:pPr>
            <a:r>
              <a:rPr lang="en-US" sz="1250" dirty="0">
                <a:solidFill>
                  <a:srgbClr val="6E6666"/>
                </a:solidFill>
                <a:latin typeface="Poppins" pitchFamily="34" charset="0"/>
                <a:ea typeface="Poppins" pitchFamily="34" charset="-122"/>
                <a:cs typeface="Poppins" pitchFamily="34" charset="-120"/>
              </a:rPr>
              <a:t> Temporary relief care giving family caregivers essential breaks while ensuring loved ones receive quality attention</a:t>
            </a:r>
            <a:endParaRPr lang="en-US" sz="1250" dirty="0"/>
          </a:p>
          <a:p>
            <a:pPr algn="l" marL="342900" indent="-342900">
              <a:lnSpc>
                <a:spcPts val="2000"/>
              </a:lnSpc>
              <a:buSzPct val="100000"/>
              <a:buChar char="•"/>
            </a:pPr>
            <a:r>
              <a:rPr lang="en-US" sz="1250" b="1" dirty="0">
                <a:solidFill>
                  <a:srgbClr val="000000"/>
                </a:solidFill>
                <a:latin typeface="Poppins" pitchFamily="34" charset="0"/>
                <a:ea typeface="Poppins" pitchFamily="34" charset="-122"/>
                <a:cs typeface="Poppins" pitchFamily="34" charset="-120"/>
              </a:rPr>
              <a:t>Specialized Programs:</a:t>
            </a:r>
            <a:pPr algn="l" indent="0" marL="0">
              <a:lnSpc>
                <a:spcPts val="2000"/>
              </a:lnSpc>
              <a:buNone/>
            </a:pPr>
            <a:r>
              <a:rPr lang="en-US" sz="1250" dirty="0">
                <a:solidFill>
                  <a:srgbClr val="6E6666"/>
                </a:solidFill>
                <a:latin typeface="Poppins" pitchFamily="34" charset="0"/>
                <a:ea typeface="Poppins" pitchFamily="34" charset="-122"/>
                <a:cs typeface="Poppins" pitchFamily="34" charset="-120"/>
              </a:rPr>
              <a:t> Memory care, palliative support, and culturally-specific services meeting diverse community needs</a:t>
            </a:r>
            <a:endParaRPr lang="en-US" sz="1250" dirty="0"/>
          </a:p>
        </p:txBody>
      </p:sp>
      <p:sp>
        <p:nvSpPr>
          <p:cNvPr id="8" name="Shape 6"/>
          <p:cNvSpPr/>
          <p:nvPr/>
        </p:nvSpPr>
        <p:spPr>
          <a:xfrm>
            <a:off x="649129" y="5948839"/>
            <a:ext cx="13332143" cy="1208484"/>
          </a:xfrm>
          <a:prstGeom prst="roundRect">
            <a:avLst>
              <a:gd name="adj" fmla="val 20145"/>
            </a:avLst>
          </a:prstGeom>
          <a:solidFill>
            <a:srgbClr val="E2CFD4"/>
          </a:solidFill>
          <a:ln/>
        </p:spPr>
      </p:sp>
      <p:pic>
        <p:nvPicPr>
          <p:cNvPr id="9" name="Image 0" descr="preencoded.png">    </p:cNvPr>
          <p:cNvPicPr>
            <a:picLocks noChangeAspect="1"/>
          </p:cNvPicPr>
          <p:nvPr/>
        </p:nvPicPr>
        <p:blipFill>
          <a:blip r:embed="rId1"/>
          <a:stretch>
            <a:fillRect/>
          </a:stretch>
        </p:blipFill>
        <p:spPr>
          <a:xfrm>
            <a:off x="811411" y="6192441"/>
            <a:ext cx="202763" cy="162282"/>
          </a:xfrm>
          <a:prstGeom prst="rect">
            <a:avLst/>
          </a:prstGeom>
        </p:spPr>
      </p:pic>
      <p:sp>
        <p:nvSpPr>
          <p:cNvPr id="10" name="Text 7"/>
          <p:cNvSpPr/>
          <p:nvPr/>
        </p:nvSpPr>
        <p:spPr>
          <a:xfrm>
            <a:off x="1176457" y="6151602"/>
            <a:ext cx="12642533" cy="778669"/>
          </a:xfrm>
          <a:prstGeom prst="rect">
            <a:avLst/>
          </a:prstGeom>
          <a:noFill/>
          <a:ln/>
        </p:spPr>
        <p:txBody>
          <a:bodyPr wrap="square" lIns="0" tIns="0" rIns="0" bIns="0" rtlCol="0" anchor="t"/>
          <a:lstStyle/>
          <a:p>
            <a:pPr algn="l" indent="0" marL="0">
              <a:lnSpc>
                <a:spcPts val="2000"/>
              </a:lnSpc>
              <a:buNone/>
            </a:pPr>
            <a:r>
              <a:rPr lang="en-US" sz="1250" b="1" dirty="0">
                <a:solidFill>
                  <a:srgbClr val="000000"/>
                </a:solidFill>
                <a:latin typeface="Poppins" pitchFamily="34" charset="0"/>
                <a:ea typeface="Poppins" pitchFamily="34" charset="-122"/>
                <a:cs typeface="Poppins" pitchFamily="34" charset="-120"/>
              </a:rPr>
              <a:t>Featured Provider Example:</a:t>
            </a:r>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 HammondCare Hammondville offers premium residential care with person-centered approaches and flexible financial arrangements. Their services include dementia-specific programs, beautiful grounds, and comprehensive health management—all within your local community.</a:t>
            </a:r>
            <a:endParaRPr lang="en-US" sz="12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49129" y="1870591"/>
            <a:ext cx="11223665" cy="729020"/>
          </a:xfrm>
          <a:prstGeom prst="rect">
            <a:avLst/>
          </a:prstGeom>
          <a:noFill/>
          <a:ln/>
        </p:spPr>
        <p:txBody>
          <a:bodyPr wrap="none" lIns="0" tIns="0" rIns="0" bIns="0" rtlCol="0" anchor="t"/>
          <a:lstStyle/>
          <a:p>
            <a:pPr algn="l" indent="0" marL="0">
              <a:lnSpc>
                <a:spcPts val="5700"/>
              </a:lnSpc>
              <a:buNone/>
            </a:pPr>
            <a:r>
              <a:rPr lang="en-US" sz="4550" b="1" dirty="0">
                <a:solidFill>
                  <a:srgbClr val="000000"/>
                </a:solidFill>
                <a:latin typeface="Baskervville" pitchFamily="34" charset="0"/>
                <a:ea typeface="Baskervville" pitchFamily="34" charset="-122"/>
                <a:cs typeface="Baskervville" pitchFamily="34" charset="-120"/>
              </a:rPr>
              <a:t>How We Simplify Your Aged Care Journey</a:t>
            </a:r>
            <a:endParaRPr lang="en-US" sz="4550" dirty="0"/>
          </a:p>
        </p:txBody>
      </p:sp>
      <p:sp>
        <p:nvSpPr>
          <p:cNvPr id="3" name="Text 1"/>
          <p:cNvSpPr/>
          <p:nvPr/>
        </p:nvSpPr>
        <p:spPr>
          <a:xfrm>
            <a:off x="649129" y="2924175"/>
            <a:ext cx="13332143" cy="519113"/>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Navigating aged care shouldn't require a roadmap. We've built tools and assembled expertise to transform a confusing process into a clear, manageable path forward for your family.</a:t>
            </a:r>
            <a:endParaRPr lang="en-US" sz="1250" dirty="0"/>
          </a:p>
        </p:txBody>
      </p:sp>
      <p:sp>
        <p:nvSpPr>
          <p:cNvPr id="4" name="Shape 2"/>
          <p:cNvSpPr/>
          <p:nvPr/>
        </p:nvSpPr>
        <p:spPr>
          <a:xfrm>
            <a:off x="649129" y="3625810"/>
            <a:ext cx="4335780" cy="2733199"/>
          </a:xfrm>
          <a:prstGeom prst="roundRect">
            <a:avLst>
              <a:gd name="adj" fmla="val 8907"/>
            </a:avLst>
          </a:prstGeom>
          <a:solidFill>
            <a:srgbClr val="ECDFE3"/>
          </a:solidFill>
          <a:ln/>
        </p:spPr>
      </p:sp>
      <p:sp>
        <p:nvSpPr>
          <p:cNvPr id="5" name="Shape 3"/>
          <p:cNvSpPr/>
          <p:nvPr/>
        </p:nvSpPr>
        <p:spPr>
          <a:xfrm>
            <a:off x="811411" y="3788093"/>
            <a:ext cx="486847" cy="486847"/>
          </a:xfrm>
          <a:prstGeom prst="roundRect">
            <a:avLst>
              <a:gd name="adj" fmla="val 18780203"/>
            </a:avLst>
          </a:prstGeom>
          <a:solidFill>
            <a:srgbClr val="C7A2AC"/>
          </a:solidFill>
          <a:ln/>
        </p:spPr>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45237" y="3921919"/>
            <a:ext cx="219075" cy="219075"/>
          </a:xfrm>
          <a:prstGeom prst="rect">
            <a:avLst/>
          </a:prstGeom>
        </p:spPr>
      </p:pic>
      <p:sp>
        <p:nvSpPr>
          <p:cNvPr id="7" name="Text 4"/>
          <p:cNvSpPr/>
          <p:nvPr/>
        </p:nvSpPr>
        <p:spPr>
          <a:xfrm>
            <a:off x="811411" y="4437221"/>
            <a:ext cx="3511629"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Compare with Confidence</a:t>
            </a:r>
            <a:endParaRPr lang="en-US" sz="2250" dirty="0"/>
          </a:p>
        </p:txBody>
      </p:sp>
      <p:sp>
        <p:nvSpPr>
          <p:cNvPr id="8" name="Text 5"/>
          <p:cNvSpPr/>
          <p:nvPr/>
        </p:nvSpPr>
        <p:spPr>
          <a:xfrm>
            <a:off x="811411" y="4898946"/>
            <a:ext cx="4011216" cy="1297781"/>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View providers side-by-side by location, services offered, staff ratios, facility amenities, and transparent pricing structures. Our comparison tools highlight what matters most to your family's specific situation.</a:t>
            </a:r>
            <a:endParaRPr lang="en-US" sz="1250" dirty="0"/>
          </a:p>
        </p:txBody>
      </p:sp>
      <p:sp>
        <p:nvSpPr>
          <p:cNvPr id="9" name="Shape 6"/>
          <p:cNvSpPr/>
          <p:nvPr/>
        </p:nvSpPr>
        <p:spPr>
          <a:xfrm>
            <a:off x="5147191" y="3625810"/>
            <a:ext cx="4335899" cy="2733199"/>
          </a:xfrm>
          <a:prstGeom prst="roundRect">
            <a:avLst>
              <a:gd name="adj" fmla="val 8907"/>
            </a:avLst>
          </a:prstGeom>
          <a:solidFill>
            <a:srgbClr val="ECDFE3"/>
          </a:solidFill>
          <a:ln/>
        </p:spPr>
      </p:sp>
      <p:sp>
        <p:nvSpPr>
          <p:cNvPr id="10" name="Shape 7"/>
          <p:cNvSpPr/>
          <p:nvPr/>
        </p:nvSpPr>
        <p:spPr>
          <a:xfrm>
            <a:off x="5309473" y="3788093"/>
            <a:ext cx="486847" cy="486847"/>
          </a:xfrm>
          <a:prstGeom prst="roundRect">
            <a:avLst>
              <a:gd name="adj" fmla="val 18780203"/>
            </a:avLst>
          </a:prstGeom>
          <a:solidFill>
            <a:srgbClr val="C7A2AC"/>
          </a:solidFill>
          <a:ln/>
        </p:spPr>
      </p:sp>
      <p:pic>
        <p:nvPicPr>
          <p:cNvPr id="11"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43299" y="3921919"/>
            <a:ext cx="219075" cy="219075"/>
          </a:xfrm>
          <a:prstGeom prst="rect">
            <a:avLst/>
          </a:prstGeom>
        </p:spPr>
      </p:pic>
      <p:sp>
        <p:nvSpPr>
          <p:cNvPr id="12" name="Text 8"/>
          <p:cNvSpPr/>
          <p:nvPr/>
        </p:nvSpPr>
        <p:spPr>
          <a:xfrm>
            <a:off x="5309473" y="4437221"/>
            <a:ext cx="3865602"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Unlock Government Support</a:t>
            </a:r>
            <a:endParaRPr lang="en-US" sz="2250" dirty="0"/>
          </a:p>
        </p:txBody>
      </p:sp>
      <p:sp>
        <p:nvSpPr>
          <p:cNvPr id="13" name="Text 9"/>
          <p:cNvSpPr/>
          <p:nvPr/>
        </p:nvSpPr>
        <p:spPr>
          <a:xfrm>
            <a:off x="5309473" y="4898946"/>
            <a:ext cx="4011335" cy="1297781"/>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Understand programs like Home Care Packages (levels 1-4) and Commonwealth Home Support Programme that significantly reduce costs. We explain eligibility, application processes, and how to maximize your entitled benefits.</a:t>
            </a:r>
            <a:endParaRPr lang="en-US" sz="1250" dirty="0"/>
          </a:p>
        </p:txBody>
      </p:sp>
      <p:sp>
        <p:nvSpPr>
          <p:cNvPr id="14" name="Shape 10"/>
          <p:cNvSpPr/>
          <p:nvPr/>
        </p:nvSpPr>
        <p:spPr>
          <a:xfrm>
            <a:off x="9645372" y="3625810"/>
            <a:ext cx="4335899" cy="2733199"/>
          </a:xfrm>
          <a:prstGeom prst="roundRect">
            <a:avLst>
              <a:gd name="adj" fmla="val 8907"/>
            </a:avLst>
          </a:prstGeom>
          <a:solidFill>
            <a:srgbClr val="ECDFE3"/>
          </a:solidFill>
          <a:ln/>
        </p:spPr>
      </p:sp>
      <p:sp>
        <p:nvSpPr>
          <p:cNvPr id="15" name="Shape 11"/>
          <p:cNvSpPr/>
          <p:nvPr/>
        </p:nvSpPr>
        <p:spPr>
          <a:xfrm>
            <a:off x="9807654" y="3788093"/>
            <a:ext cx="486847" cy="486847"/>
          </a:xfrm>
          <a:prstGeom prst="roundRect">
            <a:avLst>
              <a:gd name="adj" fmla="val 18780203"/>
            </a:avLst>
          </a:prstGeom>
          <a:solidFill>
            <a:srgbClr val="C7A2AC"/>
          </a:solidFill>
          <a:ln/>
        </p:spPr>
      </p:sp>
      <p:pic>
        <p:nvPicPr>
          <p:cNvPr id="16"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481" y="3921919"/>
            <a:ext cx="219075" cy="219075"/>
          </a:xfrm>
          <a:prstGeom prst="rect">
            <a:avLst/>
          </a:prstGeom>
        </p:spPr>
      </p:pic>
      <p:sp>
        <p:nvSpPr>
          <p:cNvPr id="17" name="Text 12"/>
          <p:cNvSpPr/>
          <p:nvPr/>
        </p:nvSpPr>
        <p:spPr>
          <a:xfrm>
            <a:off x="9807654" y="4437221"/>
            <a:ext cx="3049429"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Personalized Guidance</a:t>
            </a:r>
            <a:endParaRPr lang="en-US" sz="2250" dirty="0"/>
          </a:p>
        </p:txBody>
      </p:sp>
      <p:sp>
        <p:nvSpPr>
          <p:cNvPr id="18" name="Text 13"/>
          <p:cNvSpPr/>
          <p:nvPr/>
        </p:nvSpPr>
        <p:spPr>
          <a:xfrm>
            <a:off x="9807654" y="4898946"/>
            <a:ext cx="4011335" cy="1297781"/>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Access customized shortlists based on your preferences, budget, and care requirements. Our expert advisors match your family's unique needs with the most suitable providers in your chosen Western Sydney location.</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2211586" y="304681"/>
            <a:ext cx="1051441" cy="185738"/>
          </a:xfrm>
          <a:prstGeom prst="roundRect">
            <a:avLst>
              <a:gd name="adj" fmla="val 66902"/>
            </a:avLst>
          </a:prstGeom>
          <a:noFill/>
          <a:ln w="7620">
            <a:solidFill>
              <a:srgbClr val="C7A2AC"/>
            </a:solidFill>
            <a:prstDash val="solid"/>
          </a:ln>
        </p:spPr>
      </p:sp>
      <p:sp>
        <p:nvSpPr>
          <p:cNvPr id="3" name="Text 1"/>
          <p:cNvSpPr/>
          <p:nvPr/>
        </p:nvSpPr>
        <p:spPr>
          <a:xfrm>
            <a:off x="2281238" y="343257"/>
            <a:ext cx="912138" cy="108585"/>
          </a:xfrm>
          <a:prstGeom prst="rect">
            <a:avLst/>
          </a:prstGeom>
          <a:noFill/>
          <a:ln/>
        </p:spPr>
        <p:txBody>
          <a:bodyPr wrap="none" lIns="0" tIns="0" rIns="0" bIns="0" rtlCol="0" anchor="t"/>
          <a:lstStyle/>
          <a:p>
            <a:pPr algn="l" indent="0" marL="0">
              <a:lnSpc>
                <a:spcPts val="850"/>
              </a:lnSpc>
              <a:buNone/>
            </a:pPr>
            <a:r>
              <a:rPr lang="en-US" sz="650" dirty="0">
                <a:solidFill>
                  <a:srgbClr val="C7A2AC"/>
                </a:solidFill>
                <a:latin typeface="Poppins" pitchFamily="34" charset="0"/>
                <a:ea typeface="Poppins" pitchFamily="34" charset="-122"/>
                <a:cs typeface="Poppins" pitchFamily="34" charset="-120"/>
              </a:rPr>
              <a:t>FAMILY EMPOWERMENT</a:t>
            </a:r>
            <a:endParaRPr lang="en-US" sz="650" dirty="0"/>
          </a:p>
        </p:txBody>
      </p:sp>
      <p:sp>
        <p:nvSpPr>
          <p:cNvPr id="4" name="Text 2"/>
          <p:cNvSpPr/>
          <p:nvPr/>
        </p:nvSpPr>
        <p:spPr>
          <a:xfrm>
            <a:off x="2211586" y="516731"/>
            <a:ext cx="8429625" cy="465177"/>
          </a:xfrm>
          <a:prstGeom prst="rect">
            <a:avLst/>
          </a:prstGeom>
          <a:noFill/>
          <a:ln/>
        </p:spPr>
        <p:txBody>
          <a:bodyPr wrap="none" lIns="0" tIns="0" rIns="0" bIns="0" rtlCol="0" anchor="t"/>
          <a:lstStyle/>
          <a:p>
            <a:pPr algn="l" indent="0" marL="0">
              <a:lnSpc>
                <a:spcPts val="3650"/>
              </a:lnSpc>
              <a:buNone/>
            </a:pPr>
            <a:r>
              <a:rPr lang="en-US" sz="2900" b="1" dirty="0">
                <a:solidFill>
                  <a:srgbClr val="000000"/>
                </a:solidFill>
                <a:latin typeface="Baskervville" pitchFamily="34" charset="0"/>
                <a:ea typeface="Baskervville" pitchFamily="34" charset="-122"/>
                <a:cs typeface="Baskervville" pitchFamily="34" charset="-120"/>
              </a:rPr>
              <a:t>Empowering Families to Make Confident Choices</a:t>
            </a:r>
            <a:endParaRPr lang="en-US" sz="2900" dirty="0"/>
          </a:p>
        </p:txBody>
      </p:sp>
      <p:pic>
        <p:nvPicPr>
          <p:cNvPr id="5" name="Image 0" descr="preencoded.png">    </p:cNvPr>
          <p:cNvPicPr>
            <a:picLocks noChangeAspect="1"/>
          </p:cNvPicPr>
          <p:nvPr/>
        </p:nvPicPr>
        <p:blipFill>
          <a:blip r:embed="rId1"/>
          <a:stretch>
            <a:fillRect/>
          </a:stretch>
        </p:blipFill>
        <p:spPr>
          <a:xfrm>
            <a:off x="2211586" y="1155263"/>
            <a:ext cx="4977289" cy="4977289"/>
          </a:xfrm>
          <a:prstGeom prst="rect">
            <a:avLst/>
          </a:prstGeom>
        </p:spPr>
      </p:pic>
      <p:sp>
        <p:nvSpPr>
          <p:cNvPr id="6" name="Text 3"/>
          <p:cNvSpPr/>
          <p:nvPr/>
        </p:nvSpPr>
        <p:spPr>
          <a:xfrm>
            <a:off x="7449145" y="1146929"/>
            <a:ext cx="2446615" cy="232529"/>
          </a:xfrm>
          <a:prstGeom prst="rect">
            <a:avLst/>
          </a:prstGeom>
          <a:noFill/>
          <a:ln/>
        </p:spPr>
        <p:txBody>
          <a:bodyPr wrap="none" lIns="0" tIns="0" rIns="0" bIns="0" rtlCol="0" anchor="t"/>
          <a:lstStyle/>
          <a:p>
            <a:pPr algn="l" indent="0" marL="0">
              <a:lnSpc>
                <a:spcPts val="1800"/>
              </a:lnSpc>
              <a:buNone/>
            </a:pPr>
            <a:r>
              <a:rPr lang="en-US" sz="1450" b="1" dirty="0">
                <a:solidFill>
                  <a:srgbClr val="000000"/>
                </a:solidFill>
                <a:latin typeface="Baskervville" pitchFamily="34" charset="0"/>
                <a:ea typeface="Baskervville" pitchFamily="34" charset="-122"/>
                <a:cs typeface="Baskervville" pitchFamily="34" charset="-120"/>
              </a:rPr>
              <a:t>Transparency You Can Trust</a:t>
            </a:r>
            <a:endParaRPr lang="en-US" sz="1450" dirty="0"/>
          </a:p>
        </p:txBody>
      </p:sp>
      <p:sp>
        <p:nvSpPr>
          <p:cNvPr id="7" name="Text 4"/>
          <p:cNvSpPr/>
          <p:nvPr/>
        </p:nvSpPr>
        <p:spPr>
          <a:xfrm>
            <a:off x="7449145" y="1445419"/>
            <a:ext cx="4977289" cy="407194"/>
          </a:xfrm>
          <a:prstGeom prst="rect">
            <a:avLst/>
          </a:prstGeom>
          <a:noFill/>
          <a:ln/>
        </p:spPr>
        <p:txBody>
          <a:bodyPr wrap="square" lIns="0" tIns="0" rIns="0" bIns="0" rtlCol="0" anchor="t"/>
          <a:lstStyle/>
          <a:p>
            <a:pPr algn="l" indent="0" marL="0">
              <a:lnSpc>
                <a:spcPts val="1050"/>
              </a:lnSpc>
              <a:buNone/>
            </a:pPr>
            <a:r>
              <a:rPr lang="en-US" sz="800" dirty="0">
                <a:solidFill>
                  <a:srgbClr val="000000"/>
                </a:solidFill>
                <a:latin typeface="Poppins" pitchFamily="34" charset="0"/>
                <a:ea typeface="Poppins" pitchFamily="34" charset="-122"/>
                <a:cs typeface="Poppins" pitchFamily="34" charset="-120"/>
              </a:rPr>
              <a:t>Clear explanations of Refundable Accommodation Deposits (RAD), Daily Accommodation Payments (DAP), and ongoing care fees remove financial confusion. We break down complex pricing into understandable terms, ensuring no hidden surprises along the way.</a:t>
            </a:r>
            <a:endParaRPr lang="en-US" sz="800" dirty="0"/>
          </a:p>
        </p:txBody>
      </p:sp>
      <p:sp>
        <p:nvSpPr>
          <p:cNvPr id="8" name="Text 5"/>
          <p:cNvSpPr/>
          <p:nvPr/>
        </p:nvSpPr>
        <p:spPr>
          <a:xfrm>
            <a:off x="7449145" y="1918573"/>
            <a:ext cx="2790944" cy="232529"/>
          </a:xfrm>
          <a:prstGeom prst="rect">
            <a:avLst/>
          </a:prstGeom>
          <a:noFill/>
          <a:ln/>
        </p:spPr>
        <p:txBody>
          <a:bodyPr wrap="none" lIns="0" tIns="0" rIns="0" bIns="0" rtlCol="0" anchor="t"/>
          <a:lstStyle/>
          <a:p>
            <a:pPr algn="l" indent="0" marL="0">
              <a:lnSpc>
                <a:spcPts val="1800"/>
              </a:lnSpc>
              <a:buNone/>
            </a:pPr>
            <a:r>
              <a:rPr lang="en-US" sz="1450" b="1" dirty="0">
                <a:solidFill>
                  <a:srgbClr val="000000"/>
                </a:solidFill>
                <a:latin typeface="Baskervville" pitchFamily="34" charset="0"/>
                <a:ea typeface="Baskervville" pitchFamily="34" charset="-122"/>
                <a:cs typeface="Baskervville" pitchFamily="34" charset="-120"/>
              </a:rPr>
              <a:t>Comprehensive Evaluation Tools</a:t>
            </a:r>
            <a:endParaRPr lang="en-US" sz="1450" dirty="0"/>
          </a:p>
        </p:txBody>
      </p:sp>
      <p:sp>
        <p:nvSpPr>
          <p:cNvPr id="9" name="Text 6"/>
          <p:cNvSpPr/>
          <p:nvPr/>
        </p:nvSpPr>
        <p:spPr>
          <a:xfrm>
            <a:off x="7449145" y="2217063"/>
            <a:ext cx="4977289" cy="747951"/>
          </a:xfrm>
          <a:prstGeom prst="rect">
            <a:avLst/>
          </a:prstGeom>
          <a:noFill/>
          <a:ln/>
        </p:spPr>
        <p:txBody>
          <a:bodyPr wrap="square" lIns="0" tIns="0" rIns="0" bIns="0" rtlCol="0" anchor="t"/>
          <a:lstStyle/>
          <a:p>
            <a:pPr algn="l" marL="342900" indent="-342900">
              <a:lnSpc>
                <a:spcPts val="1050"/>
              </a:lnSpc>
              <a:buSzPct val="100000"/>
              <a:buChar char="•"/>
            </a:pPr>
            <a:r>
              <a:rPr lang="en-US" sz="800" dirty="0">
                <a:solidFill>
                  <a:srgbClr val="000000"/>
                </a:solidFill>
                <a:latin typeface="Poppins" pitchFamily="34" charset="0"/>
                <a:ea typeface="Poppins" pitchFamily="34" charset="-122"/>
                <a:cs typeface="Poppins" pitchFamily="34" charset="-120"/>
              </a:rPr>
              <a:t>Detailed facility checklists covering safety, cleanliness, staff qualifications, and resident satisfaction</a:t>
            </a:r>
            <a:endParaRPr lang="en-US" sz="800" dirty="0"/>
          </a:p>
          <a:p>
            <a:pPr algn="l" marL="342900" indent="-342900">
              <a:lnSpc>
                <a:spcPts val="1050"/>
              </a:lnSpc>
              <a:buSzPct val="100000"/>
              <a:buChar char="•"/>
            </a:pPr>
            <a:r>
              <a:rPr lang="en-US" sz="800" dirty="0">
                <a:solidFill>
                  <a:srgbClr val="000000"/>
                </a:solidFill>
                <a:latin typeface="Poppins" pitchFamily="34" charset="0"/>
                <a:ea typeface="Poppins" pitchFamily="34" charset="-122"/>
                <a:cs typeface="Poppins" pitchFamily="34" charset="-120"/>
              </a:rPr>
              <a:t>Virtual tours allowing you to preview environments from home before visiting</a:t>
            </a:r>
            <a:endParaRPr lang="en-US" sz="800" dirty="0"/>
          </a:p>
          <a:p>
            <a:pPr algn="l" marL="342900" indent="-342900">
              <a:lnSpc>
                <a:spcPts val="1050"/>
              </a:lnSpc>
              <a:buSzPct val="100000"/>
              <a:buChar char="•"/>
            </a:pPr>
            <a:r>
              <a:rPr lang="en-US" sz="800" dirty="0">
                <a:solidFill>
                  <a:srgbClr val="000000"/>
                </a:solidFill>
                <a:latin typeface="Poppins" pitchFamily="34" charset="0"/>
                <a:ea typeface="Poppins" pitchFamily="34" charset="-122"/>
                <a:cs typeface="Poppins" pitchFamily="34" charset="-120"/>
              </a:rPr>
              <a:t>Real-time vacancy updates so you know what's immediately available</a:t>
            </a:r>
            <a:endParaRPr lang="en-US" sz="800" dirty="0"/>
          </a:p>
          <a:p>
            <a:pPr algn="l" marL="342900" indent="-342900">
              <a:lnSpc>
                <a:spcPts val="1050"/>
              </a:lnSpc>
              <a:buSzPct val="100000"/>
              <a:buChar char="•"/>
            </a:pPr>
            <a:r>
              <a:rPr lang="en-US" sz="800" dirty="0">
                <a:solidFill>
                  <a:srgbClr val="000000"/>
                </a:solidFill>
                <a:latin typeface="Poppins" pitchFamily="34" charset="0"/>
                <a:ea typeface="Poppins" pitchFamily="34" charset="-122"/>
                <a:cs typeface="Poppins" pitchFamily="34" charset="-120"/>
              </a:rPr>
              <a:t>Quality ratings and compliance reports for informed comparisons</a:t>
            </a:r>
            <a:endParaRPr lang="en-US" sz="800" dirty="0"/>
          </a:p>
        </p:txBody>
      </p:sp>
      <p:sp>
        <p:nvSpPr>
          <p:cNvPr id="10" name="Shape 7"/>
          <p:cNvSpPr/>
          <p:nvPr/>
        </p:nvSpPr>
        <p:spPr>
          <a:xfrm>
            <a:off x="2211586" y="7103031"/>
            <a:ext cx="10207228" cy="15240"/>
          </a:xfrm>
          <a:prstGeom prst="roundRect">
            <a:avLst>
              <a:gd name="adj" fmla="val 1019214"/>
            </a:avLst>
          </a:prstGeom>
          <a:solidFill>
            <a:srgbClr val="D2C5C9"/>
          </a:solidFill>
          <a:ln/>
        </p:spPr>
      </p:sp>
      <p:sp>
        <p:nvSpPr>
          <p:cNvPr id="11" name="Shape 8"/>
          <p:cNvSpPr/>
          <p:nvPr/>
        </p:nvSpPr>
        <p:spPr>
          <a:xfrm>
            <a:off x="4735116" y="6792397"/>
            <a:ext cx="15240" cy="310634"/>
          </a:xfrm>
          <a:prstGeom prst="roundRect">
            <a:avLst>
              <a:gd name="adj" fmla="val 1019214"/>
            </a:avLst>
          </a:prstGeom>
          <a:solidFill>
            <a:srgbClr val="D2C5C9"/>
          </a:solidFill>
          <a:ln/>
        </p:spPr>
      </p:sp>
      <p:sp>
        <p:nvSpPr>
          <p:cNvPr id="12" name="Shape 9"/>
          <p:cNvSpPr/>
          <p:nvPr/>
        </p:nvSpPr>
        <p:spPr>
          <a:xfrm>
            <a:off x="4626293" y="6986587"/>
            <a:ext cx="232886" cy="232886"/>
          </a:xfrm>
          <a:prstGeom prst="roundRect">
            <a:avLst>
              <a:gd name="adj" fmla="val 66697"/>
            </a:avLst>
          </a:prstGeom>
          <a:solidFill>
            <a:srgbClr val="ECDFE3"/>
          </a:solidFill>
          <a:ln/>
        </p:spPr>
      </p:sp>
      <p:sp>
        <p:nvSpPr>
          <p:cNvPr id="13" name="Text 10"/>
          <p:cNvSpPr/>
          <p:nvPr/>
        </p:nvSpPr>
        <p:spPr>
          <a:xfrm>
            <a:off x="4631115" y="6963489"/>
            <a:ext cx="223242" cy="279083"/>
          </a:xfrm>
          <a:prstGeom prst="rect">
            <a:avLst/>
          </a:prstGeom>
          <a:noFill/>
          <a:ln/>
        </p:spPr>
        <p:txBody>
          <a:bodyPr wrap="none" lIns="0" tIns="0" rIns="0" bIns="0" rtlCol="0" anchor="t"/>
          <a:lstStyle/>
          <a:p>
            <a:pPr algn="ctr" indent="0" marL="0">
              <a:lnSpc>
                <a:spcPts val="1750"/>
              </a:lnSpc>
              <a:buNone/>
            </a:pPr>
            <a:r>
              <a:rPr lang="en-US" sz="1750" dirty="0">
                <a:solidFill>
                  <a:srgbClr val="000000"/>
                </a:solidFill>
                <a:latin typeface="Baskervville" pitchFamily="34" charset="0"/>
                <a:ea typeface="Baskervville" pitchFamily="34" charset="-122"/>
                <a:cs typeface="Baskervville" pitchFamily="34" charset="-120"/>
              </a:rPr>
              <a:t>1</a:t>
            </a:r>
            <a:endParaRPr lang="en-US" sz="1750" dirty="0"/>
          </a:p>
        </p:txBody>
      </p:sp>
      <p:sp>
        <p:nvSpPr>
          <p:cNvPr id="14" name="Text 11"/>
          <p:cNvSpPr/>
          <p:nvPr/>
        </p:nvSpPr>
        <p:spPr>
          <a:xfrm>
            <a:off x="3812381" y="6281142"/>
            <a:ext cx="1860590" cy="232529"/>
          </a:xfrm>
          <a:prstGeom prst="rect">
            <a:avLst/>
          </a:prstGeom>
          <a:noFill/>
          <a:ln/>
        </p:spPr>
        <p:txBody>
          <a:bodyPr wrap="none" lIns="0" tIns="0" rIns="0" bIns="0" rtlCol="0" anchor="t"/>
          <a:lstStyle/>
          <a:p>
            <a:pPr algn="ctr" indent="0" marL="0">
              <a:lnSpc>
                <a:spcPts val="1800"/>
              </a:lnSpc>
              <a:buNone/>
            </a:pPr>
            <a:r>
              <a:rPr lang="en-US" sz="1450" b="1" dirty="0">
                <a:solidFill>
                  <a:srgbClr val="000000"/>
                </a:solidFill>
                <a:latin typeface="Baskervville" pitchFamily="34" charset="0"/>
                <a:ea typeface="Baskervville" pitchFamily="34" charset="-122"/>
                <a:cs typeface="Baskervville" pitchFamily="34" charset="-120"/>
              </a:rPr>
              <a:t>Assessment Support</a:t>
            </a:r>
            <a:endParaRPr lang="en-US" sz="1450" dirty="0"/>
          </a:p>
        </p:txBody>
      </p:sp>
      <p:sp>
        <p:nvSpPr>
          <p:cNvPr id="15" name="Text 12"/>
          <p:cNvSpPr/>
          <p:nvPr/>
        </p:nvSpPr>
        <p:spPr>
          <a:xfrm>
            <a:off x="2315051" y="6553200"/>
            <a:ext cx="4855369" cy="135731"/>
          </a:xfrm>
          <a:prstGeom prst="rect">
            <a:avLst/>
          </a:prstGeom>
          <a:noFill/>
          <a:ln/>
        </p:spPr>
        <p:txBody>
          <a:bodyPr wrap="none" lIns="0" tIns="0" rIns="0" bIns="0" rtlCol="0" anchor="t"/>
          <a:lstStyle/>
          <a:p>
            <a:pPr algn="ctr" indent="0" marL="0">
              <a:lnSpc>
                <a:spcPts val="1050"/>
              </a:lnSpc>
              <a:buNone/>
            </a:pPr>
            <a:r>
              <a:rPr lang="en-US" sz="800" dirty="0">
                <a:solidFill>
                  <a:srgbClr val="000000"/>
                </a:solidFill>
                <a:latin typeface="Poppins" pitchFamily="34" charset="0"/>
                <a:ea typeface="Poppins" pitchFamily="34" charset="-122"/>
                <a:cs typeface="Poppins" pitchFamily="34" charset="-120"/>
              </a:rPr>
              <a:t>Navigate ACAT assessments with expert preparation guidance</a:t>
            </a:r>
            <a:endParaRPr lang="en-US" sz="800" dirty="0"/>
          </a:p>
        </p:txBody>
      </p:sp>
      <p:sp>
        <p:nvSpPr>
          <p:cNvPr id="16" name="Shape 13"/>
          <p:cNvSpPr/>
          <p:nvPr/>
        </p:nvSpPr>
        <p:spPr>
          <a:xfrm>
            <a:off x="7307461" y="7103031"/>
            <a:ext cx="15240" cy="310634"/>
          </a:xfrm>
          <a:prstGeom prst="roundRect">
            <a:avLst>
              <a:gd name="adj" fmla="val 1019214"/>
            </a:avLst>
          </a:prstGeom>
          <a:solidFill>
            <a:srgbClr val="D2C5C9"/>
          </a:solidFill>
          <a:ln/>
        </p:spPr>
      </p:sp>
      <p:sp>
        <p:nvSpPr>
          <p:cNvPr id="17" name="Shape 14"/>
          <p:cNvSpPr/>
          <p:nvPr/>
        </p:nvSpPr>
        <p:spPr>
          <a:xfrm>
            <a:off x="7198638" y="6986587"/>
            <a:ext cx="232886" cy="232886"/>
          </a:xfrm>
          <a:prstGeom prst="roundRect">
            <a:avLst>
              <a:gd name="adj" fmla="val 66697"/>
            </a:avLst>
          </a:prstGeom>
          <a:solidFill>
            <a:srgbClr val="ECDFE3"/>
          </a:solidFill>
          <a:ln/>
        </p:spPr>
      </p:sp>
      <p:sp>
        <p:nvSpPr>
          <p:cNvPr id="18" name="Text 15"/>
          <p:cNvSpPr/>
          <p:nvPr/>
        </p:nvSpPr>
        <p:spPr>
          <a:xfrm>
            <a:off x="7203460" y="6963489"/>
            <a:ext cx="223242" cy="279083"/>
          </a:xfrm>
          <a:prstGeom prst="rect">
            <a:avLst/>
          </a:prstGeom>
          <a:noFill/>
          <a:ln/>
        </p:spPr>
        <p:txBody>
          <a:bodyPr wrap="none" lIns="0" tIns="0" rIns="0" bIns="0" rtlCol="0" anchor="t"/>
          <a:lstStyle/>
          <a:p>
            <a:pPr algn="ctr" indent="0" marL="0">
              <a:lnSpc>
                <a:spcPts val="1750"/>
              </a:lnSpc>
              <a:buNone/>
            </a:pPr>
            <a:r>
              <a:rPr lang="en-US" sz="1750" dirty="0">
                <a:solidFill>
                  <a:srgbClr val="000000"/>
                </a:solidFill>
                <a:latin typeface="Baskervville" pitchFamily="34" charset="0"/>
                <a:ea typeface="Baskervville" pitchFamily="34" charset="-122"/>
                <a:cs typeface="Baskervville" pitchFamily="34" charset="-120"/>
              </a:rPr>
              <a:t>2</a:t>
            </a:r>
            <a:endParaRPr lang="en-US" sz="1750" dirty="0"/>
          </a:p>
        </p:txBody>
      </p:sp>
      <p:sp>
        <p:nvSpPr>
          <p:cNvPr id="19" name="Text 16"/>
          <p:cNvSpPr/>
          <p:nvPr/>
        </p:nvSpPr>
        <p:spPr>
          <a:xfrm>
            <a:off x="6350556" y="7517130"/>
            <a:ext cx="1929051" cy="232529"/>
          </a:xfrm>
          <a:prstGeom prst="rect">
            <a:avLst/>
          </a:prstGeom>
          <a:noFill/>
          <a:ln/>
        </p:spPr>
        <p:txBody>
          <a:bodyPr wrap="none" lIns="0" tIns="0" rIns="0" bIns="0" rtlCol="0" anchor="t"/>
          <a:lstStyle/>
          <a:p>
            <a:pPr algn="ctr" indent="0" marL="0">
              <a:lnSpc>
                <a:spcPts val="1800"/>
              </a:lnSpc>
              <a:buNone/>
            </a:pPr>
            <a:r>
              <a:rPr lang="en-US" sz="1450" b="1" dirty="0">
                <a:solidFill>
                  <a:srgbClr val="000000"/>
                </a:solidFill>
                <a:latin typeface="Baskervville" pitchFamily="34" charset="0"/>
                <a:ea typeface="Baskervville" pitchFamily="34" charset="-122"/>
                <a:cs typeface="Baskervville" pitchFamily="34" charset="-120"/>
              </a:rPr>
              <a:t>Application Assistance</a:t>
            </a:r>
            <a:endParaRPr lang="en-US" sz="1450" dirty="0"/>
          </a:p>
        </p:txBody>
      </p:sp>
      <p:sp>
        <p:nvSpPr>
          <p:cNvPr id="20" name="Text 17"/>
          <p:cNvSpPr/>
          <p:nvPr/>
        </p:nvSpPr>
        <p:spPr>
          <a:xfrm>
            <a:off x="4887397" y="7789188"/>
            <a:ext cx="4855488" cy="135731"/>
          </a:xfrm>
          <a:prstGeom prst="rect">
            <a:avLst/>
          </a:prstGeom>
          <a:noFill/>
          <a:ln/>
        </p:spPr>
        <p:txBody>
          <a:bodyPr wrap="none" lIns="0" tIns="0" rIns="0" bIns="0" rtlCol="0" anchor="t"/>
          <a:lstStyle/>
          <a:p>
            <a:pPr algn="ctr" indent="0" marL="0">
              <a:lnSpc>
                <a:spcPts val="1050"/>
              </a:lnSpc>
              <a:buNone/>
            </a:pPr>
            <a:r>
              <a:rPr lang="en-US" sz="800" dirty="0">
                <a:solidFill>
                  <a:srgbClr val="000000"/>
                </a:solidFill>
                <a:latin typeface="Poppins" pitchFamily="34" charset="0"/>
                <a:ea typeface="Poppins" pitchFamily="34" charset="-122"/>
                <a:cs typeface="Poppins" pitchFamily="34" charset="-120"/>
              </a:rPr>
              <a:t>Complete paperwork correctly and submit timely applications</a:t>
            </a:r>
            <a:endParaRPr lang="en-US" sz="800" dirty="0"/>
          </a:p>
        </p:txBody>
      </p:sp>
      <p:sp>
        <p:nvSpPr>
          <p:cNvPr id="21" name="Shape 18"/>
          <p:cNvSpPr/>
          <p:nvPr/>
        </p:nvSpPr>
        <p:spPr>
          <a:xfrm>
            <a:off x="9879925" y="6792397"/>
            <a:ext cx="15240" cy="310634"/>
          </a:xfrm>
          <a:prstGeom prst="roundRect">
            <a:avLst>
              <a:gd name="adj" fmla="val 1019214"/>
            </a:avLst>
          </a:prstGeom>
          <a:solidFill>
            <a:srgbClr val="D2C5C9"/>
          </a:solidFill>
          <a:ln/>
        </p:spPr>
      </p:sp>
      <p:sp>
        <p:nvSpPr>
          <p:cNvPr id="22" name="Shape 19"/>
          <p:cNvSpPr/>
          <p:nvPr/>
        </p:nvSpPr>
        <p:spPr>
          <a:xfrm>
            <a:off x="9771102" y="6986587"/>
            <a:ext cx="232886" cy="232886"/>
          </a:xfrm>
          <a:prstGeom prst="roundRect">
            <a:avLst>
              <a:gd name="adj" fmla="val 66697"/>
            </a:avLst>
          </a:prstGeom>
          <a:solidFill>
            <a:srgbClr val="ECDFE3"/>
          </a:solidFill>
          <a:ln/>
        </p:spPr>
      </p:sp>
      <p:sp>
        <p:nvSpPr>
          <p:cNvPr id="23" name="Text 20"/>
          <p:cNvSpPr/>
          <p:nvPr/>
        </p:nvSpPr>
        <p:spPr>
          <a:xfrm>
            <a:off x="9775924" y="6963489"/>
            <a:ext cx="223242" cy="279083"/>
          </a:xfrm>
          <a:prstGeom prst="rect">
            <a:avLst/>
          </a:prstGeom>
          <a:noFill/>
          <a:ln/>
        </p:spPr>
        <p:txBody>
          <a:bodyPr wrap="none" lIns="0" tIns="0" rIns="0" bIns="0" rtlCol="0" anchor="t"/>
          <a:lstStyle/>
          <a:p>
            <a:pPr algn="ctr" indent="0" marL="0">
              <a:lnSpc>
                <a:spcPts val="1750"/>
              </a:lnSpc>
              <a:buNone/>
            </a:pPr>
            <a:r>
              <a:rPr lang="en-US" sz="1750" dirty="0">
                <a:solidFill>
                  <a:srgbClr val="000000"/>
                </a:solidFill>
                <a:latin typeface="Baskervville" pitchFamily="34" charset="0"/>
                <a:ea typeface="Baskervville" pitchFamily="34" charset="-122"/>
                <a:cs typeface="Baskervville" pitchFamily="34" charset="-120"/>
              </a:rPr>
              <a:t>3</a:t>
            </a:r>
            <a:endParaRPr lang="en-US" sz="1750" dirty="0"/>
          </a:p>
        </p:txBody>
      </p:sp>
      <p:sp>
        <p:nvSpPr>
          <p:cNvPr id="24" name="Text 21"/>
          <p:cNvSpPr/>
          <p:nvPr/>
        </p:nvSpPr>
        <p:spPr>
          <a:xfrm>
            <a:off x="8957310" y="6281142"/>
            <a:ext cx="1860590" cy="232529"/>
          </a:xfrm>
          <a:prstGeom prst="rect">
            <a:avLst/>
          </a:prstGeom>
          <a:noFill/>
          <a:ln/>
        </p:spPr>
        <p:txBody>
          <a:bodyPr wrap="none" lIns="0" tIns="0" rIns="0" bIns="0" rtlCol="0" anchor="t"/>
          <a:lstStyle/>
          <a:p>
            <a:pPr algn="ctr" indent="0" marL="0">
              <a:lnSpc>
                <a:spcPts val="1800"/>
              </a:lnSpc>
              <a:buNone/>
            </a:pPr>
            <a:r>
              <a:rPr lang="en-US" sz="1450" b="1" dirty="0">
                <a:solidFill>
                  <a:srgbClr val="000000"/>
                </a:solidFill>
                <a:latin typeface="Baskervville" pitchFamily="34" charset="0"/>
                <a:ea typeface="Baskervville" pitchFamily="34" charset="-122"/>
                <a:cs typeface="Baskervville" pitchFamily="34" charset="-120"/>
              </a:rPr>
              <a:t>Care Secured</a:t>
            </a:r>
            <a:endParaRPr lang="en-US" sz="1450" dirty="0"/>
          </a:p>
        </p:txBody>
      </p:sp>
      <p:sp>
        <p:nvSpPr>
          <p:cNvPr id="25" name="Text 22"/>
          <p:cNvSpPr/>
          <p:nvPr/>
        </p:nvSpPr>
        <p:spPr>
          <a:xfrm>
            <a:off x="7459861" y="6553200"/>
            <a:ext cx="4855488" cy="135731"/>
          </a:xfrm>
          <a:prstGeom prst="rect">
            <a:avLst/>
          </a:prstGeom>
          <a:noFill/>
          <a:ln/>
        </p:spPr>
        <p:txBody>
          <a:bodyPr wrap="none" lIns="0" tIns="0" rIns="0" bIns="0" rtlCol="0" anchor="t"/>
          <a:lstStyle/>
          <a:p>
            <a:pPr algn="ctr" indent="0" marL="0">
              <a:lnSpc>
                <a:spcPts val="1050"/>
              </a:lnSpc>
              <a:buNone/>
            </a:pPr>
            <a:r>
              <a:rPr lang="en-US" sz="800" dirty="0">
                <a:solidFill>
                  <a:srgbClr val="000000"/>
                </a:solidFill>
                <a:latin typeface="Poppins" pitchFamily="34" charset="0"/>
                <a:ea typeface="Poppins" pitchFamily="34" charset="-122"/>
                <a:cs typeface="Poppins" pitchFamily="34" charset="-120"/>
              </a:rPr>
              <a:t>Move forward confidently knowing your loved one's needs are met</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9129" y="1208127"/>
            <a:ext cx="13332143" cy="1458039"/>
          </a:xfrm>
          <a:prstGeom prst="rect">
            <a:avLst/>
          </a:prstGeom>
          <a:noFill/>
          <a:ln/>
        </p:spPr>
        <p:txBody>
          <a:bodyPr wrap="square" lIns="0" tIns="0" rIns="0" bIns="0" rtlCol="0" anchor="t"/>
          <a:lstStyle/>
          <a:p>
            <a:pPr algn="l" indent="0" marL="0">
              <a:lnSpc>
                <a:spcPts val="5700"/>
              </a:lnSpc>
              <a:buNone/>
            </a:pPr>
            <a:r>
              <a:rPr lang="en-US" sz="4550" b="1" dirty="0">
                <a:solidFill>
                  <a:srgbClr val="000000"/>
                </a:solidFill>
                <a:latin typeface="Baskervville" pitchFamily="34" charset="0"/>
                <a:ea typeface="Baskervville" pitchFamily="34" charset="-122"/>
                <a:cs typeface="Baskervville" pitchFamily="34" charset="-120"/>
              </a:rPr>
              <a:t>Together, We Ensure Seniors Thrive Close to Home</a:t>
            </a:r>
            <a:endParaRPr lang="en-US" sz="4550" dirty="0"/>
          </a:p>
        </p:txBody>
      </p:sp>
      <p:sp>
        <p:nvSpPr>
          <p:cNvPr id="3" name="Shape 1"/>
          <p:cNvSpPr/>
          <p:nvPr/>
        </p:nvSpPr>
        <p:spPr>
          <a:xfrm>
            <a:off x="649129" y="2990731"/>
            <a:ext cx="6584871" cy="1870234"/>
          </a:xfrm>
          <a:prstGeom prst="roundRect">
            <a:avLst>
              <a:gd name="adj" fmla="val 5867"/>
            </a:avLst>
          </a:prstGeom>
          <a:solidFill>
            <a:srgbClr val="FFFFFF"/>
          </a:solidFill>
          <a:ln w="22860">
            <a:solidFill>
              <a:srgbClr val="D2C5C9"/>
            </a:solidFill>
            <a:prstDash val="solid"/>
          </a:ln>
        </p:spPr>
      </p:sp>
      <p:sp>
        <p:nvSpPr>
          <p:cNvPr id="4" name="Shape 2"/>
          <p:cNvSpPr/>
          <p:nvPr/>
        </p:nvSpPr>
        <p:spPr>
          <a:xfrm>
            <a:off x="626269" y="2990731"/>
            <a:ext cx="91440" cy="1870234"/>
          </a:xfrm>
          <a:prstGeom prst="roundRect">
            <a:avLst>
              <a:gd name="adj" fmla="val 266244"/>
            </a:avLst>
          </a:prstGeom>
          <a:solidFill>
            <a:srgbClr val="C7A2AC"/>
          </a:solidFill>
          <a:ln/>
        </p:spPr>
      </p:sp>
      <p:sp>
        <p:nvSpPr>
          <p:cNvPr id="5" name="Text 3"/>
          <p:cNvSpPr/>
          <p:nvPr/>
        </p:nvSpPr>
        <p:spPr>
          <a:xfrm>
            <a:off x="902851" y="3175873"/>
            <a:ext cx="4743212"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Peace of Mind Through Knowledge</a:t>
            </a:r>
            <a:endParaRPr lang="en-US" sz="2250" dirty="0"/>
          </a:p>
        </p:txBody>
      </p:sp>
      <p:sp>
        <p:nvSpPr>
          <p:cNvPr id="6" name="Text 4"/>
          <p:cNvSpPr/>
          <p:nvPr/>
        </p:nvSpPr>
        <p:spPr>
          <a:xfrm>
            <a:off x="902851" y="3637598"/>
            <a:ext cx="6146006" cy="1038225"/>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Your family's confidence begins with informed decisions. Understanding your options, knowing what questions to ask, and having expert support transforms anxiety into assurance. You don't have to navigate this journey alone.</a:t>
            </a:r>
            <a:endParaRPr lang="en-US" sz="1250" dirty="0"/>
          </a:p>
        </p:txBody>
      </p:sp>
      <p:sp>
        <p:nvSpPr>
          <p:cNvPr id="7" name="Shape 5"/>
          <p:cNvSpPr/>
          <p:nvPr/>
        </p:nvSpPr>
        <p:spPr>
          <a:xfrm>
            <a:off x="7396282" y="2990731"/>
            <a:ext cx="6584990" cy="1870234"/>
          </a:xfrm>
          <a:prstGeom prst="roundRect">
            <a:avLst>
              <a:gd name="adj" fmla="val 5867"/>
            </a:avLst>
          </a:prstGeom>
          <a:solidFill>
            <a:srgbClr val="FFFFFF"/>
          </a:solidFill>
          <a:ln w="22860">
            <a:solidFill>
              <a:srgbClr val="D2C5C9"/>
            </a:solidFill>
            <a:prstDash val="solid"/>
          </a:ln>
        </p:spPr>
      </p:sp>
      <p:sp>
        <p:nvSpPr>
          <p:cNvPr id="8" name="Shape 6"/>
          <p:cNvSpPr/>
          <p:nvPr/>
        </p:nvSpPr>
        <p:spPr>
          <a:xfrm>
            <a:off x="7373422" y="2990731"/>
            <a:ext cx="91440" cy="1870234"/>
          </a:xfrm>
          <a:prstGeom prst="roundRect">
            <a:avLst>
              <a:gd name="adj" fmla="val 266244"/>
            </a:avLst>
          </a:prstGeom>
          <a:solidFill>
            <a:srgbClr val="C7A2AC"/>
          </a:solidFill>
          <a:ln/>
        </p:spPr>
      </p:sp>
      <p:sp>
        <p:nvSpPr>
          <p:cNvPr id="9" name="Text 7"/>
          <p:cNvSpPr/>
          <p:nvPr/>
        </p:nvSpPr>
        <p:spPr>
          <a:xfrm>
            <a:off x="7650004" y="3175873"/>
            <a:ext cx="5228987"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The Caring Environment They Deserve</a:t>
            </a:r>
            <a:endParaRPr lang="en-US" sz="2250" dirty="0"/>
          </a:p>
        </p:txBody>
      </p:sp>
      <p:sp>
        <p:nvSpPr>
          <p:cNvPr id="10" name="Text 8"/>
          <p:cNvSpPr/>
          <p:nvPr/>
        </p:nvSpPr>
        <p:spPr>
          <a:xfrm>
            <a:off x="7650004" y="3637598"/>
            <a:ext cx="6146125" cy="1038225"/>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Let us help you discover the perfect aged care solution in Western Sydney—whether that's comprehensive residential care or flexible in-home support. Your loved ones deserve to age with dignity, surrounded by quality care in familiar communities.</a:t>
            </a:r>
            <a:endParaRPr lang="en-US" sz="1250" dirty="0"/>
          </a:p>
        </p:txBody>
      </p:sp>
      <p:sp>
        <p:nvSpPr>
          <p:cNvPr id="11" name="Shape 9"/>
          <p:cNvSpPr/>
          <p:nvPr/>
        </p:nvSpPr>
        <p:spPr>
          <a:xfrm>
            <a:off x="649129" y="5124544"/>
            <a:ext cx="13332143" cy="27861"/>
          </a:xfrm>
          <a:prstGeom prst="rect">
            <a:avLst/>
          </a:prstGeom>
          <a:solidFill>
            <a:srgbClr val="6E6666">
              <a:alpha val="50000"/>
            </a:srgbClr>
          </a:solidFill>
          <a:ln/>
        </p:spPr>
      </p:sp>
      <p:sp>
        <p:nvSpPr>
          <p:cNvPr id="12" name="Text 10"/>
          <p:cNvSpPr/>
          <p:nvPr/>
        </p:nvSpPr>
        <p:spPr>
          <a:xfrm>
            <a:off x="649129" y="5497116"/>
            <a:ext cx="4580692" cy="437317"/>
          </a:xfrm>
          <a:prstGeom prst="rect">
            <a:avLst/>
          </a:prstGeom>
          <a:noFill/>
          <a:ln/>
        </p:spPr>
        <p:txBody>
          <a:bodyPr wrap="none" lIns="0" tIns="0" rIns="0" bIns="0" rtlCol="0" anchor="t"/>
          <a:lstStyle/>
          <a:p>
            <a:pPr algn="l" indent="0" marL="0">
              <a:lnSpc>
                <a:spcPts val="3400"/>
              </a:lnSpc>
              <a:buNone/>
            </a:pPr>
            <a:r>
              <a:rPr lang="en-US" sz="2750" b="1" dirty="0">
                <a:solidFill>
                  <a:srgbClr val="000000"/>
                </a:solidFill>
                <a:latin typeface="Baskervville" pitchFamily="34" charset="0"/>
                <a:ea typeface="Baskervville" pitchFamily="34" charset="-122"/>
                <a:cs typeface="Baskervville" pitchFamily="34" charset="-120"/>
              </a:rPr>
              <a:t>Ready to Begin Your Search?</a:t>
            </a:r>
            <a:endParaRPr lang="en-US" sz="2750" dirty="0"/>
          </a:p>
        </p:txBody>
      </p:sp>
      <p:sp>
        <p:nvSpPr>
          <p:cNvPr id="13" name="Text 11"/>
          <p:cNvSpPr/>
          <p:nvPr/>
        </p:nvSpPr>
        <p:spPr>
          <a:xfrm>
            <a:off x="649129" y="6096714"/>
            <a:ext cx="7840861" cy="778669"/>
          </a:xfrm>
          <a:prstGeom prst="rect">
            <a:avLst/>
          </a:prstGeom>
          <a:noFill/>
          <a:ln/>
        </p:spPr>
        <p:txBody>
          <a:bodyPr wrap="square" lIns="0" tIns="0" rIns="0" bIns="0" rtlCol="0" anchor="t"/>
          <a:lstStyle/>
          <a:p>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Start your simple, supported aged care journey today. Our local experts understand Lakemba, Auburn, Hoxton Park, Hammondville, and Enfield providers intimately. We're here to answer questions, provide comparisons, and guide your family toward the best care decision.</a:t>
            </a:r>
            <a:endParaRPr lang="en-US" sz="1250" dirty="0"/>
          </a:p>
        </p:txBody>
      </p:sp>
      <p:sp>
        <p:nvSpPr>
          <p:cNvPr id="14" name="Shape 12"/>
          <p:cNvSpPr/>
          <p:nvPr/>
        </p:nvSpPr>
        <p:spPr>
          <a:xfrm>
            <a:off x="8776692" y="5334833"/>
            <a:ext cx="5328999" cy="1686520"/>
          </a:xfrm>
          <a:prstGeom prst="roundRect">
            <a:avLst>
              <a:gd name="adj" fmla="val 23096"/>
            </a:avLst>
          </a:prstGeom>
          <a:solidFill>
            <a:srgbClr val="D7EEFE"/>
          </a:solidFill>
          <a:ln/>
        </p:spPr>
      </p:sp>
      <p:sp>
        <p:nvSpPr>
          <p:cNvPr id="15" name="Text 13"/>
          <p:cNvSpPr/>
          <p:nvPr/>
        </p:nvSpPr>
        <p:spPr>
          <a:xfrm>
            <a:off x="8938974" y="5497116"/>
            <a:ext cx="2916317" cy="364450"/>
          </a:xfrm>
          <a:prstGeom prst="rect">
            <a:avLst/>
          </a:prstGeom>
          <a:noFill/>
          <a:ln/>
        </p:spPr>
        <p:txBody>
          <a:bodyPr wrap="none" lIns="0" tIns="0" rIns="0" bIns="0" rtlCol="0" anchor="t"/>
          <a:lstStyle/>
          <a:p>
            <a:pPr algn="l" indent="0" marL="0">
              <a:lnSpc>
                <a:spcPts val="2850"/>
              </a:lnSpc>
              <a:buNone/>
            </a:pPr>
            <a:r>
              <a:rPr lang="en-US" sz="2250" b="1" dirty="0">
                <a:solidFill>
                  <a:srgbClr val="000000"/>
                </a:solidFill>
                <a:latin typeface="Baskervville" pitchFamily="34" charset="0"/>
                <a:ea typeface="Baskervville" pitchFamily="34" charset="-122"/>
                <a:cs typeface="Baskervville" pitchFamily="34" charset="-120"/>
              </a:rPr>
              <a:t>Get Started Now</a:t>
            </a:r>
            <a:endParaRPr lang="en-US" sz="2250" dirty="0"/>
          </a:p>
        </p:txBody>
      </p:sp>
      <p:sp>
        <p:nvSpPr>
          <p:cNvPr id="16" name="Text 14"/>
          <p:cNvSpPr/>
          <p:nvPr/>
        </p:nvSpPr>
        <p:spPr>
          <a:xfrm>
            <a:off x="8938974" y="6023848"/>
            <a:ext cx="5004435" cy="778669"/>
          </a:xfrm>
          <a:prstGeom prst="rect">
            <a:avLst/>
          </a:prstGeom>
          <a:noFill/>
          <a:ln/>
        </p:spPr>
        <p:txBody>
          <a:bodyPr wrap="square" lIns="0" tIns="0" rIns="0" bIns="0" rtlCol="0" anchor="t"/>
          <a:lstStyle/>
          <a:p>
            <a:pPr algn="l" indent="0" marL="0">
              <a:lnSpc>
                <a:spcPts val="2000"/>
              </a:lnSpc>
              <a:buNone/>
            </a:pPr>
            <a:r>
              <a:rPr lang="en-US" sz="1250" b="1" u="sng" dirty="0">
                <a:solidFill>
                  <a:srgbClr val="000000"/>
                </a:solidFill>
                <a:latin typeface="Poppins" pitchFamily="34" charset="0"/>
                <a:ea typeface="Poppins" pitchFamily="34" charset="-122"/>
                <a:cs typeface="Poppins" pitchFamily="34" charset="-120"/>
                <a:hlinkClick r:id="rId1" invalidUrl="" action="" tgtFrame="" tooltip="" history="1" highlightClick="0" endSnd="0">
                  <a:extLst>
                    <a:ext uri="{A12FA001-AC4F-418D-AE19-62706E023703}">
                      <ahyp:hlinkClr xmlns:ahyp="http://schemas.microsoft.com/office/drawing/2018/hyperlinkcolor" val="tx"/>
                    </a:ext>
                  </a:extLst>
                </a:hlinkClick>
              </a:rPr>
              <a:t>Contact us today</a:t>
            </a:r>
            <a:pPr algn="l" indent="0" marL="0">
              <a:lnSpc>
                <a:spcPts val="2000"/>
              </a:lnSpc>
              <a:buNone/>
            </a:pPr>
            <a:r>
              <a:rPr lang="en-US" sz="1250" dirty="0">
                <a:solidFill>
                  <a:srgbClr val="000000"/>
                </a:solidFill>
                <a:latin typeface="Poppins" pitchFamily="34" charset="0"/>
                <a:ea typeface="Poppins" pitchFamily="34" charset="-122"/>
                <a:cs typeface="Poppins" pitchFamily="34" charset="-120"/>
              </a:rPr>
              <a:t> for a no-obligation consultation. Together, we'll find care that honors your loved one's life, meets their needs, and gives your family the peace of mind you deserve.</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Slide 1</vt:lpstr>
      <vt:lpstr>Slide 2</vt:lpstr>
      <vt:lpstr>Slide 3</vt:lpstr>
      <vt:lpstr>Slide 4</vt:lpstr>
      <vt:lpstr>Slide 5</vt:lpstr>
      <vt:lpstr>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2026-02-17T05:13:12Z</dcterms:created>
  <dcterms:modified xsi:type="dcterms:W3CDTF">2026-02-17T05:13:12Z</dcterms:modified>
</cp:coreProperties>
</file>