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x="18288000" cy="10287000"/>
  <p:notesSz cx="6858000" cy="9144000"/>
  <p:embeddedFontLst>
    <p:embeddedFont>
      <p:font typeface="TC Chaddlewood" charset="1" panose="00000000000000000000"/>
      <p:regular r:id="rId21"/>
    </p:embeddedFont>
    <p:embeddedFont>
      <p:font typeface="Fira Code" charset="1" panose="020B0809050000020004"/>
      <p:regular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fonts/font21.fntdata" Type="http://schemas.openxmlformats.org/officeDocument/2006/relationships/font"/><Relationship Id="rId22" Target="fonts/font22.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10" Target="https://www.quorawebsolution.com/drupal-development-company-in-bangalore" TargetMode="External" Type="http://schemas.openxmlformats.org/officeDocument/2006/relationships/hyperlink"/><Relationship Id="rId11" Target="https://www.quorawebsolution.com/website-maintenance-services-in-bangalore" TargetMode="External" Type="http://schemas.openxmlformats.org/officeDocument/2006/relationships/hyperlink"/><Relationship Id="rId12" Target="https://www.quorawebsolution.com/web-portal-development-company-in-bangalore" TargetMode="External" Type="http://schemas.openxmlformats.org/officeDocument/2006/relationships/hyperlink"/><Relationship Id="rId13" Target="https://www.quorawebsolution.com/magento-website-development-company-in-bangalore" TargetMode="External" Type="http://schemas.openxmlformats.org/officeDocument/2006/relationships/hyperlink"/><Relationship Id="rId14" Target="https://www.quorawebsolution.com/website-development-company-in-bangalore" TargetMode="External" Type="http://schemas.openxmlformats.org/officeDocument/2006/relationships/hyperlink"/><Relationship Id="rId15" Target="https://www.quorawebsolution.com/joomla-development-company-in-bangalore" TargetMode="External" Type="http://schemas.openxmlformats.org/officeDocument/2006/relationships/hyperlink"/><Relationship Id="rId16" Target="https://www.quorawebsolution.com/small-business-web-design-and-development-company-in-bangalore" TargetMode="External" Type="http://schemas.openxmlformats.org/officeDocument/2006/relationships/hyperlink"/><Relationship Id="rId17" Target="https://www.quorawebsolution.com/cheap-website-development-company-in-bangalore" TargetMode="External" Type="http://schemas.openxmlformats.org/officeDocument/2006/relationships/hyperlink"/><Relationship Id="rId18" Target="https://www.quorawebsolution.com/static-website-development-company-in-bangalore" TargetMode="External" Type="http://schemas.openxmlformats.org/officeDocument/2006/relationships/hyperlink"/><Relationship Id="rId19" Target="https://www.quorawebsolution.com/dynamic-website-development-company-in-bangalore" TargetMode="External" Type="http://schemas.openxmlformats.org/officeDocument/2006/relationships/hyperlink"/><Relationship Id="rId2" Target="../media/image8.jpeg" Type="http://schemas.openxmlformats.org/officeDocument/2006/relationships/image"/><Relationship Id="rId20" Target="https://www.quorawebsolution.com/website-design-company-in-bangalore" TargetMode="External" Type="http://schemas.openxmlformats.org/officeDocument/2006/relationships/hyperlink"/><Relationship Id="rId21" Target="https://www.quorawebsolution.com/tour-and-travel-website-development-company-in-bangalore" TargetMode="External" Type="http://schemas.openxmlformats.org/officeDocument/2006/relationships/hyperlink"/><Relationship Id="rId3" Target="../media/image9.png" Type="http://schemas.openxmlformats.org/officeDocument/2006/relationships/image"/><Relationship Id="rId4" Target="../media/image10.jpeg" Type="http://schemas.openxmlformats.org/officeDocument/2006/relationships/image"/><Relationship Id="rId5" Target="../media/image11.jpeg" Type="http://schemas.openxmlformats.org/officeDocument/2006/relationships/image"/><Relationship Id="rId6" Target="https://www.quorawebsolution.com/wordpress-website-development-company-in-bangalore" TargetMode="External" Type="http://schemas.openxmlformats.org/officeDocument/2006/relationships/hyperlink"/><Relationship Id="rId7" Target="https://www.quorawebsolution.com/ecommerce-website-development-company-in-bangalore" TargetMode="External" Type="http://schemas.openxmlformats.org/officeDocument/2006/relationships/hyperlink"/><Relationship Id="rId8" Target="https://www.quorawebsolution.com/php-website-development-company-in-bangalore" TargetMode="External" Type="http://schemas.openxmlformats.org/officeDocument/2006/relationships/hyperlink"/><Relationship Id="rId9" Target="https://www.quorawebsolution.com/cms-website-development-company-in-bangalore" TargetMode="External" Type="http://schemas.openxmlformats.org/officeDocument/2006/relationships/hyperlink"/></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6268875" y="-38100"/>
            <a:ext cx="11238967" cy="2460732"/>
          </a:xfrm>
          <a:prstGeom prst="rect">
            <a:avLst/>
          </a:prstGeom>
        </p:spPr>
        <p:txBody>
          <a:bodyPr anchor="t" rtlCol="false" tIns="0" lIns="0" bIns="0" rIns="0">
            <a:spAutoFit/>
          </a:bodyPr>
          <a:lstStyle/>
          <a:p>
            <a:pPr algn="ctr">
              <a:lnSpc>
                <a:spcPts val="19075"/>
              </a:lnSpc>
            </a:pPr>
            <a:r>
              <a:rPr lang="en-US" sz="15896">
                <a:solidFill>
                  <a:srgbClr val="FFFFFF"/>
                </a:solidFill>
                <a:latin typeface="TC Chaddlewood"/>
                <a:ea typeface="TC Chaddlewood"/>
                <a:cs typeface="TC Chaddlewood"/>
                <a:sym typeface="TC Chaddlewood"/>
              </a:rPr>
              <a:t>Quora Web Solution</a:t>
            </a:r>
          </a:p>
        </p:txBody>
      </p:sp>
      <p:grpSp>
        <p:nvGrpSpPr>
          <p:cNvPr name="Group 3" id="3"/>
          <p:cNvGrpSpPr/>
          <p:nvPr/>
        </p:nvGrpSpPr>
        <p:grpSpPr>
          <a:xfrm rot="0">
            <a:off x="0" y="2532255"/>
            <a:ext cx="9634620" cy="7706950"/>
            <a:chOff x="0" y="0"/>
            <a:chExt cx="12846159" cy="10275934"/>
          </a:xfrm>
        </p:grpSpPr>
        <p:sp>
          <p:nvSpPr>
            <p:cNvPr name="Freeform 4" id="4"/>
            <p:cNvSpPr/>
            <p:nvPr/>
          </p:nvSpPr>
          <p:spPr>
            <a:xfrm flipH="false" flipV="false" rot="0">
              <a:off x="0" y="0"/>
              <a:ext cx="12846152" cy="10275951"/>
            </a:xfrm>
            <a:custGeom>
              <a:avLst/>
              <a:gdLst/>
              <a:ahLst/>
              <a:cxnLst/>
              <a:rect r="r" b="b" t="t" l="l"/>
              <a:pathLst>
                <a:path h="10275951" w="12846152">
                  <a:moveTo>
                    <a:pt x="12846152" y="10275951"/>
                  </a:moveTo>
                  <a:lnTo>
                    <a:pt x="0" y="10275951"/>
                  </a:lnTo>
                  <a:lnTo>
                    <a:pt x="0" y="0"/>
                  </a:lnTo>
                  <a:lnTo>
                    <a:pt x="12846152" y="0"/>
                  </a:lnTo>
                  <a:lnTo>
                    <a:pt x="12846152" y="10275951"/>
                  </a:lnTo>
                  <a:close/>
                </a:path>
              </a:pathLst>
            </a:custGeom>
            <a:blipFill>
              <a:blip r:embed="rId2"/>
              <a:stretch>
                <a:fillRect l="-21190" t="0" r="-21190" b="0"/>
              </a:stretch>
            </a:blipFill>
          </p:spPr>
        </p:sp>
      </p:grpSp>
      <p:grpSp>
        <p:nvGrpSpPr>
          <p:cNvPr name="Group 5" id="5"/>
          <p:cNvGrpSpPr/>
          <p:nvPr/>
        </p:nvGrpSpPr>
        <p:grpSpPr>
          <a:xfrm rot="282846">
            <a:off x="-4730483" y="9210221"/>
            <a:ext cx="16230600" cy="4402550"/>
            <a:chOff x="0" y="0"/>
            <a:chExt cx="21640800" cy="5870067"/>
          </a:xfrm>
        </p:grpSpPr>
        <p:sp>
          <p:nvSpPr>
            <p:cNvPr name="Freeform 6" id="6"/>
            <p:cNvSpPr/>
            <p:nvPr/>
          </p:nvSpPr>
          <p:spPr>
            <a:xfrm flipH="false" flipV="true" rot="0">
              <a:off x="0" y="0"/>
              <a:ext cx="21640800" cy="5870067"/>
            </a:xfrm>
            <a:custGeom>
              <a:avLst/>
              <a:gdLst/>
              <a:ahLst/>
              <a:cxnLst/>
              <a:rect r="r" b="b" t="t" l="l"/>
              <a:pathLst>
                <a:path h="5870067" w="21640800">
                  <a:moveTo>
                    <a:pt x="0" y="5870067"/>
                  </a:moveTo>
                  <a:lnTo>
                    <a:pt x="21640800" y="5870067"/>
                  </a:lnTo>
                  <a:lnTo>
                    <a:pt x="21640800" y="0"/>
                  </a:lnTo>
                  <a:lnTo>
                    <a:pt x="0" y="0"/>
                  </a:lnTo>
                  <a:lnTo>
                    <a:pt x="0" y="5870067"/>
                  </a:lnTo>
                  <a:close/>
                </a:path>
              </a:pathLst>
            </a:custGeom>
            <a:blipFill>
              <a:blip r:embed="rId3"/>
              <a:stretch>
                <a:fillRect l="-60" t="0" r="-60" b="0"/>
              </a:stretch>
            </a:blipFill>
          </p:spPr>
        </p:sp>
      </p:grpSp>
      <p:sp>
        <p:nvSpPr>
          <p:cNvPr name="TextBox 7" id="7"/>
          <p:cNvSpPr txBox="true"/>
          <p:nvPr/>
        </p:nvSpPr>
        <p:spPr>
          <a:xfrm rot="0">
            <a:off x="10136388" y="2508357"/>
            <a:ext cx="7818239" cy="2457450"/>
          </a:xfrm>
          <a:prstGeom prst="rect">
            <a:avLst/>
          </a:prstGeom>
        </p:spPr>
        <p:txBody>
          <a:bodyPr anchor="t" rtlCol="false" tIns="0" lIns="0" bIns="0" rIns="0">
            <a:spAutoFit/>
          </a:bodyPr>
          <a:lstStyle/>
          <a:p>
            <a:pPr algn="ctr">
              <a:lnSpc>
                <a:spcPts val="6480"/>
              </a:lnSpc>
            </a:pPr>
            <a:r>
              <a:rPr lang="en-US" sz="5400">
                <a:solidFill>
                  <a:srgbClr val="FFFFFF"/>
                </a:solidFill>
                <a:latin typeface="Fira Code"/>
                <a:ea typeface="Fira Code"/>
                <a:cs typeface="Fira Code"/>
                <a:sym typeface="Fira Code"/>
              </a:rPr>
              <a:t>Website Design and </a:t>
            </a:r>
          </a:p>
          <a:p>
            <a:pPr algn="ctr">
              <a:lnSpc>
                <a:spcPts val="6480"/>
              </a:lnSpc>
            </a:pPr>
            <a:r>
              <a:rPr lang="en-US" sz="5400">
                <a:solidFill>
                  <a:srgbClr val="FFFFFF"/>
                </a:solidFill>
                <a:latin typeface="Fira Code"/>
                <a:ea typeface="Fira Code"/>
                <a:cs typeface="Fira Code"/>
                <a:sym typeface="Fira Code"/>
              </a:rPr>
              <a:t>Development </a:t>
            </a:r>
          </a:p>
          <a:p>
            <a:pPr algn="ctr">
              <a:lnSpc>
                <a:spcPts val="6480"/>
              </a:lnSpc>
            </a:pPr>
            <a:r>
              <a:rPr lang="en-US" sz="5400">
                <a:solidFill>
                  <a:srgbClr val="FFFFFF"/>
                </a:solidFill>
                <a:latin typeface="Fira Code"/>
                <a:ea typeface="Fira Code"/>
                <a:cs typeface="Fira Code"/>
                <a:sym typeface="Fira Code"/>
              </a:rPr>
              <a:t>Company</a:t>
            </a:r>
          </a:p>
        </p:txBody>
      </p:sp>
      <p:grpSp>
        <p:nvGrpSpPr>
          <p:cNvPr name="Group 8" id="8"/>
          <p:cNvGrpSpPr/>
          <p:nvPr/>
        </p:nvGrpSpPr>
        <p:grpSpPr>
          <a:xfrm rot="0">
            <a:off x="425804" y="353903"/>
            <a:ext cx="4426575" cy="1549301"/>
            <a:chOff x="0" y="0"/>
            <a:chExt cx="5902100" cy="2065735"/>
          </a:xfrm>
        </p:grpSpPr>
        <p:sp>
          <p:nvSpPr>
            <p:cNvPr name="Freeform 9" id="9"/>
            <p:cNvSpPr/>
            <p:nvPr/>
          </p:nvSpPr>
          <p:spPr>
            <a:xfrm flipH="false" flipV="false" rot="0">
              <a:off x="0" y="0"/>
              <a:ext cx="5902071" cy="2065782"/>
            </a:xfrm>
            <a:custGeom>
              <a:avLst/>
              <a:gdLst/>
              <a:ahLst/>
              <a:cxnLst/>
              <a:rect r="r" b="b" t="t" l="l"/>
              <a:pathLst>
                <a:path h="2065782" w="5902071">
                  <a:moveTo>
                    <a:pt x="0" y="0"/>
                  </a:moveTo>
                  <a:lnTo>
                    <a:pt x="5902071" y="0"/>
                  </a:lnTo>
                  <a:lnTo>
                    <a:pt x="5902071" y="2065782"/>
                  </a:lnTo>
                  <a:lnTo>
                    <a:pt x="0" y="2065782"/>
                  </a:lnTo>
                  <a:lnTo>
                    <a:pt x="0" y="0"/>
                  </a:lnTo>
                  <a:close/>
                </a:path>
              </a:pathLst>
            </a:custGeom>
            <a:blipFill>
              <a:blip r:embed="rId4"/>
              <a:stretch>
                <a:fillRect l="0" t="0" r="0" b="2"/>
              </a:stretch>
            </a:blipFill>
          </p:spPr>
        </p:sp>
      </p:grpSp>
      <p:sp>
        <p:nvSpPr>
          <p:cNvPr name="TextBox 10" id="10"/>
          <p:cNvSpPr txBox="true"/>
          <p:nvPr/>
        </p:nvSpPr>
        <p:spPr>
          <a:xfrm rot="0">
            <a:off x="11012687" y="4953000"/>
            <a:ext cx="5863828" cy="1097531"/>
          </a:xfrm>
          <a:prstGeom prst="rect">
            <a:avLst/>
          </a:prstGeom>
        </p:spPr>
        <p:txBody>
          <a:bodyPr anchor="t" rtlCol="false" tIns="0" lIns="0" bIns="0" rIns="0">
            <a:spAutoFit/>
          </a:bodyPr>
          <a:lstStyle/>
          <a:p>
            <a:pPr algn="ctr">
              <a:lnSpc>
                <a:spcPts val="4104"/>
              </a:lnSpc>
            </a:pPr>
            <a:r>
              <a:rPr lang="en-US" sz="2565">
                <a:solidFill>
                  <a:srgbClr val="FFFFFF"/>
                </a:solidFill>
                <a:latin typeface="Fira Code"/>
                <a:ea typeface="Fira Code"/>
                <a:cs typeface="Fira Code"/>
                <a:sym typeface="Fira Code"/>
              </a:rPr>
              <a:t> Web Design &amp; Web Development </a:t>
            </a:r>
          </a:p>
          <a:p>
            <a:pPr algn="ctr">
              <a:lnSpc>
                <a:spcPts val="4160"/>
              </a:lnSpc>
            </a:pPr>
            <a:r>
              <a:rPr lang="en-US" sz="2600">
                <a:solidFill>
                  <a:srgbClr val="FFFFFF"/>
                </a:solidFill>
                <a:latin typeface="Fira Code"/>
                <a:ea typeface="Fira Code"/>
                <a:cs typeface="Fira Code"/>
                <a:sym typeface="Fira Code"/>
              </a:rPr>
              <a:t>Company in Bangalore, India</a:t>
            </a:r>
          </a:p>
        </p:txBody>
      </p:sp>
      <p:sp>
        <p:nvSpPr>
          <p:cNvPr name="TextBox 11" id="11"/>
          <p:cNvSpPr txBox="true"/>
          <p:nvPr/>
        </p:nvSpPr>
        <p:spPr>
          <a:xfrm rot="0">
            <a:off x="9704605" y="6396801"/>
            <a:ext cx="5863828" cy="2153920"/>
          </a:xfrm>
          <a:prstGeom prst="rect">
            <a:avLst/>
          </a:prstGeom>
        </p:spPr>
        <p:txBody>
          <a:bodyPr anchor="t" rtlCol="false" tIns="0" lIns="0" bIns="0" rIns="0">
            <a:spAutoFit/>
          </a:bodyPr>
          <a:lstStyle/>
          <a:p>
            <a:pPr algn="ctr">
              <a:lnSpc>
                <a:spcPts val="4160"/>
              </a:lnSpc>
            </a:pPr>
            <a:r>
              <a:rPr lang="en-US" sz="2600">
                <a:solidFill>
                  <a:srgbClr val="FFFFFF"/>
                </a:solidFill>
                <a:latin typeface="Fira Code"/>
                <a:ea typeface="Fira Code"/>
                <a:cs typeface="Fira Code"/>
                <a:sym typeface="Fira Code"/>
              </a:rPr>
              <a:t>www.quorawebsolution.com</a:t>
            </a:r>
          </a:p>
          <a:p>
            <a:pPr algn="ctr">
              <a:lnSpc>
                <a:spcPts val="4160"/>
              </a:lnSpc>
            </a:pPr>
            <a:r>
              <a:rPr lang="en-US" sz="2600">
                <a:solidFill>
                  <a:srgbClr val="FFFFFF"/>
                </a:solidFill>
                <a:latin typeface="Fira Code"/>
                <a:ea typeface="Fira Code"/>
                <a:cs typeface="Fira Code"/>
                <a:sym typeface="Fira Code"/>
              </a:rPr>
              <a:t>+91 9986 056 909</a:t>
            </a:r>
          </a:p>
          <a:p>
            <a:pPr algn="ctr">
              <a:lnSpc>
                <a:spcPts val="4160"/>
              </a:lnSpc>
            </a:pPr>
            <a:r>
              <a:rPr lang="en-US" sz="2600">
                <a:solidFill>
                  <a:srgbClr val="FFFFFF"/>
                </a:solidFill>
                <a:latin typeface="Fira Code"/>
                <a:ea typeface="Fira Code"/>
                <a:cs typeface="Fira Code"/>
                <a:sym typeface="Fira Code"/>
              </a:rPr>
              <a:t>info@quorawebsolutions.com</a:t>
            </a:r>
          </a:p>
          <a:p>
            <a:pPr algn="ctr">
              <a:lnSpc>
                <a:spcPts val="4160"/>
              </a:lnSpc>
            </a:pPr>
          </a:p>
        </p:txBody>
      </p:sp>
      <p:sp>
        <p:nvSpPr>
          <p:cNvPr name="TextBox 12" id="12"/>
          <p:cNvSpPr txBox="true"/>
          <p:nvPr/>
        </p:nvSpPr>
        <p:spPr>
          <a:xfrm rot="0">
            <a:off x="11949261" y="8086090"/>
            <a:ext cx="6338739" cy="2153920"/>
          </a:xfrm>
          <a:prstGeom prst="rect">
            <a:avLst/>
          </a:prstGeom>
        </p:spPr>
        <p:txBody>
          <a:bodyPr anchor="t" rtlCol="false" tIns="0" lIns="0" bIns="0" rIns="0">
            <a:spAutoFit/>
          </a:bodyPr>
          <a:lstStyle/>
          <a:p>
            <a:pPr algn="ctr">
              <a:lnSpc>
                <a:spcPts val="4160"/>
              </a:lnSpc>
            </a:pPr>
            <a:r>
              <a:rPr lang="en-US" sz="2600">
                <a:solidFill>
                  <a:srgbClr val="FFFFFF"/>
                </a:solidFill>
                <a:latin typeface="Fira Code"/>
                <a:ea typeface="Fira Code"/>
                <a:cs typeface="Fira Code"/>
                <a:sym typeface="Fira Code"/>
              </a:rPr>
              <a:t>24A, 1st Main Rd, Chandra Reddy </a:t>
            </a:r>
          </a:p>
          <a:p>
            <a:pPr algn="ctr">
              <a:lnSpc>
                <a:spcPts val="4160"/>
              </a:lnSpc>
            </a:pPr>
            <a:r>
              <a:rPr lang="en-US" sz="2600">
                <a:solidFill>
                  <a:srgbClr val="FFFFFF"/>
                </a:solidFill>
                <a:latin typeface="Fira Code"/>
                <a:ea typeface="Fira Code"/>
                <a:cs typeface="Fira Code"/>
                <a:sym typeface="Fira Code"/>
              </a:rPr>
              <a:t>Layout, Koramangala 4th Block, </a:t>
            </a:r>
          </a:p>
          <a:p>
            <a:pPr algn="ctr">
              <a:lnSpc>
                <a:spcPts val="4160"/>
              </a:lnSpc>
            </a:pPr>
            <a:r>
              <a:rPr lang="en-US" sz="2600">
                <a:solidFill>
                  <a:srgbClr val="FFFFFF"/>
                </a:solidFill>
                <a:latin typeface="Fira Code"/>
                <a:ea typeface="Fira Code"/>
                <a:cs typeface="Fira Code"/>
                <a:sym typeface="Fira Code"/>
              </a:rPr>
              <a:t>Koramangala, Bengaluru, </a:t>
            </a:r>
          </a:p>
          <a:p>
            <a:pPr algn="ctr">
              <a:lnSpc>
                <a:spcPts val="4160"/>
              </a:lnSpc>
            </a:pPr>
            <a:r>
              <a:rPr lang="en-US" sz="2600">
                <a:solidFill>
                  <a:srgbClr val="FFFFFF"/>
                </a:solidFill>
                <a:latin typeface="Fira Code"/>
                <a:ea typeface="Fira Code"/>
                <a:cs typeface="Fira Code"/>
                <a:sym typeface="Fira Code"/>
              </a:rPr>
              <a:t>Karnataka 560034</a:t>
            </a:r>
          </a:p>
        </p:txBody>
      </p:sp>
    </p:spTree>
  </p:cSld>
  <p:clrMapOvr>
    <a:masterClrMapping/>
  </p:clrMapOvr>
</p:sld>
</file>

<file path=ppt/slides/slide10.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3186314"/>
            <a:ext cx="18288000" cy="5725795"/>
          </a:xfrm>
          <a:prstGeom prst="rect">
            <a:avLst/>
          </a:prstGeom>
        </p:spPr>
        <p:txBody>
          <a:bodyPr anchor="t" rtlCol="false" tIns="0" lIns="0" bIns="0" rIns="0">
            <a:spAutoFit/>
          </a:bodyPr>
          <a:lstStyle/>
          <a:p>
            <a:pPr algn="ctr">
              <a:lnSpc>
                <a:spcPts val="4160"/>
              </a:lnSpc>
            </a:pPr>
          </a:p>
          <a:p>
            <a:pPr algn="ctr" marL="561341" indent="-280670" lvl="1">
              <a:lnSpc>
                <a:spcPts val="4160"/>
              </a:lnSpc>
              <a:buFont typeface="Arial"/>
              <a:buChar char="•"/>
            </a:pPr>
            <a:r>
              <a:rPr lang="en-US" sz="2600">
                <a:solidFill>
                  <a:srgbClr val="FFFFFF"/>
                </a:solidFill>
                <a:latin typeface="Fira Code"/>
                <a:ea typeface="Fira Code"/>
                <a:cs typeface="Fira Code"/>
                <a:sym typeface="Fira Code"/>
              </a:rPr>
              <a:t>Portfolio and Experience:</a:t>
            </a:r>
          </a:p>
          <a:p>
            <a:pPr algn="ctr" marL="1122681" indent="-374227" lvl="2">
              <a:lnSpc>
                <a:spcPts val="4160"/>
              </a:lnSpc>
              <a:buFont typeface="Arial"/>
              <a:buChar char="⚬"/>
            </a:pPr>
            <a:r>
              <a:rPr lang="en-US" sz="2600">
                <a:solidFill>
                  <a:srgbClr val="FFFFFF"/>
                </a:solidFill>
                <a:latin typeface="Fira Code"/>
                <a:ea typeface="Fira Code"/>
                <a:cs typeface="Fira Code"/>
                <a:sym typeface="Fira Code"/>
              </a:rPr>
              <a:t>Assess their design aesthetic, technical capabilities, and industry experience by reviewing their portfolio.</a:t>
            </a:r>
          </a:p>
          <a:p>
            <a:pPr algn="ctr" marL="1122681" indent="-374227" lvl="2">
              <a:lnSpc>
                <a:spcPts val="4160"/>
              </a:lnSpc>
              <a:buFont typeface="Arial"/>
              <a:buChar char="⚬"/>
            </a:pPr>
            <a:r>
              <a:rPr lang="en-US" sz="2600">
                <a:solidFill>
                  <a:srgbClr val="FFFFFF"/>
                </a:solidFill>
                <a:latin typeface="Fira Code"/>
                <a:ea typeface="Fira Code"/>
                <a:cs typeface="Fira Code"/>
                <a:sym typeface="Fira Code"/>
              </a:rPr>
              <a:t>Look for examples of websites similar to yours in terms of size, complexity, and target audience.</a:t>
            </a:r>
          </a:p>
          <a:p>
            <a:pPr algn="ctr" marL="1122681" indent="-374227" lvl="2">
              <a:lnSpc>
                <a:spcPts val="4160"/>
              </a:lnSpc>
              <a:buFont typeface="Arial"/>
              <a:buChar char="⚬"/>
            </a:pPr>
            <a:r>
              <a:rPr lang="en-US" sz="2600">
                <a:solidFill>
                  <a:srgbClr val="FFFFFF"/>
                </a:solidFill>
                <a:latin typeface="Fira Code"/>
                <a:ea typeface="Fira Code"/>
                <a:cs typeface="Fira Code"/>
                <a:sym typeface="Fira Code"/>
              </a:rPr>
              <a:t>Ensure the company has a strong understanding of design principles, including user experience (UX) and user interface (UI).</a:t>
            </a:r>
          </a:p>
          <a:p>
            <a:pPr algn="ctr" marL="1122681" indent="-374227" lvl="2">
              <a:lnSpc>
                <a:spcPts val="4160"/>
              </a:lnSpc>
              <a:buFont typeface="Arial"/>
              <a:buChar char="⚬"/>
            </a:pPr>
            <a:r>
              <a:rPr lang="en-US" sz="2600">
                <a:solidFill>
                  <a:srgbClr val="FFFFFF"/>
                </a:solidFill>
                <a:latin typeface="Fira Code"/>
                <a:ea typeface="Fira Code"/>
                <a:cs typeface="Fira Code"/>
                <a:sym typeface="Fira Code"/>
              </a:rPr>
              <a:t>A good website should be visually appealing, easy to navigate, and mobile-friendly.</a:t>
            </a:r>
          </a:p>
          <a:p>
            <a:pPr algn="ctr" marL="561341" indent="-280670" lvl="1">
              <a:lnSpc>
                <a:spcPts val="4160"/>
              </a:lnSpc>
              <a:spcBef>
                <a:spcPct val="0"/>
              </a:spcBef>
              <a:buFont typeface="Arial"/>
              <a:buChar char="•"/>
            </a:pPr>
            <a:r>
              <a:rPr lang="en-US" sz="2600">
                <a:solidFill>
                  <a:srgbClr val="FFFFFF"/>
                </a:solidFill>
                <a:latin typeface="Fira Code"/>
                <a:ea typeface="Fira Code"/>
                <a:cs typeface="Fira Code"/>
                <a:sym typeface="Fira Code"/>
              </a:rPr>
              <a:t>Development Skills:</a:t>
            </a:r>
          </a:p>
          <a:p>
            <a:pPr algn="ctr">
              <a:lnSpc>
                <a:spcPts val="4160"/>
              </a:lnSpc>
              <a:spcBef>
                <a:spcPct val="0"/>
              </a:spcBef>
            </a:pPr>
          </a:p>
        </p:txBody>
      </p:sp>
      <p:sp>
        <p:nvSpPr>
          <p:cNvPr name="TextBox 3" id="3"/>
          <p:cNvSpPr txBox="true"/>
          <p:nvPr/>
        </p:nvSpPr>
        <p:spPr>
          <a:xfrm rot="0">
            <a:off x="9401903" y="9516284"/>
            <a:ext cx="4754017" cy="582295"/>
          </a:xfrm>
          <a:prstGeom prst="rect">
            <a:avLst/>
          </a:prstGeom>
        </p:spPr>
        <p:txBody>
          <a:bodyPr anchor="t" rtlCol="false" tIns="0" lIns="0" bIns="0" rIns="0">
            <a:spAutoFit/>
          </a:bodyPr>
          <a:lstStyle/>
          <a:p>
            <a:pPr algn="ctr">
              <a:lnSpc>
                <a:spcPts val="4160"/>
              </a:lnSpc>
            </a:pPr>
            <a:r>
              <a:rPr lang="en-US" sz="2600">
                <a:solidFill>
                  <a:srgbClr val="FFFFFF"/>
                </a:solidFill>
                <a:latin typeface="Fira Code"/>
                <a:ea typeface="Fira Code"/>
                <a:cs typeface="Fira Code"/>
                <a:sym typeface="Fira Code"/>
              </a:rPr>
              <a:t>www.quorawebsolution.com</a:t>
            </a:r>
          </a:p>
        </p:txBody>
      </p:sp>
    </p:spTree>
  </p:cSld>
  <p:clrMapOvr>
    <a:masterClrMapping/>
  </p:clrMapOvr>
</p:sld>
</file>

<file path=ppt/slides/slide11.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3212759"/>
            <a:ext cx="18288000" cy="5725795"/>
          </a:xfrm>
          <a:prstGeom prst="rect">
            <a:avLst/>
          </a:prstGeom>
        </p:spPr>
        <p:txBody>
          <a:bodyPr anchor="t" rtlCol="false" tIns="0" lIns="0" bIns="0" rIns="0">
            <a:spAutoFit/>
          </a:bodyPr>
          <a:lstStyle/>
          <a:p>
            <a:pPr algn="ctr" marL="1122681" indent="-374227" lvl="2">
              <a:lnSpc>
                <a:spcPts val="4160"/>
              </a:lnSpc>
              <a:buFont typeface="Arial"/>
              <a:buChar char="⚬"/>
            </a:pPr>
            <a:r>
              <a:rPr lang="en-US" sz="2600">
                <a:solidFill>
                  <a:srgbClr val="FFFFFF"/>
                </a:solidFill>
                <a:latin typeface="Fira Code"/>
                <a:ea typeface="Fira Code"/>
                <a:cs typeface="Fira Code"/>
                <a:sym typeface="Fira Code"/>
              </a:rPr>
              <a:t>Evaluate the company's technical proficiency in web development languages (HTML, CSS, JavaScript) and frameworks (React, Angular, Vue).</a:t>
            </a:r>
          </a:p>
          <a:p>
            <a:pPr algn="ctr" marL="1122681" indent="-374227" lvl="2">
              <a:lnSpc>
                <a:spcPts val="4160"/>
              </a:lnSpc>
              <a:buFont typeface="Arial"/>
              <a:buChar char="⚬"/>
            </a:pPr>
            <a:r>
              <a:rPr lang="en-US" sz="2600">
                <a:solidFill>
                  <a:srgbClr val="FFFFFF"/>
                </a:solidFill>
                <a:latin typeface="Fira Code"/>
                <a:ea typeface="Fira Code"/>
                <a:cs typeface="Fira Code"/>
                <a:sym typeface="Fira Code"/>
              </a:rPr>
              <a:t>Consider their experience with content management systems (CMS) like WordPress, Drupal, or Joomla.</a:t>
            </a:r>
          </a:p>
          <a:p>
            <a:pPr algn="ctr" marL="561341" indent="-280670" lvl="1">
              <a:lnSpc>
                <a:spcPts val="4160"/>
              </a:lnSpc>
              <a:buFont typeface="Arial"/>
              <a:buChar char="•"/>
            </a:pPr>
            <a:r>
              <a:rPr lang="en-US" sz="2600">
                <a:solidFill>
                  <a:srgbClr val="FFFFFF"/>
                </a:solidFill>
                <a:latin typeface="Fira Code"/>
                <a:ea typeface="Fira Code"/>
                <a:cs typeface="Fira Code"/>
                <a:sym typeface="Fira Code"/>
              </a:rPr>
              <a:t>Communication and Collaboration:</a:t>
            </a:r>
          </a:p>
          <a:p>
            <a:pPr algn="ctr" marL="1122681" indent="-374227" lvl="2">
              <a:lnSpc>
                <a:spcPts val="4160"/>
              </a:lnSpc>
              <a:buFont typeface="Arial"/>
              <a:buChar char="⚬"/>
            </a:pPr>
            <a:r>
              <a:rPr lang="en-US" sz="2600">
                <a:solidFill>
                  <a:srgbClr val="FFFFFF"/>
                </a:solidFill>
                <a:latin typeface="Fira Code"/>
                <a:ea typeface="Fira Code"/>
                <a:cs typeface="Fira Code"/>
                <a:sym typeface="Fira Code"/>
              </a:rPr>
              <a:t>Effective communication is crucial for a successful project. Look for a company that is responsive, transparent, and genuinely interested in understanding your vision. They should be willing to listen to your ideas, provide honest feedback, and collaborate closely with you throughout the project.</a:t>
            </a:r>
          </a:p>
          <a:p>
            <a:pPr algn="ctr" marL="1122681" indent="-374227" lvl="2">
              <a:lnSpc>
                <a:spcPts val="4160"/>
              </a:lnSpc>
              <a:spcBef>
                <a:spcPct val="0"/>
              </a:spcBef>
              <a:buFont typeface="Arial"/>
              <a:buChar char="⚬"/>
            </a:pPr>
            <a:r>
              <a:rPr lang="en-US" sz="2600">
                <a:solidFill>
                  <a:srgbClr val="FFFFFF"/>
                </a:solidFill>
                <a:latin typeface="Fira Code"/>
                <a:ea typeface="Fira Code"/>
                <a:cs typeface="Fira Code"/>
                <a:sym typeface="Fira Code"/>
              </a:rPr>
              <a:t>A collaborative approach will help ensure that the final product meets your expectations.</a:t>
            </a:r>
          </a:p>
        </p:txBody>
      </p:sp>
      <p:sp>
        <p:nvSpPr>
          <p:cNvPr name="TextBox 3" id="3"/>
          <p:cNvSpPr txBox="true"/>
          <p:nvPr/>
        </p:nvSpPr>
        <p:spPr>
          <a:xfrm rot="0">
            <a:off x="9401903" y="9516284"/>
            <a:ext cx="4754017" cy="582295"/>
          </a:xfrm>
          <a:prstGeom prst="rect">
            <a:avLst/>
          </a:prstGeom>
        </p:spPr>
        <p:txBody>
          <a:bodyPr anchor="t" rtlCol="false" tIns="0" lIns="0" bIns="0" rIns="0">
            <a:spAutoFit/>
          </a:bodyPr>
          <a:lstStyle/>
          <a:p>
            <a:pPr algn="ctr">
              <a:lnSpc>
                <a:spcPts val="4160"/>
              </a:lnSpc>
            </a:pPr>
            <a:r>
              <a:rPr lang="en-US" sz="2600">
                <a:solidFill>
                  <a:srgbClr val="FFFFFF"/>
                </a:solidFill>
                <a:latin typeface="Fira Code"/>
                <a:ea typeface="Fira Code"/>
                <a:cs typeface="Fira Code"/>
                <a:sym typeface="Fira Code"/>
              </a:rPr>
              <a:t>www.quorawebsolution.com</a:t>
            </a:r>
          </a:p>
        </p:txBody>
      </p:sp>
    </p:spTree>
  </p:cSld>
  <p:clrMapOvr>
    <a:masterClrMapping/>
  </p:clrMapOvr>
</p:sld>
</file>

<file path=ppt/slides/slide12.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3080533"/>
            <a:ext cx="18288000" cy="6249670"/>
          </a:xfrm>
          <a:prstGeom prst="rect">
            <a:avLst/>
          </a:prstGeom>
        </p:spPr>
        <p:txBody>
          <a:bodyPr anchor="t" rtlCol="false" tIns="0" lIns="0" bIns="0" rIns="0">
            <a:spAutoFit/>
          </a:bodyPr>
          <a:lstStyle/>
          <a:p>
            <a:pPr algn="ctr" marL="1122681" indent="-374227" lvl="2">
              <a:lnSpc>
                <a:spcPts val="4160"/>
              </a:lnSpc>
              <a:buFont typeface="Arial"/>
              <a:buChar char="⚬"/>
            </a:pPr>
          </a:p>
          <a:p>
            <a:pPr algn="ctr" marL="561341" indent="-280670" lvl="1">
              <a:lnSpc>
                <a:spcPts val="4160"/>
              </a:lnSpc>
              <a:spcBef>
                <a:spcPct val="0"/>
              </a:spcBef>
              <a:buFont typeface="Arial"/>
              <a:buChar char="•"/>
            </a:pPr>
            <a:r>
              <a:rPr lang="en-US" sz="2600">
                <a:solidFill>
                  <a:srgbClr val="FFFFFF"/>
                </a:solidFill>
                <a:latin typeface="Fira Code"/>
                <a:ea typeface="Fira Code"/>
                <a:cs typeface="Fira Code"/>
                <a:sym typeface="Fira Code"/>
              </a:rPr>
              <a:t>Pr</a:t>
            </a:r>
            <a:r>
              <a:rPr lang="en-US" sz="2600">
                <a:solidFill>
                  <a:srgbClr val="FFFFFF"/>
                </a:solidFill>
                <a:latin typeface="Fira Code"/>
                <a:ea typeface="Fira Code"/>
                <a:cs typeface="Fira Code"/>
                <a:sym typeface="Fira Code"/>
              </a:rPr>
              <a:t>oject Management:</a:t>
            </a:r>
          </a:p>
          <a:p>
            <a:pPr algn="ctr" marL="1122681" indent="-374227" lvl="2">
              <a:lnSpc>
                <a:spcPts val="4160"/>
              </a:lnSpc>
              <a:spcBef>
                <a:spcPct val="0"/>
              </a:spcBef>
              <a:buFont typeface="Arial"/>
              <a:buChar char="⚬"/>
            </a:pPr>
            <a:r>
              <a:rPr lang="en-US" sz="2600">
                <a:solidFill>
                  <a:srgbClr val="FFFFFF"/>
                </a:solidFill>
                <a:latin typeface="Fira Code"/>
                <a:ea typeface="Fira Code"/>
                <a:cs typeface="Fira Code"/>
                <a:sym typeface="Fira Code"/>
              </a:rPr>
              <a:t>Inquire about the company's project management process, including timelines, milestones, and quality control measures.</a:t>
            </a:r>
          </a:p>
          <a:p>
            <a:pPr algn="ctr" marL="1122681" indent="-374227" lvl="2">
              <a:lnSpc>
                <a:spcPts val="4160"/>
              </a:lnSpc>
              <a:spcBef>
                <a:spcPct val="0"/>
              </a:spcBef>
              <a:buFont typeface="Arial"/>
              <a:buChar char="⚬"/>
            </a:pPr>
            <a:r>
              <a:rPr lang="en-US" sz="2600">
                <a:solidFill>
                  <a:srgbClr val="FFFFFF"/>
                </a:solidFill>
                <a:latin typeface="Fira Code"/>
                <a:ea typeface="Fira Code"/>
                <a:cs typeface="Fira Code"/>
                <a:sym typeface="Fira Code"/>
              </a:rPr>
              <a:t>A well-organized approach will help keep the project on track and within budget.</a:t>
            </a:r>
          </a:p>
          <a:p>
            <a:pPr algn="ctr" marL="561341" indent="-280670" lvl="1">
              <a:lnSpc>
                <a:spcPts val="4160"/>
              </a:lnSpc>
              <a:spcBef>
                <a:spcPct val="0"/>
              </a:spcBef>
              <a:buFont typeface="Arial"/>
              <a:buChar char="•"/>
            </a:pPr>
            <a:r>
              <a:rPr lang="en-US" sz="2600">
                <a:solidFill>
                  <a:srgbClr val="FFFFFF"/>
                </a:solidFill>
                <a:latin typeface="Fira Code"/>
                <a:ea typeface="Fira Code"/>
                <a:cs typeface="Fira Code"/>
                <a:sym typeface="Fira Code"/>
              </a:rPr>
              <a:t>Scalability and Maintenance:</a:t>
            </a:r>
          </a:p>
          <a:p>
            <a:pPr algn="ctr" marL="1122681" indent="-374227" lvl="2">
              <a:lnSpc>
                <a:spcPts val="4160"/>
              </a:lnSpc>
              <a:spcBef>
                <a:spcPct val="0"/>
              </a:spcBef>
              <a:buFont typeface="Arial"/>
              <a:buChar char="⚬"/>
            </a:pPr>
            <a:r>
              <a:rPr lang="en-US" sz="2600">
                <a:solidFill>
                  <a:srgbClr val="FFFFFF"/>
                </a:solidFill>
                <a:latin typeface="Fira Code"/>
                <a:ea typeface="Fira Code"/>
                <a:cs typeface="Fira Code"/>
                <a:sym typeface="Fira Code"/>
              </a:rPr>
              <a:t>Consider the company's ability to handle future growth and changes to your website.</a:t>
            </a:r>
          </a:p>
          <a:p>
            <a:pPr algn="ctr" marL="1122681" indent="-374227" lvl="2">
              <a:lnSpc>
                <a:spcPts val="4160"/>
              </a:lnSpc>
              <a:spcBef>
                <a:spcPct val="0"/>
              </a:spcBef>
              <a:buFont typeface="Arial"/>
              <a:buChar char="⚬"/>
            </a:pPr>
            <a:r>
              <a:rPr lang="en-US" sz="2600">
                <a:solidFill>
                  <a:srgbClr val="FFFFFF"/>
                </a:solidFill>
                <a:latin typeface="Fira Code"/>
                <a:ea typeface="Fira Code"/>
                <a:cs typeface="Fira Code"/>
                <a:sym typeface="Fira Code"/>
              </a:rPr>
              <a:t>Ask about their maintenance and support services, such as updates, security patches, and ongoing optimization.</a:t>
            </a:r>
          </a:p>
          <a:p>
            <a:pPr algn="ctr" marL="561341" indent="-280670" lvl="1">
              <a:lnSpc>
                <a:spcPts val="4160"/>
              </a:lnSpc>
              <a:spcBef>
                <a:spcPct val="0"/>
              </a:spcBef>
              <a:buFont typeface="Arial"/>
              <a:buChar char="•"/>
            </a:pPr>
            <a:r>
              <a:rPr lang="en-US" sz="2600">
                <a:solidFill>
                  <a:srgbClr val="FFFFFF"/>
                </a:solidFill>
                <a:latin typeface="Fira Code"/>
                <a:ea typeface="Fira Code"/>
                <a:cs typeface="Fira Code"/>
                <a:sym typeface="Fira Code"/>
              </a:rPr>
              <a:t>Pricing and Budget:</a:t>
            </a:r>
          </a:p>
          <a:p>
            <a:pPr algn="ctr" marL="1122681" indent="-374227" lvl="2">
              <a:lnSpc>
                <a:spcPts val="4160"/>
              </a:lnSpc>
              <a:spcBef>
                <a:spcPct val="0"/>
              </a:spcBef>
              <a:buFont typeface="Arial"/>
              <a:buChar char="⚬"/>
            </a:pPr>
            <a:r>
              <a:rPr lang="en-US" sz="2600">
                <a:solidFill>
                  <a:srgbClr val="FFFFFF"/>
                </a:solidFill>
                <a:latin typeface="Fira Code"/>
                <a:ea typeface="Fira Code"/>
                <a:cs typeface="Fira Code"/>
                <a:sym typeface="Fira Code"/>
              </a:rPr>
              <a:t>Obtain detailed pricing information and compare quotes from different companies.</a:t>
            </a:r>
          </a:p>
          <a:p>
            <a:pPr algn="ctr" marL="1122681" indent="-374227" lvl="2">
              <a:lnSpc>
                <a:spcPts val="4160"/>
              </a:lnSpc>
              <a:spcBef>
                <a:spcPct val="0"/>
              </a:spcBef>
              <a:buFont typeface="Arial"/>
              <a:buChar char="⚬"/>
            </a:pPr>
            <a:r>
              <a:rPr lang="en-US" sz="2600">
                <a:solidFill>
                  <a:srgbClr val="FFFFFF"/>
                </a:solidFill>
                <a:latin typeface="Fira Code"/>
                <a:ea typeface="Fira Code"/>
                <a:cs typeface="Fira Code"/>
                <a:sym typeface="Fira Code"/>
              </a:rPr>
              <a:t>Be mindful of hidden costs or additional fees that may arise during the project.</a:t>
            </a:r>
          </a:p>
        </p:txBody>
      </p:sp>
      <p:sp>
        <p:nvSpPr>
          <p:cNvPr name="TextBox 3" id="3"/>
          <p:cNvSpPr txBox="true"/>
          <p:nvPr/>
        </p:nvSpPr>
        <p:spPr>
          <a:xfrm rot="0">
            <a:off x="9401903" y="9516284"/>
            <a:ext cx="4754017" cy="582295"/>
          </a:xfrm>
          <a:prstGeom prst="rect">
            <a:avLst/>
          </a:prstGeom>
        </p:spPr>
        <p:txBody>
          <a:bodyPr anchor="t" rtlCol="false" tIns="0" lIns="0" bIns="0" rIns="0">
            <a:spAutoFit/>
          </a:bodyPr>
          <a:lstStyle/>
          <a:p>
            <a:pPr algn="ctr">
              <a:lnSpc>
                <a:spcPts val="4160"/>
              </a:lnSpc>
            </a:pPr>
            <a:r>
              <a:rPr lang="en-US" sz="2600">
                <a:solidFill>
                  <a:srgbClr val="FFFFFF"/>
                </a:solidFill>
                <a:latin typeface="Fira Code"/>
                <a:ea typeface="Fira Code"/>
                <a:cs typeface="Fira Code"/>
                <a:sym typeface="Fira Code"/>
              </a:rPr>
              <a:t>www.quorawebsolution.com</a:t>
            </a:r>
          </a:p>
        </p:txBody>
      </p:sp>
    </p:spTree>
  </p:cSld>
  <p:clrMapOvr>
    <a:masterClrMapping/>
  </p:clrMapOvr>
</p:sld>
</file>

<file path=ppt/slides/slide13.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5804375"/>
            <a:ext cx="18288000" cy="3630295"/>
          </a:xfrm>
          <a:prstGeom prst="rect">
            <a:avLst/>
          </a:prstGeom>
        </p:spPr>
        <p:txBody>
          <a:bodyPr anchor="t" rtlCol="false" tIns="0" lIns="0" bIns="0" rIns="0">
            <a:spAutoFit/>
          </a:bodyPr>
          <a:lstStyle/>
          <a:p>
            <a:pPr algn="ctr" marL="1122681" indent="-374227" lvl="2">
              <a:lnSpc>
                <a:spcPts val="4160"/>
              </a:lnSpc>
              <a:buFont typeface="Arial"/>
              <a:buChar char="⚬"/>
            </a:pPr>
          </a:p>
          <a:p>
            <a:pPr algn="ctr">
              <a:lnSpc>
                <a:spcPts val="4160"/>
              </a:lnSpc>
              <a:spcBef>
                <a:spcPct val="0"/>
              </a:spcBef>
            </a:pPr>
            <a:r>
              <a:rPr lang="en-US" sz="2600">
                <a:solidFill>
                  <a:srgbClr val="FFFFFF"/>
                </a:solidFill>
                <a:latin typeface="Fira Code"/>
                <a:ea typeface="Fira Code"/>
                <a:cs typeface="Fira Code"/>
                <a:sym typeface="Fira Code"/>
              </a:rPr>
              <a:t>C</a:t>
            </a:r>
            <a:r>
              <a:rPr lang="en-US" sz="2600">
                <a:solidFill>
                  <a:srgbClr val="FFFFFF"/>
                </a:solidFill>
                <a:latin typeface="Fira Code"/>
                <a:ea typeface="Fira Code"/>
                <a:cs typeface="Fira Code"/>
                <a:sym typeface="Fira Code"/>
              </a:rPr>
              <a:t>onclusion</a:t>
            </a:r>
          </a:p>
          <a:p>
            <a:pPr algn="ctr">
              <a:lnSpc>
                <a:spcPts val="4160"/>
              </a:lnSpc>
              <a:spcBef>
                <a:spcPct val="0"/>
              </a:spcBef>
            </a:pPr>
            <a:r>
              <a:rPr lang="en-US" sz="2600">
                <a:solidFill>
                  <a:srgbClr val="FFFFFF"/>
                </a:solidFill>
                <a:latin typeface="Fira Code"/>
                <a:ea typeface="Fira Code"/>
                <a:cs typeface="Fira Code"/>
                <a:sym typeface="Fira Code"/>
              </a:rPr>
              <a:t>By carefully evaluating these key factors, you can confidently select a website design and development company that will help you create a digital presence that aligns with your business objectives and exceeds your expectations. Remember, a well-crafted website is not just a marketing tool; it's a valuable asset that can drive growth, enhance your brand reputation, and foster customer loyalty.</a:t>
            </a:r>
          </a:p>
        </p:txBody>
      </p:sp>
      <p:sp>
        <p:nvSpPr>
          <p:cNvPr name="TextBox 3" id="3"/>
          <p:cNvSpPr txBox="true"/>
          <p:nvPr/>
        </p:nvSpPr>
        <p:spPr>
          <a:xfrm rot="0">
            <a:off x="9401903" y="9516284"/>
            <a:ext cx="4754017" cy="582295"/>
          </a:xfrm>
          <a:prstGeom prst="rect">
            <a:avLst/>
          </a:prstGeom>
        </p:spPr>
        <p:txBody>
          <a:bodyPr anchor="t" rtlCol="false" tIns="0" lIns="0" bIns="0" rIns="0">
            <a:spAutoFit/>
          </a:bodyPr>
          <a:lstStyle/>
          <a:p>
            <a:pPr algn="ctr">
              <a:lnSpc>
                <a:spcPts val="4160"/>
              </a:lnSpc>
            </a:pPr>
            <a:r>
              <a:rPr lang="en-US" sz="2600">
                <a:solidFill>
                  <a:srgbClr val="FFFFFF"/>
                </a:solidFill>
                <a:latin typeface="Fira Code"/>
                <a:ea typeface="Fira Code"/>
                <a:cs typeface="Fira Code"/>
                <a:sym typeface="Fira Code"/>
              </a:rPr>
              <a:t>www.quorawebsolution.com</a:t>
            </a:r>
          </a:p>
        </p:txBody>
      </p:sp>
    </p:spTree>
  </p:cSld>
  <p:clrMapOvr>
    <a:masterClrMapping/>
  </p:clrMapOvr>
</p:sld>
</file>

<file path=ppt/slides/slide14.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2361869"/>
            <a:ext cx="18288000" cy="3201670"/>
          </a:xfrm>
          <a:prstGeom prst="rect">
            <a:avLst/>
          </a:prstGeom>
        </p:spPr>
        <p:txBody>
          <a:bodyPr anchor="t" rtlCol="false" tIns="0" lIns="0" bIns="0" rIns="0">
            <a:spAutoFit/>
          </a:bodyPr>
          <a:lstStyle/>
          <a:p>
            <a:pPr algn="ctr">
              <a:lnSpc>
                <a:spcPts val="4160"/>
              </a:lnSpc>
            </a:pPr>
            <a:r>
              <a:rPr lang="en-US" sz="2600">
                <a:solidFill>
                  <a:srgbClr val="FFFFFF"/>
                </a:solidFill>
                <a:latin typeface="Fira Code"/>
                <a:ea typeface="Fira Code"/>
                <a:cs typeface="Fira Code"/>
                <a:sym typeface="Fira Code"/>
              </a:rPr>
              <a:t>Quora Web Solution: Quora Web Solution is a trusted website development company based in Bangalore, India, offering a wide array of services to not only domestic but global clientele. Be it Website Design and Development, SEO services, Digital Marketing, Branding, App Development, Ecommerce Solution, and Logo Creation . Quora Web Solution has the best website developers offering top quality services and that is the reason why we are well known as one of the best Website Development Companies in Bangalore, India.</a:t>
            </a:r>
          </a:p>
        </p:txBody>
      </p:sp>
      <p:sp>
        <p:nvSpPr>
          <p:cNvPr name="TextBox 3" id="3"/>
          <p:cNvSpPr txBox="true"/>
          <p:nvPr/>
        </p:nvSpPr>
        <p:spPr>
          <a:xfrm rot="0">
            <a:off x="1345954" y="6691191"/>
            <a:ext cx="7130951" cy="2153920"/>
          </a:xfrm>
          <a:prstGeom prst="rect">
            <a:avLst/>
          </a:prstGeom>
        </p:spPr>
        <p:txBody>
          <a:bodyPr anchor="t" rtlCol="false" tIns="0" lIns="0" bIns="0" rIns="0">
            <a:spAutoFit/>
          </a:bodyPr>
          <a:lstStyle/>
          <a:p>
            <a:pPr algn="ctr">
              <a:lnSpc>
                <a:spcPts val="4160"/>
              </a:lnSpc>
            </a:pPr>
            <a:r>
              <a:rPr lang="en-US" sz="2600">
                <a:solidFill>
                  <a:srgbClr val="FFFFFF"/>
                </a:solidFill>
                <a:latin typeface="Fira Code"/>
                <a:ea typeface="Fira Code"/>
                <a:cs typeface="Fira Code"/>
                <a:sym typeface="Fira Code"/>
              </a:rPr>
              <a:t>Visit Us - www.quorawebsolution.com</a:t>
            </a:r>
          </a:p>
          <a:p>
            <a:pPr algn="ctr">
              <a:lnSpc>
                <a:spcPts val="4160"/>
              </a:lnSpc>
            </a:pPr>
            <a:r>
              <a:rPr lang="en-US" sz="2600">
                <a:solidFill>
                  <a:srgbClr val="FFFFFF"/>
                </a:solidFill>
                <a:latin typeface="Fira Code"/>
                <a:ea typeface="Fira Code"/>
                <a:cs typeface="Fira Code"/>
                <a:sym typeface="Fira Code"/>
              </a:rPr>
              <a:t>Call Us - +91 9986 056 909</a:t>
            </a:r>
          </a:p>
          <a:p>
            <a:pPr algn="ctr">
              <a:lnSpc>
                <a:spcPts val="4160"/>
              </a:lnSpc>
            </a:pPr>
            <a:r>
              <a:rPr lang="en-US" sz="2600">
                <a:solidFill>
                  <a:srgbClr val="FFFFFF"/>
                </a:solidFill>
                <a:latin typeface="Fira Code"/>
                <a:ea typeface="Fira Code"/>
                <a:cs typeface="Fira Code"/>
                <a:sym typeface="Fira Code"/>
              </a:rPr>
              <a:t>Mail Us - info@quorawebsolutions.com</a:t>
            </a:r>
          </a:p>
          <a:p>
            <a:pPr algn="ctr">
              <a:lnSpc>
                <a:spcPts val="4160"/>
              </a:lnSpc>
            </a:pPr>
          </a:p>
        </p:txBody>
      </p:sp>
      <p:sp>
        <p:nvSpPr>
          <p:cNvPr name="TextBox 4" id="4"/>
          <p:cNvSpPr txBox="true"/>
          <p:nvPr/>
        </p:nvSpPr>
        <p:spPr>
          <a:xfrm rot="0">
            <a:off x="9401903" y="9516284"/>
            <a:ext cx="4754017" cy="582295"/>
          </a:xfrm>
          <a:prstGeom prst="rect">
            <a:avLst/>
          </a:prstGeom>
        </p:spPr>
        <p:txBody>
          <a:bodyPr anchor="t" rtlCol="false" tIns="0" lIns="0" bIns="0" rIns="0">
            <a:spAutoFit/>
          </a:bodyPr>
          <a:lstStyle/>
          <a:p>
            <a:pPr algn="ctr">
              <a:lnSpc>
                <a:spcPts val="4160"/>
              </a:lnSpc>
            </a:pPr>
            <a:r>
              <a:rPr lang="en-US" sz="2600">
                <a:solidFill>
                  <a:srgbClr val="FFFFFF"/>
                </a:solidFill>
                <a:latin typeface="Fira Code"/>
                <a:ea typeface="Fira Code"/>
                <a:cs typeface="Fira Code"/>
                <a:sym typeface="Fira Code"/>
              </a:rPr>
              <a:t>www.quorawebsolution.com</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5400000">
            <a:off x="4000500" y="-4000500"/>
            <a:ext cx="10287000" cy="18288000"/>
            <a:chOff x="0" y="0"/>
            <a:chExt cx="13716000" cy="24384000"/>
          </a:xfrm>
        </p:grpSpPr>
        <p:sp>
          <p:nvSpPr>
            <p:cNvPr name="Freeform 3" id="3"/>
            <p:cNvSpPr/>
            <p:nvPr/>
          </p:nvSpPr>
          <p:spPr>
            <a:xfrm flipH="false" flipV="false" rot="0">
              <a:off x="0" y="0"/>
              <a:ext cx="13716000" cy="24384000"/>
            </a:xfrm>
            <a:custGeom>
              <a:avLst/>
              <a:gdLst/>
              <a:ahLst/>
              <a:cxnLst/>
              <a:rect r="r" b="b" t="t" l="l"/>
              <a:pathLst>
                <a:path h="24384000" w="13716000">
                  <a:moveTo>
                    <a:pt x="13716000" y="0"/>
                  </a:moveTo>
                  <a:lnTo>
                    <a:pt x="13716000" y="24384000"/>
                  </a:lnTo>
                  <a:lnTo>
                    <a:pt x="0" y="24384000"/>
                  </a:lnTo>
                  <a:lnTo>
                    <a:pt x="0" y="0"/>
                  </a:lnTo>
                  <a:lnTo>
                    <a:pt x="13716000" y="0"/>
                  </a:lnTo>
                  <a:close/>
                </a:path>
              </a:pathLst>
            </a:custGeom>
            <a:blipFill>
              <a:blip r:embed="rId2"/>
              <a:stretch>
                <a:fillRect l="-18098" t="0" r="-18098" b="0"/>
              </a:stretch>
            </a:blipFill>
          </p:spPr>
        </p:sp>
      </p:grpSp>
      <p:sp>
        <p:nvSpPr>
          <p:cNvPr name="TextBox 4" id="4"/>
          <p:cNvSpPr txBox="true"/>
          <p:nvPr/>
        </p:nvSpPr>
        <p:spPr>
          <a:xfrm rot="0">
            <a:off x="4487144" y="254357"/>
            <a:ext cx="2681783" cy="1323975"/>
          </a:xfrm>
          <a:prstGeom prst="rect">
            <a:avLst/>
          </a:prstGeom>
        </p:spPr>
        <p:txBody>
          <a:bodyPr anchor="t" rtlCol="false" tIns="0" lIns="0" bIns="0" rIns="0">
            <a:spAutoFit/>
          </a:bodyPr>
          <a:lstStyle/>
          <a:p>
            <a:pPr algn="ctr">
              <a:lnSpc>
                <a:spcPts val="10199"/>
              </a:lnSpc>
            </a:pPr>
            <a:r>
              <a:rPr lang="en-US" sz="8499">
                <a:solidFill>
                  <a:srgbClr val="FFFFFF"/>
                </a:solidFill>
                <a:latin typeface="TC Chaddlewood"/>
                <a:ea typeface="TC Chaddlewood"/>
                <a:cs typeface="TC Chaddlewood"/>
                <a:sym typeface="TC Chaddlewood"/>
              </a:rPr>
              <a:t>Services</a:t>
            </a:r>
          </a:p>
        </p:txBody>
      </p:sp>
      <p:grpSp>
        <p:nvGrpSpPr>
          <p:cNvPr name="Group 5" id="5"/>
          <p:cNvGrpSpPr/>
          <p:nvPr/>
        </p:nvGrpSpPr>
        <p:grpSpPr>
          <a:xfrm rot="3339144">
            <a:off x="-4591061" y="5209522"/>
            <a:ext cx="9877602" cy="5536051"/>
            <a:chOff x="0" y="0"/>
            <a:chExt cx="13170136" cy="7381401"/>
          </a:xfrm>
        </p:grpSpPr>
        <p:sp>
          <p:nvSpPr>
            <p:cNvPr name="Freeform 6" id="6"/>
            <p:cNvSpPr/>
            <p:nvPr/>
          </p:nvSpPr>
          <p:spPr>
            <a:xfrm flipH="false" flipV="false" rot="0">
              <a:off x="0" y="0"/>
              <a:ext cx="13170154" cy="7381367"/>
            </a:xfrm>
            <a:custGeom>
              <a:avLst/>
              <a:gdLst/>
              <a:ahLst/>
              <a:cxnLst/>
              <a:rect r="r" b="b" t="t" l="l"/>
              <a:pathLst>
                <a:path h="7381367" w="13170154">
                  <a:moveTo>
                    <a:pt x="0" y="0"/>
                  </a:moveTo>
                  <a:lnTo>
                    <a:pt x="13170154" y="0"/>
                  </a:lnTo>
                  <a:lnTo>
                    <a:pt x="13170154" y="7381367"/>
                  </a:lnTo>
                  <a:lnTo>
                    <a:pt x="0" y="7381367"/>
                  </a:lnTo>
                  <a:lnTo>
                    <a:pt x="0" y="0"/>
                  </a:lnTo>
                  <a:close/>
                </a:path>
              </a:pathLst>
            </a:custGeom>
            <a:blipFill>
              <a:blip r:embed="rId3"/>
              <a:stretch>
                <a:fillRect l="0" t="0" r="0" b="0"/>
              </a:stretch>
            </a:blipFill>
          </p:spPr>
        </p:sp>
      </p:grpSp>
      <p:grpSp>
        <p:nvGrpSpPr>
          <p:cNvPr name="Group 7" id="7"/>
          <p:cNvGrpSpPr/>
          <p:nvPr/>
        </p:nvGrpSpPr>
        <p:grpSpPr>
          <a:xfrm rot="0">
            <a:off x="9854955" y="353167"/>
            <a:ext cx="7373989" cy="9232664"/>
            <a:chOff x="0" y="0"/>
            <a:chExt cx="9831986" cy="12310219"/>
          </a:xfrm>
        </p:grpSpPr>
        <p:sp>
          <p:nvSpPr>
            <p:cNvPr name="Freeform 8" id="8"/>
            <p:cNvSpPr/>
            <p:nvPr/>
          </p:nvSpPr>
          <p:spPr>
            <a:xfrm flipH="false" flipV="false" rot="0">
              <a:off x="0" y="0"/>
              <a:ext cx="9832086" cy="12310237"/>
            </a:xfrm>
            <a:custGeom>
              <a:avLst/>
              <a:gdLst/>
              <a:ahLst/>
              <a:cxnLst/>
              <a:rect r="r" b="b" t="t" l="l"/>
              <a:pathLst>
                <a:path h="12310237" w="9832086">
                  <a:moveTo>
                    <a:pt x="9831959" y="12310237"/>
                  </a:moveTo>
                  <a:lnTo>
                    <a:pt x="0" y="12310237"/>
                  </a:lnTo>
                  <a:lnTo>
                    <a:pt x="0" y="0"/>
                  </a:lnTo>
                  <a:lnTo>
                    <a:pt x="9828911" y="0"/>
                  </a:lnTo>
                  <a:lnTo>
                    <a:pt x="9832086" y="12310237"/>
                  </a:lnTo>
                  <a:close/>
                </a:path>
              </a:pathLst>
            </a:custGeom>
            <a:blipFill>
              <a:blip r:embed="rId4"/>
              <a:stretch>
                <a:fillRect l="-43903" t="0" r="-43902" b="0"/>
              </a:stretch>
            </a:blipFill>
          </p:spPr>
        </p:sp>
      </p:grpSp>
      <p:grpSp>
        <p:nvGrpSpPr>
          <p:cNvPr name="Group 9" id="9"/>
          <p:cNvGrpSpPr/>
          <p:nvPr/>
        </p:nvGrpSpPr>
        <p:grpSpPr>
          <a:xfrm rot="0">
            <a:off x="9817595" y="292457"/>
            <a:ext cx="7441705" cy="9340075"/>
            <a:chOff x="0" y="0"/>
            <a:chExt cx="9922273" cy="12453433"/>
          </a:xfrm>
        </p:grpSpPr>
        <p:sp>
          <p:nvSpPr>
            <p:cNvPr name="Freeform 10" id="10"/>
            <p:cNvSpPr/>
            <p:nvPr/>
          </p:nvSpPr>
          <p:spPr>
            <a:xfrm flipH="false" flipV="false" rot="0">
              <a:off x="0" y="0"/>
              <a:ext cx="9922256" cy="12453493"/>
            </a:xfrm>
            <a:custGeom>
              <a:avLst/>
              <a:gdLst/>
              <a:ahLst/>
              <a:cxnLst/>
              <a:rect r="r" b="b" t="t" l="l"/>
              <a:pathLst>
                <a:path h="12453493" w="9922256">
                  <a:moveTo>
                    <a:pt x="9922256" y="12453493"/>
                  </a:moveTo>
                  <a:lnTo>
                    <a:pt x="0" y="12453493"/>
                  </a:lnTo>
                  <a:lnTo>
                    <a:pt x="0" y="0"/>
                  </a:lnTo>
                  <a:lnTo>
                    <a:pt x="9922256" y="0"/>
                  </a:lnTo>
                  <a:lnTo>
                    <a:pt x="9922256" y="12453493"/>
                  </a:lnTo>
                  <a:close/>
                </a:path>
              </a:pathLst>
            </a:custGeom>
            <a:blipFill>
              <a:blip r:embed="rId5"/>
              <a:stretch>
                <a:fillRect l="-33775" t="0" r="-33775" b="0"/>
              </a:stretch>
            </a:blipFill>
          </p:spPr>
        </p:sp>
      </p:grpSp>
      <p:sp>
        <p:nvSpPr>
          <p:cNvPr name="TextBox 11" id="11"/>
          <p:cNvSpPr txBox="true"/>
          <p:nvPr/>
        </p:nvSpPr>
        <p:spPr>
          <a:xfrm rot="0">
            <a:off x="7877956" y="114300"/>
            <a:ext cx="6270719" cy="9143975"/>
          </a:xfrm>
          <a:prstGeom prst="rect">
            <a:avLst/>
          </a:prstGeom>
        </p:spPr>
        <p:txBody>
          <a:bodyPr anchor="t" rtlCol="false" tIns="0" lIns="0" bIns="0" rIns="0">
            <a:spAutoFit/>
          </a:bodyPr>
          <a:lstStyle/>
          <a:p>
            <a:pPr algn="ctr">
              <a:lnSpc>
                <a:spcPts val="2279"/>
              </a:lnSpc>
            </a:pPr>
            <a:r>
              <a:rPr lang="en-US" sz="1899" u="sng">
                <a:solidFill>
                  <a:srgbClr val="FFFFFF"/>
                </a:solidFill>
                <a:latin typeface="Fira Code"/>
                <a:ea typeface="Fira Code"/>
                <a:cs typeface="Fira Code"/>
                <a:sym typeface="Fira Code"/>
                <a:hlinkClick r:id="rId6" tooltip="https://www.quorawebsolution.com/wordpress-website-development-company-in-bangalore"/>
              </a:rPr>
              <a:t>WORDPRESS DEVELOPMENT</a:t>
            </a:r>
          </a:p>
          <a:p>
            <a:pPr algn="ctr">
              <a:lnSpc>
                <a:spcPts val="2279"/>
              </a:lnSpc>
            </a:pPr>
          </a:p>
          <a:p>
            <a:pPr algn="ctr">
              <a:lnSpc>
                <a:spcPts val="2279"/>
              </a:lnSpc>
            </a:pPr>
            <a:r>
              <a:rPr lang="en-US" sz="1899" u="sng">
                <a:solidFill>
                  <a:srgbClr val="FFFFFF"/>
                </a:solidFill>
                <a:latin typeface="Fira Code"/>
                <a:ea typeface="Fira Code"/>
                <a:cs typeface="Fira Code"/>
                <a:sym typeface="Fira Code"/>
                <a:hlinkClick r:id="rId7" tooltip="https://www.quorawebsolution.com/ecommerce-website-development-company-in-bangalore"/>
              </a:rPr>
              <a:t>ECOMMERCE DEVELOPMENT</a:t>
            </a:r>
          </a:p>
          <a:p>
            <a:pPr algn="ctr">
              <a:lnSpc>
                <a:spcPts val="2279"/>
              </a:lnSpc>
            </a:pPr>
          </a:p>
          <a:p>
            <a:pPr algn="ctr">
              <a:lnSpc>
                <a:spcPts val="2279"/>
              </a:lnSpc>
            </a:pPr>
            <a:r>
              <a:rPr lang="en-US" sz="1899" u="sng">
                <a:solidFill>
                  <a:srgbClr val="FFFFFF"/>
                </a:solidFill>
                <a:latin typeface="Fira Code"/>
                <a:ea typeface="Fira Code"/>
                <a:cs typeface="Fira Code"/>
                <a:sym typeface="Fira Code"/>
                <a:hlinkClick r:id="rId8" tooltip="https://www.quorawebsolution.com/php-website-development-company-in-bangalore"/>
              </a:rPr>
              <a:t>PHP DEVELOPMENT</a:t>
            </a:r>
          </a:p>
          <a:p>
            <a:pPr algn="ctr">
              <a:lnSpc>
                <a:spcPts val="2279"/>
              </a:lnSpc>
            </a:pPr>
          </a:p>
          <a:p>
            <a:pPr algn="ctr">
              <a:lnSpc>
                <a:spcPts val="2279"/>
              </a:lnSpc>
            </a:pPr>
            <a:r>
              <a:rPr lang="en-US" sz="1899" u="sng">
                <a:solidFill>
                  <a:srgbClr val="FFFFFF"/>
                </a:solidFill>
                <a:latin typeface="Fira Code"/>
                <a:ea typeface="Fira Code"/>
                <a:cs typeface="Fira Code"/>
                <a:sym typeface="Fira Code"/>
                <a:hlinkClick r:id="rId9" tooltip="https://www.quorawebsolution.com/cms-website-development-company-in-bangalore"/>
              </a:rPr>
              <a:t>CMS DEVELOPMENT</a:t>
            </a:r>
          </a:p>
          <a:p>
            <a:pPr algn="ctr">
              <a:lnSpc>
                <a:spcPts val="2279"/>
              </a:lnSpc>
            </a:pPr>
          </a:p>
          <a:p>
            <a:pPr algn="ctr">
              <a:lnSpc>
                <a:spcPts val="2279"/>
              </a:lnSpc>
            </a:pPr>
            <a:r>
              <a:rPr lang="en-US" sz="1899" u="sng">
                <a:solidFill>
                  <a:srgbClr val="FFFFFF"/>
                </a:solidFill>
                <a:latin typeface="Fira Code"/>
                <a:ea typeface="Fira Code"/>
                <a:cs typeface="Fira Code"/>
                <a:sym typeface="Fira Code"/>
                <a:hlinkClick r:id="rId10" tooltip="https://www.quorawebsolution.com/drupal-development-company-in-bangalore"/>
              </a:rPr>
              <a:t>DRUPAL DEVELOPMENT</a:t>
            </a:r>
          </a:p>
          <a:p>
            <a:pPr algn="ctr">
              <a:lnSpc>
                <a:spcPts val="2279"/>
              </a:lnSpc>
            </a:pPr>
          </a:p>
          <a:p>
            <a:pPr algn="ctr">
              <a:lnSpc>
                <a:spcPts val="2279"/>
              </a:lnSpc>
            </a:pPr>
            <a:r>
              <a:rPr lang="en-US" sz="1899" u="sng">
                <a:solidFill>
                  <a:srgbClr val="FFFFFF"/>
                </a:solidFill>
                <a:latin typeface="Fira Code"/>
                <a:ea typeface="Fira Code"/>
                <a:cs typeface="Fira Code"/>
                <a:sym typeface="Fira Code"/>
                <a:hlinkClick r:id="rId11" tooltip="https://www.quorawebsolution.com/website-maintenance-services-in-bangalore"/>
              </a:rPr>
              <a:t>WEBSITE SERVICES</a:t>
            </a:r>
          </a:p>
          <a:p>
            <a:pPr algn="ctr">
              <a:lnSpc>
                <a:spcPts val="2279"/>
              </a:lnSpc>
            </a:pPr>
          </a:p>
          <a:p>
            <a:pPr algn="ctr">
              <a:lnSpc>
                <a:spcPts val="2279"/>
              </a:lnSpc>
            </a:pPr>
            <a:r>
              <a:rPr lang="en-US" sz="1899" u="sng">
                <a:solidFill>
                  <a:srgbClr val="FFFFFF"/>
                </a:solidFill>
                <a:latin typeface="Fira Code"/>
                <a:ea typeface="Fira Code"/>
                <a:cs typeface="Fira Code"/>
                <a:sym typeface="Fira Code"/>
                <a:hlinkClick r:id="rId12" tooltip="https://www.quorawebsolution.com/web-portal-development-company-in-bangalore"/>
              </a:rPr>
              <a:t>WEBPORTAL DEVELOPMENT</a:t>
            </a:r>
          </a:p>
          <a:p>
            <a:pPr algn="ctr">
              <a:lnSpc>
                <a:spcPts val="2279"/>
              </a:lnSpc>
            </a:pPr>
          </a:p>
          <a:p>
            <a:pPr algn="ctr">
              <a:lnSpc>
                <a:spcPts val="2279"/>
              </a:lnSpc>
            </a:pPr>
            <a:r>
              <a:rPr lang="en-US" sz="1899" u="sng">
                <a:solidFill>
                  <a:srgbClr val="FFFFFF"/>
                </a:solidFill>
                <a:latin typeface="Fira Code"/>
                <a:ea typeface="Fira Code"/>
                <a:cs typeface="Fira Code"/>
                <a:sym typeface="Fira Code"/>
                <a:hlinkClick r:id="rId13" tooltip="https://www.quorawebsolution.com/magento-website-development-company-in-bangalore"/>
              </a:rPr>
              <a:t>MAGENTO DEVELOPMENT</a:t>
            </a:r>
          </a:p>
          <a:p>
            <a:pPr algn="ctr">
              <a:lnSpc>
                <a:spcPts val="2279"/>
              </a:lnSpc>
            </a:pPr>
          </a:p>
          <a:p>
            <a:pPr algn="ctr">
              <a:lnSpc>
                <a:spcPts val="2279"/>
              </a:lnSpc>
            </a:pPr>
            <a:r>
              <a:rPr lang="en-US" sz="1899" u="sng">
                <a:solidFill>
                  <a:srgbClr val="FFFFFF"/>
                </a:solidFill>
                <a:latin typeface="Fira Code"/>
                <a:ea typeface="Fira Code"/>
                <a:cs typeface="Fira Code"/>
                <a:sym typeface="Fira Code"/>
                <a:hlinkClick r:id="rId14" tooltip="https://www.quorawebsolution.com/website-development-company-in-bangalore"/>
              </a:rPr>
              <a:t>WEBSITE DEVELOPMENT</a:t>
            </a:r>
          </a:p>
          <a:p>
            <a:pPr algn="ctr">
              <a:lnSpc>
                <a:spcPts val="2279"/>
              </a:lnSpc>
            </a:pPr>
          </a:p>
          <a:p>
            <a:pPr algn="ctr">
              <a:lnSpc>
                <a:spcPts val="2279"/>
              </a:lnSpc>
            </a:pPr>
            <a:r>
              <a:rPr lang="en-US" sz="1899" u="sng">
                <a:solidFill>
                  <a:srgbClr val="FFFFFF"/>
                </a:solidFill>
                <a:latin typeface="Fira Code"/>
                <a:ea typeface="Fira Code"/>
                <a:cs typeface="Fira Code"/>
                <a:sym typeface="Fira Code"/>
                <a:hlinkClick r:id="rId15" tooltip="https://www.quorawebsolution.com/joomla-development-company-in-bangalore"/>
              </a:rPr>
              <a:t>JOOMLA DEVELOPMENT</a:t>
            </a:r>
          </a:p>
          <a:p>
            <a:pPr algn="ctr">
              <a:lnSpc>
                <a:spcPts val="2279"/>
              </a:lnSpc>
            </a:pPr>
          </a:p>
          <a:p>
            <a:pPr algn="ctr">
              <a:lnSpc>
                <a:spcPts val="2279"/>
              </a:lnSpc>
            </a:pPr>
            <a:r>
              <a:rPr lang="en-US" sz="1899" u="sng">
                <a:solidFill>
                  <a:srgbClr val="FFFFFF"/>
                </a:solidFill>
                <a:latin typeface="Fira Code"/>
                <a:ea typeface="Fira Code"/>
                <a:cs typeface="Fira Code"/>
                <a:sym typeface="Fira Code"/>
                <a:hlinkClick r:id="rId16" tooltip="https://www.quorawebsolution.com/small-business-web-design-and-development-company-in-bangalore"/>
              </a:rPr>
              <a:t>SMALL BUSINESS DEVELOPMENT</a:t>
            </a:r>
          </a:p>
          <a:p>
            <a:pPr algn="ctr">
              <a:lnSpc>
                <a:spcPts val="2279"/>
              </a:lnSpc>
            </a:pPr>
          </a:p>
          <a:p>
            <a:pPr algn="ctr">
              <a:lnSpc>
                <a:spcPts val="2279"/>
              </a:lnSpc>
            </a:pPr>
            <a:r>
              <a:rPr lang="en-US" sz="1899" u="sng">
                <a:solidFill>
                  <a:srgbClr val="FFFFFF"/>
                </a:solidFill>
                <a:latin typeface="Fira Code"/>
                <a:ea typeface="Fira Code"/>
                <a:cs typeface="Fira Code"/>
                <a:sym typeface="Fira Code"/>
                <a:hlinkClick r:id="rId17" tooltip="https://www.quorawebsolution.com/cheap-website-development-company-in-bangalore"/>
              </a:rPr>
              <a:t>CHEAP WEBSITE DEVELOPMENT</a:t>
            </a:r>
          </a:p>
          <a:p>
            <a:pPr algn="ctr">
              <a:lnSpc>
                <a:spcPts val="2279"/>
              </a:lnSpc>
            </a:pPr>
          </a:p>
          <a:p>
            <a:pPr algn="ctr">
              <a:lnSpc>
                <a:spcPts val="2279"/>
              </a:lnSpc>
            </a:pPr>
            <a:r>
              <a:rPr lang="en-US" sz="1899" u="sng">
                <a:solidFill>
                  <a:srgbClr val="FFFFFF"/>
                </a:solidFill>
                <a:latin typeface="Fira Code"/>
                <a:ea typeface="Fira Code"/>
                <a:cs typeface="Fira Code"/>
                <a:sym typeface="Fira Code"/>
                <a:hlinkClick r:id="rId18" tooltip="https://www.quorawebsolution.com/static-website-development-company-in-bangalore"/>
              </a:rPr>
              <a:t>STATIC WEBSITE DEVELOPMENT</a:t>
            </a:r>
          </a:p>
          <a:p>
            <a:pPr algn="ctr">
              <a:lnSpc>
                <a:spcPts val="2279"/>
              </a:lnSpc>
            </a:pPr>
          </a:p>
          <a:p>
            <a:pPr algn="ctr">
              <a:lnSpc>
                <a:spcPts val="2279"/>
              </a:lnSpc>
            </a:pPr>
            <a:r>
              <a:rPr lang="en-US" sz="1899" u="sng">
                <a:solidFill>
                  <a:srgbClr val="FFFFFF"/>
                </a:solidFill>
                <a:latin typeface="Fira Code"/>
                <a:ea typeface="Fira Code"/>
                <a:cs typeface="Fira Code"/>
                <a:sym typeface="Fira Code"/>
                <a:hlinkClick r:id="rId19" tooltip="https://www.quorawebsolution.com/dynamic-website-development-company-in-bangalore"/>
              </a:rPr>
              <a:t>DYNAMIC WEBSITE DEVELOPMENT</a:t>
            </a:r>
          </a:p>
          <a:p>
            <a:pPr algn="ctr">
              <a:lnSpc>
                <a:spcPts val="2279"/>
              </a:lnSpc>
            </a:pPr>
          </a:p>
          <a:p>
            <a:pPr algn="ctr">
              <a:lnSpc>
                <a:spcPts val="2279"/>
              </a:lnSpc>
            </a:pPr>
            <a:r>
              <a:rPr lang="en-US" sz="1899" u="sng">
                <a:solidFill>
                  <a:srgbClr val="FFFFFF"/>
                </a:solidFill>
                <a:latin typeface="Fira Code"/>
                <a:ea typeface="Fira Code"/>
                <a:cs typeface="Fira Code"/>
                <a:sym typeface="Fira Code"/>
                <a:hlinkClick r:id="rId20" tooltip="https://www.quorawebsolution.com/website-design-company-in-bangalore"/>
              </a:rPr>
              <a:t>WEBSITE DESIGN COMPANY</a:t>
            </a:r>
          </a:p>
          <a:p>
            <a:pPr algn="ctr">
              <a:lnSpc>
                <a:spcPts val="2279"/>
              </a:lnSpc>
            </a:pPr>
          </a:p>
          <a:p>
            <a:pPr algn="ctr">
              <a:lnSpc>
                <a:spcPts val="2279"/>
              </a:lnSpc>
            </a:pPr>
            <a:r>
              <a:rPr lang="en-US" sz="1899" u="sng">
                <a:solidFill>
                  <a:srgbClr val="FFFFFF"/>
                </a:solidFill>
                <a:latin typeface="Fira Code"/>
                <a:ea typeface="Fira Code"/>
                <a:cs typeface="Fira Code"/>
                <a:sym typeface="Fira Code"/>
                <a:hlinkClick r:id="rId21" tooltip="https://www.quorawebsolution.com/tour-and-travel-website-development-company-in-bangalore"/>
              </a:rPr>
              <a:t>TOUR AND TRAVEL WEBSITE DEVELOPMENT</a:t>
            </a:r>
          </a:p>
          <a:p>
            <a:pPr algn="ctr">
              <a:lnSpc>
                <a:spcPts val="2279"/>
              </a:lnSpc>
            </a:pP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D10E36"/>
        </a:solidFill>
      </p:bgPr>
    </p:bg>
    <p:spTree>
      <p:nvGrpSpPr>
        <p:cNvPr id="1" name=""/>
        <p:cNvGrpSpPr/>
        <p:nvPr/>
      </p:nvGrpSpPr>
      <p:grpSpPr>
        <a:xfrm>
          <a:off x="0" y="0"/>
          <a:ext cx="0" cy="0"/>
          <a:chOff x="0" y="0"/>
          <a:chExt cx="0" cy="0"/>
        </a:xfrm>
      </p:grpSpPr>
      <p:sp>
        <p:nvSpPr>
          <p:cNvPr name="Freeform 2" id="2"/>
          <p:cNvSpPr/>
          <p:nvPr/>
        </p:nvSpPr>
        <p:spPr>
          <a:xfrm flipH="false" flipV="false" rot="0">
            <a:off x="2221385" y="238006"/>
            <a:ext cx="13788057" cy="6064866"/>
          </a:xfrm>
          <a:custGeom>
            <a:avLst/>
            <a:gdLst/>
            <a:ahLst/>
            <a:cxnLst/>
            <a:rect r="r" b="b" t="t" l="l"/>
            <a:pathLst>
              <a:path h="6064866" w="13788057">
                <a:moveTo>
                  <a:pt x="0" y="0"/>
                </a:moveTo>
                <a:lnTo>
                  <a:pt x="13788057" y="0"/>
                </a:lnTo>
                <a:lnTo>
                  <a:pt x="13788057" y="6064866"/>
                </a:lnTo>
                <a:lnTo>
                  <a:pt x="0" y="6064866"/>
                </a:lnTo>
                <a:lnTo>
                  <a:pt x="0" y="0"/>
                </a:lnTo>
                <a:close/>
              </a:path>
            </a:pathLst>
          </a:custGeom>
          <a:blipFill>
            <a:blip r:embed="rId2"/>
            <a:stretch>
              <a:fillRect l="0" t="-2059" r="0" b="-24297"/>
            </a:stretch>
          </a:blipFill>
        </p:spPr>
      </p:sp>
      <p:sp>
        <p:nvSpPr>
          <p:cNvPr name="TextBox 3" id="3"/>
          <p:cNvSpPr txBox="true"/>
          <p:nvPr/>
        </p:nvSpPr>
        <p:spPr>
          <a:xfrm rot="0">
            <a:off x="0" y="8705215"/>
            <a:ext cx="18288000" cy="1010920"/>
          </a:xfrm>
          <a:prstGeom prst="rect">
            <a:avLst/>
          </a:prstGeom>
        </p:spPr>
        <p:txBody>
          <a:bodyPr anchor="t" rtlCol="false" tIns="0" lIns="0" bIns="0" rIns="0">
            <a:spAutoFit/>
          </a:bodyPr>
          <a:lstStyle/>
          <a:p>
            <a:pPr algn="ctr">
              <a:lnSpc>
                <a:spcPts val="4160"/>
              </a:lnSpc>
              <a:spcBef>
                <a:spcPct val="0"/>
              </a:spcBef>
            </a:pPr>
            <a:r>
              <a:rPr lang="en-US" sz="2600">
                <a:solidFill>
                  <a:srgbClr val="FFFFFF"/>
                </a:solidFill>
                <a:latin typeface="Fira Code"/>
                <a:ea typeface="Fira Code"/>
                <a:cs typeface="Fira Code"/>
                <a:sym typeface="Fira Code"/>
              </a:rPr>
              <a:t>Your Digital Architect: Crafting a Website That Captivates and Converts</a:t>
            </a:r>
          </a:p>
          <a:p>
            <a:pPr algn="ctr">
              <a:lnSpc>
                <a:spcPts val="4160"/>
              </a:lnSpc>
              <a:spcBef>
                <a:spcPct val="0"/>
              </a:spcBef>
            </a:pPr>
          </a:p>
        </p:txBody>
      </p:sp>
      <p:sp>
        <p:nvSpPr>
          <p:cNvPr name="TextBox 4" id="4"/>
          <p:cNvSpPr txBox="true"/>
          <p:nvPr/>
        </p:nvSpPr>
        <p:spPr>
          <a:xfrm rot="0">
            <a:off x="9401903" y="9516284"/>
            <a:ext cx="4754017" cy="582295"/>
          </a:xfrm>
          <a:prstGeom prst="rect">
            <a:avLst/>
          </a:prstGeom>
        </p:spPr>
        <p:txBody>
          <a:bodyPr anchor="t" rtlCol="false" tIns="0" lIns="0" bIns="0" rIns="0">
            <a:spAutoFit/>
          </a:bodyPr>
          <a:lstStyle/>
          <a:p>
            <a:pPr algn="ctr">
              <a:lnSpc>
                <a:spcPts val="4160"/>
              </a:lnSpc>
            </a:pPr>
            <a:r>
              <a:rPr lang="en-US" sz="2600">
                <a:solidFill>
                  <a:srgbClr val="FFFFFF"/>
                </a:solidFill>
                <a:latin typeface="Fira Code"/>
                <a:ea typeface="Fira Code"/>
                <a:cs typeface="Fira Code"/>
                <a:sym typeface="Fira Code"/>
              </a:rPr>
              <a:t>www.quorawebsolution.com</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D10E36"/>
        </a:solidFill>
      </p:bgPr>
    </p:bg>
    <p:spTree>
      <p:nvGrpSpPr>
        <p:cNvPr id="1" name=""/>
        <p:cNvGrpSpPr/>
        <p:nvPr/>
      </p:nvGrpSpPr>
      <p:grpSpPr>
        <a:xfrm>
          <a:off x="0" y="0"/>
          <a:ext cx="0" cy="0"/>
          <a:chOff x="0" y="0"/>
          <a:chExt cx="0" cy="0"/>
        </a:xfrm>
      </p:grpSpPr>
      <p:sp>
        <p:nvSpPr>
          <p:cNvPr name="Freeform 2" id="2"/>
          <p:cNvSpPr/>
          <p:nvPr/>
        </p:nvSpPr>
        <p:spPr>
          <a:xfrm flipH="false" flipV="false" rot="0">
            <a:off x="2258240" y="275523"/>
            <a:ext cx="13559960" cy="6192316"/>
          </a:xfrm>
          <a:custGeom>
            <a:avLst/>
            <a:gdLst/>
            <a:ahLst/>
            <a:cxnLst/>
            <a:rect r="r" b="b" t="t" l="l"/>
            <a:pathLst>
              <a:path h="6192316" w="13559960">
                <a:moveTo>
                  <a:pt x="0" y="0"/>
                </a:moveTo>
                <a:lnTo>
                  <a:pt x="13559960" y="0"/>
                </a:lnTo>
                <a:lnTo>
                  <a:pt x="13559960" y="6192316"/>
                </a:lnTo>
                <a:lnTo>
                  <a:pt x="0" y="6192316"/>
                </a:lnTo>
                <a:lnTo>
                  <a:pt x="0" y="0"/>
                </a:lnTo>
                <a:close/>
              </a:path>
            </a:pathLst>
          </a:custGeom>
          <a:blipFill>
            <a:blip r:embed="rId2"/>
            <a:stretch>
              <a:fillRect l="0" t="-28423" r="0" b="-17319"/>
            </a:stretch>
          </a:blipFill>
        </p:spPr>
      </p:sp>
      <p:sp>
        <p:nvSpPr>
          <p:cNvPr name="TextBox 3" id="3"/>
          <p:cNvSpPr txBox="true"/>
          <p:nvPr/>
        </p:nvSpPr>
        <p:spPr>
          <a:xfrm rot="0">
            <a:off x="0" y="7946425"/>
            <a:ext cx="18288000" cy="1534795"/>
          </a:xfrm>
          <a:prstGeom prst="rect">
            <a:avLst/>
          </a:prstGeom>
        </p:spPr>
        <p:txBody>
          <a:bodyPr anchor="t" rtlCol="false" tIns="0" lIns="0" bIns="0" rIns="0">
            <a:spAutoFit/>
          </a:bodyPr>
          <a:lstStyle/>
          <a:p>
            <a:pPr algn="ctr">
              <a:lnSpc>
                <a:spcPts val="4160"/>
              </a:lnSpc>
            </a:pPr>
          </a:p>
          <a:p>
            <a:pPr algn="ctr">
              <a:lnSpc>
                <a:spcPts val="4160"/>
              </a:lnSpc>
              <a:spcBef>
                <a:spcPct val="0"/>
              </a:spcBef>
            </a:pPr>
            <a:r>
              <a:rPr lang="en-US" sz="2600">
                <a:solidFill>
                  <a:srgbClr val="FFFFFF"/>
                </a:solidFill>
                <a:latin typeface="Fira Code"/>
                <a:ea typeface="Fira Code"/>
                <a:cs typeface="Fira Code"/>
                <a:sym typeface="Fira Code"/>
              </a:rPr>
              <a:t>A digital craftsmanship studio dedicated to crafting bespoke websites that resonate with your brand's essence and captivate your audience.</a:t>
            </a:r>
          </a:p>
        </p:txBody>
      </p:sp>
      <p:sp>
        <p:nvSpPr>
          <p:cNvPr name="TextBox 4" id="4"/>
          <p:cNvSpPr txBox="true"/>
          <p:nvPr/>
        </p:nvSpPr>
        <p:spPr>
          <a:xfrm rot="0">
            <a:off x="9401903" y="9516284"/>
            <a:ext cx="4754017" cy="582295"/>
          </a:xfrm>
          <a:prstGeom prst="rect">
            <a:avLst/>
          </a:prstGeom>
        </p:spPr>
        <p:txBody>
          <a:bodyPr anchor="t" rtlCol="false" tIns="0" lIns="0" bIns="0" rIns="0">
            <a:spAutoFit/>
          </a:bodyPr>
          <a:lstStyle/>
          <a:p>
            <a:pPr algn="ctr">
              <a:lnSpc>
                <a:spcPts val="4160"/>
              </a:lnSpc>
            </a:pPr>
            <a:r>
              <a:rPr lang="en-US" sz="2600">
                <a:solidFill>
                  <a:srgbClr val="FFFFFF"/>
                </a:solidFill>
                <a:latin typeface="Fira Code"/>
                <a:ea typeface="Fira Code"/>
                <a:cs typeface="Fira Code"/>
                <a:sym typeface="Fira Code"/>
              </a:rPr>
              <a:t>www.quorawebsolution.com</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D10E36"/>
        </a:solidFill>
      </p:bgPr>
    </p:bg>
    <p:spTree>
      <p:nvGrpSpPr>
        <p:cNvPr id="1" name=""/>
        <p:cNvGrpSpPr/>
        <p:nvPr/>
      </p:nvGrpSpPr>
      <p:grpSpPr>
        <a:xfrm>
          <a:off x="0" y="0"/>
          <a:ext cx="0" cy="0"/>
          <a:chOff x="0" y="0"/>
          <a:chExt cx="0" cy="0"/>
        </a:xfrm>
      </p:grpSpPr>
      <p:sp>
        <p:nvSpPr>
          <p:cNvPr name="Freeform 2" id="2"/>
          <p:cNvSpPr/>
          <p:nvPr/>
        </p:nvSpPr>
        <p:spPr>
          <a:xfrm flipH="false" flipV="false" rot="0">
            <a:off x="2320751" y="294403"/>
            <a:ext cx="13487827" cy="6392561"/>
          </a:xfrm>
          <a:custGeom>
            <a:avLst/>
            <a:gdLst/>
            <a:ahLst/>
            <a:cxnLst/>
            <a:rect r="r" b="b" t="t" l="l"/>
            <a:pathLst>
              <a:path h="6392561" w="13487827">
                <a:moveTo>
                  <a:pt x="0" y="0"/>
                </a:moveTo>
                <a:lnTo>
                  <a:pt x="13487827" y="0"/>
                </a:lnTo>
                <a:lnTo>
                  <a:pt x="13487827" y="6392561"/>
                </a:lnTo>
                <a:lnTo>
                  <a:pt x="0" y="6392561"/>
                </a:lnTo>
                <a:lnTo>
                  <a:pt x="0" y="0"/>
                </a:lnTo>
                <a:close/>
              </a:path>
            </a:pathLst>
          </a:custGeom>
          <a:blipFill>
            <a:blip r:embed="rId2"/>
            <a:stretch>
              <a:fillRect l="0" t="-11639" r="0" b="-7088"/>
            </a:stretch>
          </a:blipFill>
        </p:spPr>
      </p:sp>
      <p:sp>
        <p:nvSpPr>
          <p:cNvPr name="TextBox 3" id="3"/>
          <p:cNvSpPr txBox="true"/>
          <p:nvPr/>
        </p:nvSpPr>
        <p:spPr>
          <a:xfrm rot="0">
            <a:off x="0" y="8290211"/>
            <a:ext cx="18288000" cy="1010920"/>
          </a:xfrm>
          <a:prstGeom prst="rect">
            <a:avLst/>
          </a:prstGeom>
        </p:spPr>
        <p:txBody>
          <a:bodyPr anchor="t" rtlCol="false" tIns="0" lIns="0" bIns="0" rIns="0">
            <a:spAutoFit/>
          </a:bodyPr>
          <a:lstStyle/>
          <a:p>
            <a:pPr algn="ctr">
              <a:lnSpc>
                <a:spcPts val="4160"/>
              </a:lnSpc>
              <a:spcBef>
                <a:spcPct val="0"/>
              </a:spcBef>
            </a:pPr>
            <a:r>
              <a:rPr lang="en-US" sz="2600">
                <a:solidFill>
                  <a:srgbClr val="FFFFFF"/>
                </a:solidFill>
                <a:latin typeface="Fira Code"/>
                <a:ea typeface="Fira Code"/>
                <a:cs typeface="Fira Code"/>
                <a:sym typeface="Fira Code"/>
              </a:rPr>
              <a:t> We specialize in weaving together stunning visuals, intuitive navigation, and compelling storytelling to create online experiences that drive engagement and conversion.</a:t>
            </a:r>
          </a:p>
        </p:txBody>
      </p:sp>
      <p:sp>
        <p:nvSpPr>
          <p:cNvPr name="TextBox 4" id="4"/>
          <p:cNvSpPr txBox="true"/>
          <p:nvPr/>
        </p:nvSpPr>
        <p:spPr>
          <a:xfrm rot="0">
            <a:off x="9401903" y="9516284"/>
            <a:ext cx="4754017" cy="582295"/>
          </a:xfrm>
          <a:prstGeom prst="rect">
            <a:avLst/>
          </a:prstGeom>
        </p:spPr>
        <p:txBody>
          <a:bodyPr anchor="t" rtlCol="false" tIns="0" lIns="0" bIns="0" rIns="0">
            <a:spAutoFit/>
          </a:bodyPr>
          <a:lstStyle/>
          <a:p>
            <a:pPr algn="ctr">
              <a:lnSpc>
                <a:spcPts val="4160"/>
              </a:lnSpc>
            </a:pPr>
            <a:r>
              <a:rPr lang="en-US" sz="2600">
                <a:solidFill>
                  <a:srgbClr val="FFFFFF"/>
                </a:solidFill>
                <a:latin typeface="Fira Code"/>
                <a:ea typeface="Fira Code"/>
                <a:cs typeface="Fira Code"/>
                <a:sym typeface="Fira Code"/>
              </a:rPr>
              <a:t>www.quorawebsolution.com</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D10E36"/>
        </a:solidFill>
      </p:bgPr>
    </p:bg>
    <p:spTree>
      <p:nvGrpSpPr>
        <p:cNvPr id="1" name=""/>
        <p:cNvGrpSpPr/>
        <p:nvPr/>
      </p:nvGrpSpPr>
      <p:grpSpPr>
        <a:xfrm>
          <a:off x="0" y="0"/>
          <a:ext cx="0" cy="0"/>
          <a:chOff x="0" y="0"/>
          <a:chExt cx="0" cy="0"/>
        </a:xfrm>
      </p:grpSpPr>
      <p:sp>
        <p:nvSpPr>
          <p:cNvPr name="Freeform 2" id="2"/>
          <p:cNvSpPr/>
          <p:nvPr/>
        </p:nvSpPr>
        <p:spPr>
          <a:xfrm flipH="false" flipV="false" rot="0">
            <a:off x="2326987" y="325559"/>
            <a:ext cx="13528246" cy="6700480"/>
          </a:xfrm>
          <a:custGeom>
            <a:avLst/>
            <a:gdLst/>
            <a:ahLst/>
            <a:cxnLst/>
            <a:rect r="r" b="b" t="t" l="l"/>
            <a:pathLst>
              <a:path h="6700480" w="13528246">
                <a:moveTo>
                  <a:pt x="0" y="0"/>
                </a:moveTo>
                <a:lnTo>
                  <a:pt x="13528246" y="0"/>
                </a:lnTo>
                <a:lnTo>
                  <a:pt x="13528246" y="6700480"/>
                </a:lnTo>
                <a:lnTo>
                  <a:pt x="0" y="6700480"/>
                </a:lnTo>
                <a:lnTo>
                  <a:pt x="0" y="0"/>
                </a:lnTo>
                <a:close/>
              </a:path>
            </a:pathLst>
          </a:custGeom>
          <a:blipFill>
            <a:blip r:embed="rId2"/>
            <a:stretch>
              <a:fillRect l="0" t="-17891" r="0" b="-16707"/>
            </a:stretch>
          </a:blipFill>
        </p:spPr>
      </p:sp>
      <p:sp>
        <p:nvSpPr>
          <p:cNvPr name="TextBox 3" id="3"/>
          <p:cNvSpPr txBox="true"/>
          <p:nvPr/>
        </p:nvSpPr>
        <p:spPr>
          <a:xfrm rot="0">
            <a:off x="0" y="7449002"/>
            <a:ext cx="18288000" cy="2058670"/>
          </a:xfrm>
          <a:prstGeom prst="rect">
            <a:avLst/>
          </a:prstGeom>
        </p:spPr>
        <p:txBody>
          <a:bodyPr anchor="t" rtlCol="false" tIns="0" lIns="0" bIns="0" rIns="0">
            <a:spAutoFit/>
          </a:bodyPr>
          <a:lstStyle/>
          <a:p>
            <a:pPr algn="ctr">
              <a:lnSpc>
                <a:spcPts val="4160"/>
              </a:lnSpc>
            </a:pPr>
          </a:p>
          <a:p>
            <a:pPr algn="ctr" marL="561341" indent="-280670" lvl="1">
              <a:lnSpc>
                <a:spcPts val="4160"/>
              </a:lnSpc>
              <a:spcBef>
                <a:spcPct val="0"/>
              </a:spcBef>
              <a:buFont typeface="Arial"/>
              <a:buChar char="•"/>
            </a:pPr>
            <a:r>
              <a:rPr lang="en-US" sz="2600">
                <a:solidFill>
                  <a:srgbClr val="FFFFFF"/>
                </a:solidFill>
                <a:latin typeface="Fira Code"/>
                <a:ea typeface="Fira Code"/>
                <a:cs typeface="Fira Code"/>
                <a:sym typeface="Fira Code"/>
              </a:rPr>
              <a:t>Website Design: Crafting visually captivating and user-friendly website layouts that seamlessly integrate with your brand's identity, utilizing a harmonious blend of colors, fonts, and imagery.</a:t>
            </a:r>
          </a:p>
        </p:txBody>
      </p:sp>
      <p:sp>
        <p:nvSpPr>
          <p:cNvPr name="TextBox 4" id="4"/>
          <p:cNvSpPr txBox="true"/>
          <p:nvPr/>
        </p:nvSpPr>
        <p:spPr>
          <a:xfrm rot="0">
            <a:off x="9401903" y="9516284"/>
            <a:ext cx="4754017" cy="582295"/>
          </a:xfrm>
          <a:prstGeom prst="rect">
            <a:avLst/>
          </a:prstGeom>
        </p:spPr>
        <p:txBody>
          <a:bodyPr anchor="t" rtlCol="false" tIns="0" lIns="0" bIns="0" rIns="0">
            <a:spAutoFit/>
          </a:bodyPr>
          <a:lstStyle/>
          <a:p>
            <a:pPr algn="ctr">
              <a:lnSpc>
                <a:spcPts val="4160"/>
              </a:lnSpc>
            </a:pPr>
            <a:r>
              <a:rPr lang="en-US" sz="2600">
                <a:solidFill>
                  <a:srgbClr val="FFFFFF"/>
                </a:solidFill>
                <a:latin typeface="Fira Code"/>
                <a:ea typeface="Fira Code"/>
                <a:cs typeface="Fira Code"/>
                <a:sym typeface="Fira Code"/>
              </a:rPr>
              <a:t>www.quorawebsolution.com</a:t>
            </a:r>
          </a:p>
        </p:txBody>
      </p:sp>
    </p:spTree>
  </p:cSld>
  <p:clrMapOvr>
    <a:masterClrMapping/>
  </p:clrMapOvr>
</p:sld>
</file>

<file path=ppt/slides/slide6.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2921863"/>
            <a:ext cx="18288000" cy="5725795"/>
          </a:xfrm>
          <a:prstGeom prst="rect">
            <a:avLst/>
          </a:prstGeom>
        </p:spPr>
        <p:txBody>
          <a:bodyPr anchor="t" rtlCol="false" tIns="0" lIns="0" bIns="0" rIns="0">
            <a:spAutoFit/>
          </a:bodyPr>
          <a:lstStyle/>
          <a:p>
            <a:pPr algn="ctr" marL="561341" indent="-280670" lvl="1">
              <a:lnSpc>
                <a:spcPts val="4160"/>
              </a:lnSpc>
              <a:buFont typeface="Arial"/>
              <a:buChar char="•"/>
            </a:pPr>
          </a:p>
          <a:p>
            <a:pPr algn="ctr" marL="561341" indent="-280670" lvl="1">
              <a:lnSpc>
                <a:spcPts val="4160"/>
              </a:lnSpc>
              <a:buFont typeface="Arial"/>
              <a:buChar char="•"/>
            </a:pPr>
            <a:r>
              <a:rPr lang="en-US" sz="2600">
                <a:solidFill>
                  <a:srgbClr val="FFFFFF"/>
                </a:solidFill>
                <a:latin typeface="Fira Code"/>
                <a:ea typeface="Fira Code"/>
                <a:cs typeface="Fira Code"/>
                <a:sym typeface="Fira Code"/>
              </a:rPr>
              <a:t>Website Development: Building robust and scalable technical foundations for your website, ensuring optimal performance, security, and compatibility across devices.</a:t>
            </a:r>
          </a:p>
          <a:p>
            <a:pPr algn="ctr" marL="561341" indent="-280670" lvl="1">
              <a:lnSpc>
                <a:spcPts val="4160"/>
              </a:lnSpc>
              <a:buFont typeface="Arial"/>
              <a:buChar char="•"/>
            </a:pPr>
            <a:r>
              <a:rPr lang="en-US" sz="2600">
                <a:solidFill>
                  <a:srgbClr val="FFFFFF"/>
                </a:solidFill>
                <a:latin typeface="Fira Code"/>
                <a:ea typeface="Fira Code"/>
                <a:cs typeface="Fira Code"/>
                <a:sym typeface="Fira Code"/>
              </a:rPr>
              <a:t>Content Management Systems (CMS): Empowering you with intuitive and user-friendly CMS platforms that enable effortless content updates and management, streamlining your workflow and saving you time.</a:t>
            </a:r>
          </a:p>
          <a:p>
            <a:pPr algn="ctr" marL="561341" indent="-280670" lvl="1">
              <a:lnSpc>
                <a:spcPts val="4160"/>
              </a:lnSpc>
              <a:buFont typeface="Arial"/>
              <a:buChar char="•"/>
            </a:pPr>
            <a:r>
              <a:rPr lang="en-US" sz="2600">
                <a:solidFill>
                  <a:srgbClr val="FFFFFF"/>
                </a:solidFill>
                <a:latin typeface="Fira Code"/>
                <a:ea typeface="Fira Code"/>
                <a:cs typeface="Fira Code"/>
                <a:sym typeface="Fira Code"/>
              </a:rPr>
              <a:t>E-commerce Development: Creating visually appealing and functional online stores that showcase your products or services in the best possible light, facilitating seamless transactions and enhancing your customer experience.</a:t>
            </a:r>
          </a:p>
          <a:p>
            <a:pPr algn="ctr" marL="561341" indent="-280670" lvl="1">
              <a:lnSpc>
                <a:spcPts val="4160"/>
              </a:lnSpc>
              <a:spcBef>
                <a:spcPct val="0"/>
              </a:spcBef>
              <a:buFont typeface="Arial"/>
              <a:buChar char="•"/>
            </a:pPr>
            <a:r>
              <a:rPr lang="en-US" sz="2600">
                <a:solidFill>
                  <a:srgbClr val="FFFFFF"/>
                </a:solidFill>
                <a:latin typeface="Fira Code"/>
                <a:ea typeface="Fira Code"/>
                <a:cs typeface="Fira Code"/>
                <a:sym typeface="Fira Code"/>
              </a:rPr>
              <a:t>Search Engine Optimization (SEO): Optimizing your website to improve its visibility in search engine results, driving organic traffic and increasing your online reach.</a:t>
            </a:r>
          </a:p>
        </p:txBody>
      </p:sp>
      <p:sp>
        <p:nvSpPr>
          <p:cNvPr name="TextBox 3" id="3"/>
          <p:cNvSpPr txBox="true"/>
          <p:nvPr/>
        </p:nvSpPr>
        <p:spPr>
          <a:xfrm rot="0">
            <a:off x="9401903" y="9516284"/>
            <a:ext cx="4754017" cy="582295"/>
          </a:xfrm>
          <a:prstGeom prst="rect">
            <a:avLst/>
          </a:prstGeom>
        </p:spPr>
        <p:txBody>
          <a:bodyPr anchor="t" rtlCol="false" tIns="0" lIns="0" bIns="0" rIns="0">
            <a:spAutoFit/>
          </a:bodyPr>
          <a:lstStyle/>
          <a:p>
            <a:pPr algn="ctr">
              <a:lnSpc>
                <a:spcPts val="4160"/>
              </a:lnSpc>
            </a:pPr>
            <a:r>
              <a:rPr lang="en-US" sz="2600">
                <a:solidFill>
                  <a:srgbClr val="FFFFFF"/>
                </a:solidFill>
                <a:latin typeface="Fira Code"/>
                <a:ea typeface="Fira Code"/>
                <a:cs typeface="Fira Code"/>
                <a:sym typeface="Fira Code"/>
              </a:rPr>
              <a:t>www.quorawebsolution.com</a:t>
            </a:r>
          </a:p>
        </p:txBody>
      </p:sp>
    </p:spTree>
  </p:cSld>
  <p:clrMapOvr>
    <a:masterClrMapping/>
  </p:clrMapOvr>
</p:sld>
</file>

<file path=ppt/slides/slide7.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3080533"/>
            <a:ext cx="18288000" cy="5725795"/>
          </a:xfrm>
          <a:prstGeom prst="rect">
            <a:avLst/>
          </a:prstGeom>
        </p:spPr>
        <p:txBody>
          <a:bodyPr anchor="t" rtlCol="false" tIns="0" lIns="0" bIns="0" rIns="0">
            <a:spAutoFit/>
          </a:bodyPr>
          <a:lstStyle/>
          <a:p>
            <a:pPr algn="ctr" marL="561341" indent="-280670" lvl="1">
              <a:lnSpc>
                <a:spcPts val="4160"/>
              </a:lnSpc>
              <a:buFont typeface="Arial"/>
              <a:buChar char="•"/>
            </a:pPr>
          </a:p>
          <a:p>
            <a:pPr algn="ctr" marL="561341" indent="-280670" lvl="1">
              <a:lnSpc>
                <a:spcPts val="4160"/>
              </a:lnSpc>
              <a:spcBef>
                <a:spcPct val="0"/>
              </a:spcBef>
              <a:buFont typeface="Arial"/>
              <a:buChar char="•"/>
            </a:pPr>
            <a:r>
              <a:rPr lang="en-US" sz="2600">
                <a:solidFill>
                  <a:srgbClr val="FFFFFF"/>
                </a:solidFill>
                <a:latin typeface="Fira Code"/>
                <a:ea typeface="Fira Code"/>
                <a:cs typeface="Fira Code"/>
                <a:sym typeface="Fira Code"/>
              </a:rPr>
              <a:t>Web Hosting: Providing reliable and high-performance web hosting solutions that ensure your website is always accessible and l</a:t>
            </a:r>
            <a:r>
              <a:rPr lang="en-US" sz="2600">
                <a:solidFill>
                  <a:srgbClr val="FFFFFF"/>
                </a:solidFill>
                <a:latin typeface="Fira Code"/>
                <a:ea typeface="Fira Code"/>
                <a:cs typeface="Fira Code"/>
                <a:sym typeface="Fira Code"/>
              </a:rPr>
              <a:t>oads quickly for your visitors.</a:t>
            </a:r>
          </a:p>
          <a:p>
            <a:pPr algn="ctr">
              <a:lnSpc>
                <a:spcPts val="4160"/>
              </a:lnSpc>
              <a:spcBef>
                <a:spcPct val="0"/>
              </a:spcBef>
            </a:pPr>
            <a:r>
              <a:rPr lang="en-US" sz="2600">
                <a:solidFill>
                  <a:srgbClr val="FFFFFF"/>
                </a:solidFill>
                <a:latin typeface="Fira Code"/>
                <a:ea typeface="Fira Code"/>
                <a:cs typeface="Fira Code"/>
                <a:sym typeface="Fira Code"/>
              </a:rPr>
              <a:t>When selecting a website design and development company, it is crucial to consider the following factors:</a:t>
            </a:r>
          </a:p>
          <a:p>
            <a:pPr algn="ctr" marL="561341" indent="-280670" lvl="1">
              <a:lnSpc>
                <a:spcPts val="4160"/>
              </a:lnSpc>
              <a:spcBef>
                <a:spcPct val="0"/>
              </a:spcBef>
              <a:buFont typeface="Arial"/>
              <a:buChar char="•"/>
            </a:pPr>
            <a:r>
              <a:rPr lang="en-US" sz="2600">
                <a:solidFill>
                  <a:srgbClr val="FFFFFF"/>
                </a:solidFill>
                <a:latin typeface="Fira Code"/>
                <a:ea typeface="Fira Code"/>
                <a:cs typeface="Fira Code"/>
                <a:sym typeface="Fira Code"/>
              </a:rPr>
              <a:t>Experience and Expertise: Look for a company with a proven track record of success in your specific industry, demonstrating a deep understanding of your target audience and the unique challenges and opportunities within your market.</a:t>
            </a:r>
          </a:p>
          <a:p>
            <a:pPr algn="ctr" marL="561341" indent="-280670" lvl="1">
              <a:lnSpc>
                <a:spcPts val="4160"/>
              </a:lnSpc>
              <a:spcBef>
                <a:spcPct val="0"/>
              </a:spcBef>
              <a:buFont typeface="Arial"/>
              <a:buChar char="•"/>
            </a:pPr>
            <a:r>
              <a:rPr lang="en-US" sz="2600">
                <a:solidFill>
                  <a:srgbClr val="FFFFFF"/>
                </a:solidFill>
                <a:latin typeface="Fira Code"/>
                <a:ea typeface="Fira Code"/>
                <a:cs typeface="Fira Code"/>
                <a:sym typeface="Fira Code"/>
              </a:rPr>
              <a:t>Portfolio: Review the company's portfolio to assess their ability to create visually stunning, user-friendly, and effective websites that align with your brand's vision and goals.</a:t>
            </a:r>
          </a:p>
        </p:txBody>
      </p:sp>
      <p:sp>
        <p:nvSpPr>
          <p:cNvPr name="TextBox 3" id="3"/>
          <p:cNvSpPr txBox="true"/>
          <p:nvPr/>
        </p:nvSpPr>
        <p:spPr>
          <a:xfrm rot="0">
            <a:off x="9401903" y="9516284"/>
            <a:ext cx="4754017" cy="582295"/>
          </a:xfrm>
          <a:prstGeom prst="rect">
            <a:avLst/>
          </a:prstGeom>
        </p:spPr>
        <p:txBody>
          <a:bodyPr anchor="t" rtlCol="false" tIns="0" lIns="0" bIns="0" rIns="0">
            <a:spAutoFit/>
          </a:bodyPr>
          <a:lstStyle/>
          <a:p>
            <a:pPr algn="ctr">
              <a:lnSpc>
                <a:spcPts val="4160"/>
              </a:lnSpc>
            </a:pPr>
            <a:r>
              <a:rPr lang="en-US" sz="2600">
                <a:solidFill>
                  <a:srgbClr val="FFFFFF"/>
                </a:solidFill>
                <a:latin typeface="Fira Code"/>
                <a:ea typeface="Fira Code"/>
                <a:cs typeface="Fira Code"/>
                <a:sym typeface="Fira Code"/>
              </a:rPr>
              <a:t>www.quorawebsolution.com</a:t>
            </a:r>
          </a:p>
        </p:txBody>
      </p:sp>
    </p:spTree>
  </p:cSld>
  <p:clrMapOvr>
    <a:masterClrMapping/>
  </p:clrMapOvr>
</p:sld>
</file>

<file path=ppt/slides/slide8.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3530099"/>
            <a:ext cx="18288000" cy="5725795"/>
          </a:xfrm>
          <a:prstGeom prst="rect">
            <a:avLst/>
          </a:prstGeom>
        </p:spPr>
        <p:txBody>
          <a:bodyPr anchor="t" rtlCol="false" tIns="0" lIns="0" bIns="0" rIns="0">
            <a:spAutoFit/>
          </a:bodyPr>
          <a:lstStyle/>
          <a:p>
            <a:pPr algn="ctr" marL="561341" indent="-280670" lvl="1">
              <a:lnSpc>
                <a:spcPts val="4160"/>
              </a:lnSpc>
              <a:buFont typeface="Arial"/>
              <a:buChar char="•"/>
            </a:pPr>
          </a:p>
          <a:p>
            <a:pPr algn="ctr" marL="561341" indent="-280670" lvl="1">
              <a:lnSpc>
                <a:spcPts val="4160"/>
              </a:lnSpc>
              <a:buFont typeface="Arial"/>
              <a:buChar char="•"/>
            </a:pPr>
            <a:r>
              <a:rPr lang="en-US" sz="2600">
                <a:solidFill>
                  <a:srgbClr val="FFFFFF"/>
                </a:solidFill>
                <a:latin typeface="Fira Code"/>
                <a:ea typeface="Fira Code"/>
                <a:cs typeface="Fira Code"/>
                <a:sym typeface="Fira Code"/>
              </a:rPr>
              <a:t>Communication: Ensure that the company has excellent communication skills and is responsive to your needs, providing clear and timely updates throughout the project.</a:t>
            </a:r>
          </a:p>
          <a:p>
            <a:pPr algn="ctr" marL="561341" indent="-280670" lvl="1">
              <a:lnSpc>
                <a:spcPts val="4160"/>
              </a:lnSpc>
              <a:buFont typeface="Arial"/>
              <a:buChar char="•"/>
            </a:pPr>
            <a:r>
              <a:rPr lang="en-US" sz="2600">
                <a:solidFill>
                  <a:srgbClr val="FFFFFF"/>
                </a:solidFill>
                <a:latin typeface="Fira Code"/>
                <a:ea typeface="Fira Code"/>
                <a:cs typeface="Fira Code"/>
                <a:sym typeface="Fira Code"/>
              </a:rPr>
              <a:t>Pricing: Get quotes from several companies to compare pricing and services, ensuring that you are getting the best value for your investment.</a:t>
            </a:r>
          </a:p>
          <a:p>
            <a:pPr algn="ctr">
              <a:lnSpc>
                <a:spcPts val="4160"/>
              </a:lnSpc>
              <a:spcBef>
                <a:spcPct val="0"/>
              </a:spcBef>
            </a:pPr>
            <a:r>
              <a:rPr lang="en-US" sz="2600">
                <a:solidFill>
                  <a:srgbClr val="FFFFFF"/>
                </a:solidFill>
                <a:latin typeface="Fira Code"/>
                <a:ea typeface="Fira Code"/>
                <a:cs typeface="Fira Code"/>
                <a:sym typeface="Fira Code"/>
              </a:rPr>
              <a:t>By partnering with a reputable website design and development firm, you can unlock the full potential of y</a:t>
            </a:r>
            <a:r>
              <a:rPr lang="en-US" sz="2600">
                <a:solidFill>
                  <a:srgbClr val="FFFFFF"/>
                </a:solidFill>
                <a:latin typeface="Fira Code"/>
                <a:ea typeface="Fira Code"/>
                <a:cs typeface="Fira Code"/>
                <a:sym typeface="Fira Code"/>
              </a:rPr>
              <a:t>our online presence. Our team of skilled professionals will work closely with you to create a website that not only looks stunning but also effectively engages your target audience, drives conversions, and helps you achieve your business objectives. Together, we will build a digital platform that reflects your brand's unique identity and propels your business forward.</a:t>
            </a:r>
          </a:p>
        </p:txBody>
      </p:sp>
      <p:sp>
        <p:nvSpPr>
          <p:cNvPr name="TextBox 3" id="3"/>
          <p:cNvSpPr txBox="true"/>
          <p:nvPr/>
        </p:nvSpPr>
        <p:spPr>
          <a:xfrm rot="0">
            <a:off x="9401903" y="9516284"/>
            <a:ext cx="4754017" cy="582295"/>
          </a:xfrm>
          <a:prstGeom prst="rect">
            <a:avLst/>
          </a:prstGeom>
        </p:spPr>
        <p:txBody>
          <a:bodyPr anchor="t" rtlCol="false" tIns="0" lIns="0" bIns="0" rIns="0">
            <a:spAutoFit/>
          </a:bodyPr>
          <a:lstStyle/>
          <a:p>
            <a:pPr algn="ctr">
              <a:lnSpc>
                <a:spcPts val="4160"/>
              </a:lnSpc>
            </a:pPr>
            <a:r>
              <a:rPr lang="en-US" sz="2600">
                <a:solidFill>
                  <a:srgbClr val="FFFFFF"/>
                </a:solidFill>
                <a:latin typeface="Fira Code"/>
                <a:ea typeface="Fira Code"/>
                <a:cs typeface="Fira Code"/>
                <a:sym typeface="Fira Code"/>
              </a:rPr>
              <a:t>www.quorawebsolution.com</a:t>
            </a:r>
          </a:p>
        </p:txBody>
      </p:sp>
    </p:spTree>
  </p:cSld>
  <p:clrMapOvr>
    <a:masterClrMapping/>
  </p:clrMapOvr>
</p:sld>
</file>

<file path=ppt/slides/slide9.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3212759"/>
            <a:ext cx="18288000" cy="5725795"/>
          </a:xfrm>
          <a:prstGeom prst="rect">
            <a:avLst/>
          </a:prstGeom>
        </p:spPr>
        <p:txBody>
          <a:bodyPr anchor="t" rtlCol="false" tIns="0" lIns="0" bIns="0" rIns="0">
            <a:spAutoFit/>
          </a:bodyPr>
          <a:lstStyle/>
          <a:p>
            <a:pPr algn="ctr">
              <a:lnSpc>
                <a:spcPts val="4160"/>
              </a:lnSpc>
            </a:pPr>
            <a:r>
              <a:rPr lang="en-US" sz="2600">
                <a:solidFill>
                  <a:srgbClr val="FFFFFF"/>
                </a:solidFill>
                <a:latin typeface="Fira Code"/>
                <a:ea typeface="Fira Code"/>
                <a:cs typeface="Fira Code"/>
                <a:sym typeface="Fira Code"/>
              </a:rPr>
              <a:t>Website Design and Development Partner</a:t>
            </a:r>
          </a:p>
          <a:p>
            <a:pPr algn="ctr">
              <a:lnSpc>
                <a:spcPts val="4160"/>
              </a:lnSpc>
            </a:pPr>
            <a:r>
              <a:rPr lang="en-US" sz="2600">
                <a:solidFill>
                  <a:srgbClr val="FFFFFF"/>
                </a:solidFill>
                <a:latin typeface="Fira Code"/>
                <a:ea typeface="Fira Code"/>
                <a:cs typeface="Fira Code"/>
                <a:sym typeface="Fira Code"/>
              </a:rPr>
              <a:t>Choosing the right website design and development company is a critical decision for your business. A reputable partner can help you establish an online presence, enhance your brand image, and drive sales. Here's a comprehensive guide to finding the perfect collaborator for your digital journey.</a:t>
            </a:r>
          </a:p>
          <a:p>
            <a:pPr algn="ctr">
              <a:lnSpc>
                <a:spcPts val="4160"/>
              </a:lnSpc>
            </a:pPr>
            <a:r>
              <a:rPr lang="en-US" sz="2600">
                <a:solidFill>
                  <a:srgbClr val="FFFFFF"/>
                </a:solidFill>
                <a:latin typeface="Fira Code"/>
                <a:ea typeface="Fira Code"/>
                <a:cs typeface="Fira Code"/>
                <a:sym typeface="Fira Code"/>
              </a:rPr>
              <a:t>Introduction</a:t>
            </a:r>
          </a:p>
          <a:p>
            <a:pPr algn="ctr">
              <a:lnSpc>
                <a:spcPts val="4160"/>
              </a:lnSpc>
            </a:pPr>
            <a:r>
              <a:rPr lang="en-US" sz="2600">
                <a:solidFill>
                  <a:srgbClr val="FFFFFF"/>
                </a:solidFill>
                <a:latin typeface="Fira Code"/>
                <a:ea typeface="Fira Code"/>
                <a:cs typeface="Fira Code"/>
                <a:sym typeface="Fira Code"/>
              </a:rPr>
              <a:t>In today's digital landscape, a well-crafted website is essential for businesses of all sizes. Whether your goal is to establish a strong online presence, enhance your brand identity, or drive sales, a reputable website design and development company can provide the expertise you need.</a:t>
            </a:r>
          </a:p>
          <a:p>
            <a:pPr algn="ctr">
              <a:lnSpc>
                <a:spcPts val="4160"/>
              </a:lnSpc>
              <a:spcBef>
                <a:spcPct val="0"/>
              </a:spcBef>
            </a:pPr>
            <a:r>
              <a:rPr lang="en-US" sz="2600">
                <a:solidFill>
                  <a:srgbClr val="FFFFFF"/>
                </a:solidFill>
                <a:latin typeface="Fira Code"/>
                <a:ea typeface="Fira Code"/>
                <a:cs typeface="Fira Code"/>
                <a:sym typeface="Fira Code"/>
              </a:rPr>
              <a:t>Essential Considerations When Selecting a Website Design and Development Company</a:t>
            </a:r>
          </a:p>
        </p:txBody>
      </p:sp>
      <p:sp>
        <p:nvSpPr>
          <p:cNvPr name="TextBox 3" id="3"/>
          <p:cNvSpPr txBox="true"/>
          <p:nvPr/>
        </p:nvSpPr>
        <p:spPr>
          <a:xfrm rot="0">
            <a:off x="9401903" y="9516284"/>
            <a:ext cx="4754017" cy="582295"/>
          </a:xfrm>
          <a:prstGeom prst="rect">
            <a:avLst/>
          </a:prstGeom>
        </p:spPr>
        <p:txBody>
          <a:bodyPr anchor="t" rtlCol="false" tIns="0" lIns="0" bIns="0" rIns="0">
            <a:spAutoFit/>
          </a:bodyPr>
          <a:lstStyle/>
          <a:p>
            <a:pPr algn="ctr">
              <a:lnSpc>
                <a:spcPts val="4160"/>
              </a:lnSpc>
            </a:pPr>
            <a:r>
              <a:rPr lang="en-US" sz="2600">
                <a:solidFill>
                  <a:srgbClr val="FFFFFF"/>
                </a:solidFill>
                <a:latin typeface="Fira Code"/>
                <a:ea typeface="Fira Code"/>
                <a:cs typeface="Fira Code"/>
                <a:sym typeface="Fira Code"/>
              </a:rPr>
              <a:t>www.quorawebsolution.com</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DAGSnZROOFE</dc:identifier>
  <dcterms:modified xsi:type="dcterms:W3CDTF">2011-08-01T06:04:30Z</dcterms:modified>
  <cp:revision>1</cp:revision>
  <dc:title>Your Digital Architect: Crafting a Website That Captivates and Converts</dc:title>
</cp:coreProperties>
</file>