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TC Chaddlewood" charset="1" panose="00000000000000000000"/>
      <p:regular r:id="rId21"/>
    </p:embeddedFont>
    <p:embeddedFont>
      <p:font typeface="Fira Code" charset="1" panose="020B0809050000020004"/>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268875" y="-38100"/>
            <a:ext cx="11238967" cy="2460732"/>
          </a:xfrm>
          <a:prstGeom prst="rect">
            <a:avLst/>
          </a:prstGeom>
        </p:spPr>
        <p:txBody>
          <a:bodyPr anchor="t" rtlCol="false" tIns="0" lIns="0" bIns="0" rIns="0">
            <a:spAutoFit/>
          </a:bodyPr>
          <a:lstStyle/>
          <a:p>
            <a:pPr algn="ctr">
              <a:lnSpc>
                <a:spcPts val="19075"/>
              </a:lnSpc>
            </a:pPr>
            <a:r>
              <a:rPr lang="en-US" sz="15896">
                <a:solidFill>
                  <a:srgbClr val="FFFFFF"/>
                </a:solidFill>
                <a:latin typeface="TC Chaddlewood"/>
                <a:ea typeface="TC Chaddlewood"/>
                <a:cs typeface="TC Chaddlewood"/>
                <a:sym typeface="TC Chaddlewood"/>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1190" t="0" r="-21190"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36388" y="2508357"/>
            <a:ext cx="7818239" cy="2457450"/>
          </a:xfrm>
          <a:prstGeom prst="rect">
            <a:avLst/>
          </a:prstGeom>
        </p:spPr>
        <p:txBody>
          <a:bodyPr anchor="t" rtlCol="false" tIns="0" lIns="0" bIns="0" rIns="0">
            <a:spAutoFit/>
          </a:bodyPr>
          <a:lstStyle/>
          <a:p>
            <a:pPr algn="ctr">
              <a:lnSpc>
                <a:spcPts val="6480"/>
              </a:lnSpc>
            </a:pPr>
            <a:r>
              <a:rPr lang="en-US" sz="5400">
                <a:solidFill>
                  <a:srgbClr val="FFFFFF"/>
                </a:solidFill>
                <a:latin typeface="Fira Code"/>
                <a:ea typeface="Fira Code"/>
                <a:cs typeface="Fira Code"/>
                <a:sym typeface="Fira Code"/>
              </a:rPr>
              <a:t>Website Design and </a:t>
            </a:r>
          </a:p>
          <a:p>
            <a:pPr algn="ctr">
              <a:lnSpc>
                <a:spcPts val="6480"/>
              </a:lnSpc>
            </a:pPr>
            <a:r>
              <a:rPr lang="en-US" sz="5400">
                <a:solidFill>
                  <a:srgbClr val="FFFFFF"/>
                </a:solidFill>
                <a:latin typeface="Fira Code"/>
                <a:ea typeface="Fira Code"/>
                <a:cs typeface="Fira Code"/>
                <a:sym typeface="Fira Code"/>
              </a:rPr>
              <a:t>Development </a:t>
            </a:r>
          </a:p>
          <a:p>
            <a:pPr algn="ctr">
              <a:lnSpc>
                <a:spcPts val="6480"/>
              </a:lnSpc>
            </a:pPr>
            <a:r>
              <a:rPr lang="en-US" sz="5400">
                <a:solidFill>
                  <a:srgbClr val="FFFFFF"/>
                </a:solidFill>
                <a:latin typeface="Fira Code"/>
                <a:ea typeface="Fira Code"/>
                <a:cs typeface="Fira Code"/>
                <a:sym typeface="Fira Code"/>
              </a:rPr>
              <a:t>Company</a:t>
            </a:r>
          </a:p>
        </p:txBody>
      </p:sp>
      <p:grpSp>
        <p:nvGrpSpPr>
          <p:cNvPr name="Group 8" id="8"/>
          <p:cNvGrpSpPr/>
          <p:nvPr/>
        </p:nvGrpSpPr>
        <p:grpSpPr>
          <a:xfrm rot="0">
            <a:off x="425804" y="353903"/>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012687" y="4953000"/>
            <a:ext cx="5863828" cy="1097531"/>
          </a:xfrm>
          <a:prstGeom prst="rect">
            <a:avLst/>
          </a:prstGeom>
        </p:spPr>
        <p:txBody>
          <a:bodyPr anchor="t" rtlCol="false" tIns="0" lIns="0" bIns="0" rIns="0">
            <a:spAutoFit/>
          </a:bodyPr>
          <a:lstStyle/>
          <a:p>
            <a:pPr algn="ctr">
              <a:lnSpc>
                <a:spcPts val="4104"/>
              </a:lnSpc>
            </a:pPr>
            <a:r>
              <a:rPr lang="en-US" sz="2565">
                <a:solidFill>
                  <a:srgbClr val="FFFFFF"/>
                </a:solidFill>
                <a:latin typeface="Fira Code"/>
                <a:ea typeface="Fira Code"/>
                <a:cs typeface="Fira Code"/>
                <a:sym typeface="Fira Code"/>
              </a:rPr>
              <a:t> Web Design &amp; Web Development </a:t>
            </a:r>
          </a:p>
          <a:p>
            <a:pPr algn="ctr">
              <a:lnSpc>
                <a:spcPts val="4160"/>
              </a:lnSpc>
            </a:pPr>
            <a:r>
              <a:rPr lang="en-US" sz="2600">
                <a:solidFill>
                  <a:srgbClr val="FFFFFF"/>
                </a:solidFill>
                <a:latin typeface="Fira Code"/>
                <a:ea typeface="Fira Code"/>
                <a:cs typeface="Fira Code"/>
                <a:sym typeface="Fira Code"/>
              </a:rPr>
              <a:t>Company in Bangalore, India</a:t>
            </a:r>
          </a:p>
        </p:txBody>
      </p:sp>
      <p:sp>
        <p:nvSpPr>
          <p:cNvPr name="TextBox 11" id="11"/>
          <p:cNvSpPr txBox="true"/>
          <p:nvPr/>
        </p:nvSpPr>
        <p:spPr>
          <a:xfrm rot="0">
            <a:off x="9704605" y="6396801"/>
            <a:ext cx="5863828"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a:p>
            <a:pPr algn="ctr">
              <a:lnSpc>
                <a:spcPts val="4160"/>
              </a:lnSpc>
            </a:pPr>
            <a:r>
              <a:rPr lang="en-US" sz="2600">
                <a:solidFill>
                  <a:srgbClr val="FFFFFF"/>
                </a:solidFill>
                <a:latin typeface="Fira Code"/>
                <a:ea typeface="Fira Code"/>
                <a:cs typeface="Fira Code"/>
                <a:sym typeface="Fira Code"/>
              </a:rPr>
              <a:t>+91 9986 056 909</a:t>
            </a:r>
          </a:p>
          <a:p>
            <a:pPr algn="ctr">
              <a:lnSpc>
                <a:spcPts val="4160"/>
              </a:lnSpc>
            </a:pPr>
            <a:r>
              <a:rPr lang="en-US" sz="2600">
                <a:solidFill>
                  <a:srgbClr val="FFFFFF"/>
                </a:solidFill>
                <a:latin typeface="Fira Code"/>
                <a:ea typeface="Fira Code"/>
                <a:cs typeface="Fira Code"/>
                <a:sym typeface="Fira Code"/>
              </a:rPr>
              <a:t>info@quorawebsolutions.com</a:t>
            </a:r>
          </a:p>
          <a:p>
            <a:pPr algn="ctr">
              <a:lnSpc>
                <a:spcPts val="4160"/>
              </a:lnSpc>
            </a:pPr>
          </a:p>
        </p:txBody>
      </p:sp>
      <p:sp>
        <p:nvSpPr>
          <p:cNvPr name="TextBox 12" id="12"/>
          <p:cNvSpPr txBox="true"/>
          <p:nvPr/>
        </p:nvSpPr>
        <p:spPr>
          <a:xfrm rot="0">
            <a:off x="11949261" y="8086090"/>
            <a:ext cx="6338739"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24A, 1st Main Rd, Chandra Reddy </a:t>
            </a:r>
          </a:p>
          <a:p>
            <a:pPr algn="ctr">
              <a:lnSpc>
                <a:spcPts val="4160"/>
              </a:lnSpc>
            </a:pPr>
            <a:r>
              <a:rPr lang="en-US" sz="2600">
                <a:solidFill>
                  <a:srgbClr val="FFFFFF"/>
                </a:solidFill>
                <a:latin typeface="Fira Code"/>
                <a:ea typeface="Fira Code"/>
                <a:cs typeface="Fira Code"/>
                <a:sym typeface="Fira Code"/>
              </a:rPr>
              <a:t>Layout, Koramangala 4th Block, </a:t>
            </a:r>
          </a:p>
          <a:p>
            <a:pPr algn="ctr">
              <a:lnSpc>
                <a:spcPts val="4160"/>
              </a:lnSpc>
            </a:pPr>
            <a:r>
              <a:rPr lang="en-US" sz="2600">
                <a:solidFill>
                  <a:srgbClr val="FFFFFF"/>
                </a:solidFill>
                <a:latin typeface="Fira Code"/>
                <a:ea typeface="Fira Code"/>
                <a:cs typeface="Fira Code"/>
                <a:sym typeface="Fira Code"/>
              </a:rPr>
              <a:t>Koramangala, Bengaluru, </a:t>
            </a:r>
          </a:p>
          <a:p>
            <a:pPr algn="ctr">
              <a:lnSpc>
                <a:spcPts val="4160"/>
              </a:lnSpc>
            </a:pPr>
            <a:r>
              <a:rPr lang="en-US" sz="2600">
                <a:solidFill>
                  <a:srgbClr val="FFFFFF"/>
                </a:solidFill>
                <a:latin typeface="Fira Code"/>
                <a:ea typeface="Fira Code"/>
                <a:cs typeface="Fira Code"/>
                <a:sym typeface="Fira Cod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86314"/>
            <a:ext cx="18288000" cy="5725795"/>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Portfolio and Experience:</a:t>
            </a:r>
          </a:p>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Assess their design aesthetic, technical capabilities, and industry experience by reviewing their portfolio.</a:t>
            </a:r>
          </a:p>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Look for examples of websites similar to yours in terms of size, complexity, and target audience.</a:t>
            </a:r>
          </a:p>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Ensure the company has a strong understanding of design principles, including user experience (UX) and user interface (UI).</a:t>
            </a:r>
          </a:p>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A good website should be visually appealing, easy to navigate, and mobile-friendly.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Development Skills:</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12759"/>
            <a:ext cx="18288000" cy="5725795"/>
          </a:xfrm>
          <a:prstGeom prst="rect">
            <a:avLst/>
          </a:prstGeom>
        </p:spPr>
        <p:txBody>
          <a:bodyPr anchor="t" rtlCol="false" tIns="0" lIns="0" bIns="0" rIns="0">
            <a:spAutoFit/>
          </a:bodyPr>
          <a:lstStyle/>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Evaluate the company's technical proficiency in web development languages (HTML, CSS, JavaScript) and frameworks (React, Angular, Vue).</a:t>
            </a:r>
          </a:p>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Consider their experience with content management systems (CMS) like WordPress, Drupal, or Joomla.</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Communication and Collaboration:</a:t>
            </a:r>
          </a:p>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Effective communication is crucial for a successful project. Look for a company that is responsive, transparent, and genuinely interested in understanding your vision. They should be willing to listen to your ideas, provide honest feedback, and collaborate closely with you throughout the project.</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A collaborative approach will help ensure that the final product meets your expectations.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80533"/>
            <a:ext cx="18288000" cy="6249670"/>
          </a:xfrm>
          <a:prstGeom prst="rect">
            <a:avLst/>
          </a:prstGeom>
        </p:spPr>
        <p:txBody>
          <a:bodyPr anchor="t" rtlCol="false" tIns="0" lIns="0" bIns="0" rIns="0">
            <a:spAutoFit/>
          </a:bodyPr>
          <a:lstStyle/>
          <a:p>
            <a:pPr algn="ctr" marL="1122681" indent="-374227" lvl="2">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a:t>
            </a:r>
            <a:r>
              <a:rPr lang="en-US" sz="2600">
                <a:solidFill>
                  <a:srgbClr val="FFFFFF"/>
                </a:solidFill>
                <a:latin typeface="Fira Code"/>
                <a:ea typeface="Fira Code"/>
                <a:cs typeface="Fira Code"/>
                <a:sym typeface="Fira Code"/>
              </a:rPr>
              <a:t>oject Management:</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Inquire about the company's project management process, including timelines, milestones, and quality control measures.</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A well-organized approach will help keep the project on track and within budget.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Scalability and Maintenance:</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Consider the company's ability to handle future growth and changes to your website.</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Ask about their maintenance and support services, such as updates, security patches, and ongoing optimization.</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Pricing and Budget:</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Obtain detailed pricing information and compare quotes from different companies.</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Be mindful of hidden costs or additional fees that may arise during the project.</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5804375"/>
            <a:ext cx="18288000" cy="3630295"/>
          </a:xfrm>
          <a:prstGeom prst="rect">
            <a:avLst/>
          </a:prstGeom>
        </p:spPr>
        <p:txBody>
          <a:bodyPr anchor="t" rtlCol="false" tIns="0" lIns="0" bIns="0" rIns="0">
            <a:spAutoFit/>
          </a:bodyPr>
          <a:lstStyle/>
          <a:p>
            <a:pPr algn="ctr" marL="1122681" indent="-374227" lvl="2">
              <a:lnSpc>
                <a:spcPts val="4160"/>
              </a:lnSpc>
              <a:buFont typeface="Arial"/>
              <a:buChar char="⚬"/>
            </a:pPr>
          </a:p>
          <a:p>
            <a:pPr algn="ctr">
              <a:lnSpc>
                <a:spcPts val="4160"/>
              </a:lnSpc>
              <a:spcBef>
                <a:spcPct val="0"/>
              </a:spcBef>
            </a:pPr>
            <a:r>
              <a:rPr lang="en-US" sz="2600">
                <a:solidFill>
                  <a:srgbClr val="FFFFFF"/>
                </a:solidFill>
                <a:latin typeface="Fira Code"/>
                <a:ea typeface="Fira Code"/>
                <a:cs typeface="Fira Code"/>
                <a:sym typeface="Fira Code"/>
              </a:rPr>
              <a:t>C</a:t>
            </a:r>
            <a:r>
              <a:rPr lang="en-US" sz="2600">
                <a:solidFill>
                  <a:srgbClr val="FFFFFF"/>
                </a:solidFill>
                <a:latin typeface="Fira Code"/>
                <a:ea typeface="Fira Code"/>
                <a:cs typeface="Fira Code"/>
                <a:sym typeface="Fira Code"/>
              </a:rPr>
              <a:t>onclusion</a:t>
            </a:r>
          </a:p>
          <a:p>
            <a:pPr algn="ctr">
              <a:lnSpc>
                <a:spcPts val="4160"/>
              </a:lnSpc>
              <a:spcBef>
                <a:spcPct val="0"/>
              </a:spcBef>
            </a:pPr>
            <a:r>
              <a:rPr lang="en-US" sz="2600">
                <a:solidFill>
                  <a:srgbClr val="FFFFFF"/>
                </a:solidFill>
                <a:latin typeface="Fira Code"/>
                <a:ea typeface="Fira Code"/>
                <a:cs typeface="Fira Code"/>
                <a:sym typeface="Fira Code"/>
              </a:rPr>
              <a:t>By carefully evaluating these key factors, you can confidently select a website design and development company that will help you create a digital presence that aligns with your business objectives and exceeds your expectations. Remember, a well-crafted website is not just a marketing tool; it's a valuable asset that can drive growth, enhance your brand reputation, and foster customer loyalty.</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61869"/>
            <a:ext cx="18288000" cy="3201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45954" y="6691191"/>
            <a:ext cx="7130951"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Visit Us - www.quorawebsolution.com</a:t>
            </a:r>
          </a:p>
          <a:p>
            <a:pPr algn="ctr">
              <a:lnSpc>
                <a:spcPts val="4160"/>
              </a:lnSpc>
            </a:pPr>
            <a:r>
              <a:rPr lang="en-US" sz="2600">
                <a:solidFill>
                  <a:srgbClr val="FFFFFF"/>
                </a:solidFill>
                <a:latin typeface="Fira Code"/>
                <a:ea typeface="Fira Code"/>
                <a:cs typeface="Fira Code"/>
                <a:sym typeface="Fira Code"/>
              </a:rPr>
              <a:t>Call Us - +91 9986 056 909</a:t>
            </a:r>
          </a:p>
          <a:p>
            <a:pPr algn="ctr">
              <a:lnSpc>
                <a:spcPts val="4160"/>
              </a:lnSpc>
            </a:pPr>
            <a:r>
              <a:rPr lang="en-US" sz="2600">
                <a:solidFill>
                  <a:srgbClr val="FFFFFF"/>
                </a:solidFill>
                <a:latin typeface="Fira Code"/>
                <a:ea typeface="Fira Code"/>
                <a:cs typeface="Fira Code"/>
                <a:sym typeface="Fira Code"/>
              </a:rPr>
              <a:t>Mail Us - info@quorawebsolutions.com</a:t>
            </a:r>
          </a:p>
          <a:p>
            <a:pPr algn="ctr">
              <a:lnSpc>
                <a:spcPts val="4160"/>
              </a:lnSpc>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sp>
        <p:nvSpPr>
          <p:cNvPr name="TextBox 4" id="4"/>
          <p:cNvSpPr txBox="true"/>
          <p:nvPr/>
        </p:nvSpPr>
        <p:spPr>
          <a:xfrm rot="0">
            <a:off x="4487144" y="254357"/>
            <a:ext cx="2681783" cy="1323975"/>
          </a:xfrm>
          <a:prstGeom prst="rect">
            <a:avLst/>
          </a:prstGeom>
        </p:spPr>
        <p:txBody>
          <a:bodyPr anchor="t" rtlCol="false" tIns="0" lIns="0" bIns="0" rIns="0">
            <a:spAutoFit/>
          </a:bodyPr>
          <a:lstStyle/>
          <a:p>
            <a:pPr algn="ctr">
              <a:lnSpc>
                <a:spcPts val="10199"/>
              </a:lnSpc>
            </a:pPr>
            <a:r>
              <a:rPr lang="en-US" sz="8499">
                <a:solidFill>
                  <a:srgbClr val="FFFFFF"/>
                </a:solidFill>
                <a:latin typeface="TC Chaddlewood"/>
                <a:ea typeface="TC Chaddlewood"/>
                <a:cs typeface="TC Chaddlewood"/>
                <a:sym typeface="TC Chaddlewood"/>
              </a:rPr>
              <a:t>Services</a:t>
            </a:r>
          </a:p>
        </p:txBody>
      </p:sp>
      <p:grpSp>
        <p:nvGrpSpPr>
          <p:cNvPr name="Group 5" id="5"/>
          <p:cNvGrpSpPr/>
          <p:nvPr/>
        </p:nvGrpSpPr>
        <p:grpSpPr>
          <a:xfrm rot="3339144">
            <a:off x="-4591061" y="5209522"/>
            <a:ext cx="9877602" cy="5536051"/>
            <a:chOff x="0" y="0"/>
            <a:chExt cx="13170136" cy="7381401"/>
          </a:xfrm>
        </p:grpSpPr>
        <p:sp>
          <p:nvSpPr>
            <p:cNvPr name="Freeform 6" id="6"/>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7" id="7"/>
          <p:cNvGrpSpPr/>
          <p:nvPr/>
        </p:nvGrpSpPr>
        <p:grpSpPr>
          <a:xfrm rot="0">
            <a:off x="9854955" y="353167"/>
            <a:ext cx="7373989" cy="9232664"/>
            <a:chOff x="0" y="0"/>
            <a:chExt cx="9831986" cy="12310219"/>
          </a:xfrm>
        </p:grpSpPr>
        <p:sp>
          <p:nvSpPr>
            <p:cNvPr name="Freeform 8" id="8"/>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9" id="9"/>
          <p:cNvGrpSpPr/>
          <p:nvPr/>
        </p:nvGrpSpPr>
        <p:grpSpPr>
          <a:xfrm rot="0">
            <a:off x="9817595" y="292457"/>
            <a:ext cx="7441705" cy="9340075"/>
            <a:chOff x="0" y="0"/>
            <a:chExt cx="9922273" cy="12453433"/>
          </a:xfrm>
        </p:grpSpPr>
        <p:sp>
          <p:nvSpPr>
            <p:cNvPr name="Freeform 10" id="10"/>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33775" t="0" r="-33775" b="0"/>
              </a:stretch>
            </a:blipFill>
          </p:spPr>
        </p:sp>
      </p:grpSp>
      <p:sp>
        <p:nvSpPr>
          <p:cNvPr name="TextBox 11" id="11"/>
          <p:cNvSpPr txBox="true"/>
          <p:nvPr/>
        </p:nvSpPr>
        <p:spPr>
          <a:xfrm rot="0">
            <a:off x="7877956" y="114300"/>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Fira Code"/>
                <a:ea typeface="Fira Code"/>
                <a:cs typeface="Fira Code"/>
                <a:sym typeface="Fira Cod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1" tooltip="https://www.quorawebsolution.com/tour-and-travel-website-development-company-in-bangalore"/>
              </a:rPr>
              <a:t>TOUR AND TRAVEL WEBSITE DEVELOPMENT</a:t>
            </a:r>
          </a:p>
          <a:p>
            <a:pPr algn="ctr">
              <a:lnSpc>
                <a:spcPts val="227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21385" y="238006"/>
            <a:ext cx="13788057" cy="6064866"/>
          </a:xfrm>
          <a:custGeom>
            <a:avLst/>
            <a:gdLst/>
            <a:ahLst/>
            <a:cxnLst/>
            <a:rect r="r" b="b" t="t" l="l"/>
            <a:pathLst>
              <a:path h="6064866" w="13788057">
                <a:moveTo>
                  <a:pt x="0" y="0"/>
                </a:moveTo>
                <a:lnTo>
                  <a:pt x="13788057" y="0"/>
                </a:lnTo>
                <a:lnTo>
                  <a:pt x="13788057" y="6064866"/>
                </a:lnTo>
                <a:lnTo>
                  <a:pt x="0" y="6064866"/>
                </a:lnTo>
                <a:lnTo>
                  <a:pt x="0" y="0"/>
                </a:lnTo>
                <a:close/>
              </a:path>
            </a:pathLst>
          </a:custGeom>
          <a:blipFill>
            <a:blip r:embed="rId2"/>
            <a:stretch>
              <a:fillRect l="0" t="-2059" r="0" b="-24297"/>
            </a:stretch>
          </a:blipFill>
        </p:spPr>
      </p:sp>
      <p:sp>
        <p:nvSpPr>
          <p:cNvPr name="TextBox 3" id="3"/>
          <p:cNvSpPr txBox="true"/>
          <p:nvPr/>
        </p:nvSpPr>
        <p:spPr>
          <a:xfrm rot="0">
            <a:off x="0" y="8705215"/>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Your Digital Architect: Crafting a Website That Captivates and Converts</a:t>
            </a: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58240" y="275523"/>
            <a:ext cx="13559960" cy="6192316"/>
          </a:xfrm>
          <a:custGeom>
            <a:avLst/>
            <a:gdLst/>
            <a:ahLst/>
            <a:cxnLst/>
            <a:rect r="r" b="b" t="t" l="l"/>
            <a:pathLst>
              <a:path h="6192316" w="13559960">
                <a:moveTo>
                  <a:pt x="0" y="0"/>
                </a:moveTo>
                <a:lnTo>
                  <a:pt x="13559960" y="0"/>
                </a:lnTo>
                <a:lnTo>
                  <a:pt x="13559960" y="6192316"/>
                </a:lnTo>
                <a:lnTo>
                  <a:pt x="0" y="6192316"/>
                </a:lnTo>
                <a:lnTo>
                  <a:pt x="0" y="0"/>
                </a:lnTo>
                <a:close/>
              </a:path>
            </a:pathLst>
          </a:custGeom>
          <a:blipFill>
            <a:blip r:embed="rId2"/>
            <a:stretch>
              <a:fillRect l="0" t="-28423" r="0" b="-17319"/>
            </a:stretch>
          </a:blipFill>
        </p:spPr>
      </p:sp>
      <p:sp>
        <p:nvSpPr>
          <p:cNvPr name="TextBox 3" id="3"/>
          <p:cNvSpPr txBox="true"/>
          <p:nvPr/>
        </p:nvSpPr>
        <p:spPr>
          <a:xfrm rot="0">
            <a:off x="0" y="7946425"/>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Fira Code"/>
                <a:ea typeface="Fira Code"/>
                <a:cs typeface="Fira Code"/>
                <a:sym typeface="Fira Code"/>
              </a:rPr>
              <a:t>A digital craftsmanship studio dedicated to crafting bespoke websites that resonate with your brand's essence and captivate your audience.</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20751" y="294403"/>
            <a:ext cx="13487827" cy="6392561"/>
          </a:xfrm>
          <a:custGeom>
            <a:avLst/>
            <a:gdLst/>
            <a:ahLst/>
            <a:cxnLst/>
            <a:rect r="r" b="b" t="t" l="l"/>
            <a:pathLst>
              <a:path h="6392561" w="13487827">
                <a:moveTo>
                  <a:pt x="0" y="0"/>
                </a:moveTo>
                <a:lnTo>
                  <a:pt x="13487827" y="0"/>
                </a:lnTo>
                <a:lnTo>
                  <a:pt x="13487827" y="6392561"/>
                </a:lnTo>
                <a:lnTo>
                  <a:pt x="0" y="6392561"/>
                </a:lnTo>
                <a:lnTo>
                  <a:pt x="0" y="0"/>
                </a:lnTo>
                <a:close/>
              </a:path>
            </a:pathLst>
          </a:custGeom>
          <a:blipFill>
            <a:blip r:embed="rId2"/>
            <a:stretch>
              <a:fillRect l="0" t="-11639" r="0" b="-7088"/>
            </a:stretch>
          </a:blipFill>
        </p:spPr>
      </p:sp>
      <p:sp>
        <p:nvSpPr>
          <p:cNvPr name="TextBox 3" id="3"/>
          <p:cNvSpPr txBox="true"/>
          <p:nvPr/>
        </p:nvSpPr>
        <p:spPr>
          <a:xfrm rot="0">
            <a:off x="0" y="8290211"/>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 We specialize in weaving together stunning visuals, intuitive navigation, and compelling storytelling to create online experiences that drive engagement and conversion.</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26987" y="325559"/>
            <a:ext cx="13528246" cy="6700480"/>
          </a:xfrm>
          <a:custGeom>
            <a:avLst/>
            <a:gdLst/>
            <a:ahLst/>
            <a:cxnLst/>
            <a:rect r="r" b="b" t="t" l="l"/>
            <a:pathLst>
              <a:path h="6700480" w="13528246">
                <a:moveTo>
                  <a:pt x="0" y="0"/>
                </a:moveTo>
                <a:lnTo>
                  <a:pt x="13528246" y="0"/>
                </a:lnTo>
                <a:lnTo>
                  <a:pt x="13528246" y="6700480"/>
                </a:lnTo>
                <a:lnTo>
                  <a:pt x="0" y="6700480"/>
                </a:lnTo>
                <a:lnTo>
                  <a:pt x="0" y="0"/>
                </a:lnTo>
                <a:close/>
              </a:path>
            </a:pathLst>
          </a:custGeom>
          <a:blipFill>
            <a:blip r:embed="rId2"/>
            <a:stretch>
              <a:fillRect l="0" t="-17891" r="0" b="-16707"/>
            </a:stretch>
          </a:blipFill>
        </p:spPr>
      </p:sp>
      <p:sp>
        <p:nvSpPr>
          <p:cNvPr name="TextBox 3" id="3"/>
          <p:cNvSpPr txBox="true"/>
          <p:nvPr/>
        </p:nvSpPr>
        <p:spPr>
          <a:xfrm rot="0">
            <a:off x="0" y="7449002"/>
            <a:ext cx="18288000" cy="2058670"/>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Design: Crafting visually captivating and user-friendly website layouts that seamlessly integrate with your brand's identity, utilizing a harmonious blend of colors, fonts, and imagery.</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21863"/>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Website Development: Building robust and scalable technical foundations for your website, ensuring optimal performance, security, and compatibility across devices.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Content Management Systems (CMS): Empowering you with intuitive and user-friendly CMS platforms that enable effortless content updates and management, streamlining your workflow and saving you time.</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E-commerce Development: Creating visually appealing and functional online stores that showcase your products or services in the best possible light, facilitating seamless transactions and enhancing your customer experience.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Search Engine Optimization (SEO): Optimizing your website to improve its visibility in search engine results, driving organic traffic and increasing your online reach.</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80533"/>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 Hosting: Providing reliable and high-performance web hosting solutions that ensure your website is always accessible and l</a:t>
            </a:r>
            <a:r>
              <a:rPr lang="en-US" sz="2600">
                <a:solidFill>
                  <a:srgbClr val="FFFFFF"/>
                </a:solidFill>
                <a:latin typeface="Fira Code"/>
                <a:ea typeface="Fira Code"/>
                <a:cs typeface="Fira Code"/>
                <a:sym typeface="Fira Code"/>
              </a:rPr>
              <a:t>oads quickly for your visitors.</a:t>
            </a:r>
          </a:p>
          <a:p>
            <a:pPr algn="ctr">
              <a:lnSpc>
                <a:spcPts val="4160"/>
              </a:lnSpc>
              <a:spcBef>
                <a:spcPct val="0"/>
              </a:spcBef>
            </a:pPr>
            <a:r>
              <a:rPr lang="en-US" sz="2600">
                <a:solidFill>
                  <a:srgbClr val="FFFFFF"/>
                </a:solidFill>
                <a:latin typeface="Fira Code"/>
                <a:ea typeface="Fira Code"/>
                <a:cs typeface="Fira Code"/>
                <a:sym typeface="Fira Code"/>
              </a:rPr>
              <a:t>When selecting a website design and development company, it is crucial to consider the following factors: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Experience and Expertise: Look for a company with a proven track record of success in your specific industry, demonstrating a deep understanding of your target audience and the unique challenges and opportunities within your market.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Portfolio: Review the company's portfolio to assess their ability to create visually stunning, user-friendly, and effective websites that align with your brand's vision and goals.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530099"/>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Communication: Ensure that the company has excellent communication skills and is responsive to your needs, providing clear and timely updates throughout the project.</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Pricing: Get quotes from several companies to compare pricing and services, ensuring that you are getting the best value for your investment.</a:t>
            </a:r>
          </a:p>
          <a:p>
            <a:pPr algn="ctr">
              <a:lnSpc>
                <a:spcPts val="4160"/>
              </a:lnSpc>
              <a:spcBef>
                <a:spcPct val="0"/>
              </a:spcBef>
            </a:pPr>
            <a:r>
              <a:rPr lang="en-US" sz="2600">
                <a:solidFill>
                  <a:srgbClr val="FFFFFF"/>
                </a:solidFill>
                <a:latin typeface="Fira Code"/>
                <a:ea typeface="Fira Code"/>
                <a:cs typeface="Fira Code"/>
                <a:sym typeface="Fira Code"/>
              </a:rPr>
              <a:t>By partnering with a reputable website design and development firm, you can unlock the full potential of y</a:t>
            </a:r>
            <a:r>
              <a:rPr lang="en-US" sz="2600">
                <a:solidFill>
                  <a:srgbClr val="FFFFFF"/>
                </a:solidFill>
                <a:latin typeface="Fira Code"/>
                <a:ea typeface="Fira Code"/>
                <a:cs typeface="Fira Code"/>
                <a:sym typeface="Fira Code"/>
              </a:rPr>
              <a:t>our online presence. Our team of skilled professionals will work closely with you to create a website that not only looks stunning but also effectively engages your target audience, drives conversions, and helps you achieve your business objectives. Together, we will build a digital platform that reflects your brand's unique identity and propels your business forward.</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12759"/>
            <a:ext cx="18288000" cy="57257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Website Design and Development Partner</a:t>
            </a:r>
          </a:p>
          <a:p>
            <a:pPr algn="ctr">
              <a:lnSpc>
                <a:spcPts val="4160"/>
              </a:lnSpc>
            </a:pPr>
            <a:r>
              <a:rPr lang="en-US" sz="2600">
                <a:solidFill>
                  <a:srgbClr val="FFFFFF"/>
                </a:solidFill>
                <a:latin typeface="Fira Code"/>
                <a:ea typeface="Fira Code"/>
                <a:cs typeface="Fira Code"/>
                <a:sym typeface="Fira Code"/>
              </a:rPr>
              <a:t>Choosing the right website design and development company is a critical decision for your business. A reputable partner can help you establish an online presence, enhance your brand image, and drive sales. Here's a comprehensive guide to finding the perfect collaborator for your digital journey.</a:t>
            </a:r>
          </a:p>
          <a:p>
            <a:pPr algn="ctr">
              <a:lnSpc>
                <a:spcPts val="4160"/>
              </a:lnSpc>
            </a:pPr>
            <a:r>
              <a:rPr lang="en-US" sz="2600">
                <a:solidFill>
                  <a:srgbClr val="FFFFFF"/>
                </a:solidFill>
                <a:latin typeface="Fira Code"/>
                <a:ea typeface="Fira Code"/>
                <a:cs typeface="Fira Code"/>
                <a:sym typeface="Fira Code"/>
              </a:rPr>
              <a:t>Introduction</a:t>
            </a:r>
          </a:p>
          <a:p>
            <a:pPr algn="ctr">
              <a:lnSpc>
                <a:spcPts val="4160"/>
              </a:lnSpc>
            </a:pPr>
            <a:r>
              <a:rPr lang="en-US" sz="2600">
                <a:solidFill>
                  <a:srgbClr val="FFFFFF"/>
                </a:solidFill>
                <a:latin typeface="Fira Code"/>
                <a:ea typeface="Fira Code"/>
                <a:cs typeface="Fira Code"/>
                <a:sym typeface="Fira Code"/>
              </a:rPr>
              <a:t>In today's digital landscape, a well-crafted website is essential for businesses of all sizes. Whether your goal is to establish a strong online presence, enhance your brand identity, or drive sales, a reputable website design and development company can provide the expertise you need.</a:t>
            </a:r>
          </a:p>
          <a:p>
            <a:pPr algn="ctr">
              <a:lnSpc>
                <a:spcPts val="4160"/>
              </a:lnSpc>
              <a:spcBef>
                <a:spcPct val="0"/>
              </a:spcBef>
            </a:pPr>
            <a:r>
              <a:rPr lang="en-US" sz="2600">
                <a:solidFill>
                  <a:srgbClr val="FFFFFF"/>
                </a:solidFill>
                <a:latin typeface="Fira Code"/>
                <a:ea typeface="Fira Code"/>
                <a:cs typeface="Fira Code"/>
                <a:sym typeface="Fira Code"/>
              </a:rPr>
              <a:t>Essential Considerations When Selecting a Website Design and Development Company</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DAGSnZROOFE</dc:identifier>
  <dcterms:modified xsi:type="dcterms:W3CDTF">2011-08-01T06:04:30Z</dcterms:modified>
  <cp:revision>1</cp:revision>
  <dc:title>Your Digital Architect: Crafting a Website That Captivates and Converts</dc:title>
</cp:coreProperties>
</file>