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Canva Sans Bold" charset="1" panose="020B0803030501040103"/>
      <p:regular r:id="rId27"/>
    </p:embeddedFont>
    <p:embeddedFont>
      <p:font typeface="Canva Sans" charset="1" panose="020B050303050104010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38875"/>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Utilize schema markup to provide structured data that helps search engines interpret and display your content more effectively in search results.</a:t>
            </a:r>
          </a:p>
          <a:p>
            <a:pPr algn="ctr">
              <a:lnSpc>
                <a:spcPts val="3821"/>
              </a:lnSpc>
              <a:spcBef>
                <a:spcPct val="0"/>
              </a:spcBef>
            </a:pPr>
            <a:r>
              <a:rPr lang="en-US" sz="2729">
                <a:solidFill>
                  <a:srgbClr val="000000"/>
                </a:solidFill>
                <a:latin typeface="Canva Sans"/>
                <a:ea typeface="Canva Sans"/>
                <a:cs typeface="Canva Sans"/>
                <a:sym typeface="Canva Sans"/>
              </a:rPr>
              <a:t>6. Image Optimization</a:t>
            </a:r>
          </a:p>
          <a:p>
            <a:pPr algn="ctr">
              <a:lnSpc>
                <a:spcPts val="3821"/>
              </a:lnSpc>
              <a:spcBef>
                <a:spcPct val="0"/>
              </a:spcBef>
            </a:pPr>
            <a:r>
              <a:rPr lang="en-US" sz="2729">
                <a:solidFill>
                  <a:srgbClr val="000000"/>
                </a:solidFill>
                <a:latin typeface="Canva Sans"/>
                <a:ea typeface="Canva Sans"/>
                <a:cs typeface="Canva Sans"/>
                <a:sym typeface="Canva Sans"/>
              </a:rPr>
              <a:t>Search engines rely on alt text and file names to understand images, which can boost SEO rankings.</a:t>
            </a:r>
          </a:p>
          <a:p>
            <a:pPr algn="ctr">
              <a:lnSpc>
                <a:spcPts val="3821"/>
              </a:lnSpc>
              <a:spcBef>
                <a:spcPct val="0"/>
              </a:spcBef>
            </a:pPr>
            <a:r>
              <a:rPr lang="en-US" sz="2729">
                <a:solidFill>
                  <a:srgbClr val="000000"/>
                </a:solidFill>
                <a:latin typeface="Canva Sans"/>
                <a:ea typeface="Canva Sans"/>
                <a:cs typeface="Canva Sans"/>
                <a:sym typeface="Canva Sans"/>
              </a:rPr>
              <a:t>Best Practices:</a:t>
            </a:r>
          </a:p>
          <a:p>
            <a:pPr algn="ctr">
              <a:lnSpc>
                <a:spcPts val="3821"/>
              </a:lnSpc>
              <a:spcBef>
                <a:spcPct val="0"/>
              </a:spcBef>
            </a:pPr>
            <a:r>
              <a:rPr lang="en-US" sz="2729">
                <a:solidFill>
                  <a:srgbClr val="000000"/>
                </a:solidFill>
                <a:latin typeface="Canva Sans"/>
                <a:ea typeface="Canva Sans"/>
                <a:cs typeface="Canva Sans"/>
                <a:sym typeface="Canva Sans"/>
              </a:rPr>
              <a:t>Choose meaningful and keyword-rich file names for images (e.g., "seo-optimized-web-design.jpg" instead of "image123.jpg") to improve search engine recognition and ranking.</a:t>
            </a:r>
          </a:p>
          <a:p>
            <a:pPr algn="ctr">
              <a:lnSpc>
                <a:spcPts val="3821"/>
              </a:lnSpc>
              <a:spcBef>
                <a:spcPct val="0"/>
              </a:spcBef>
            </a:pPr>
            <a:r>
              <a:rPr lang="en-US" sz="2729">
                <a:solidFill>
                  <a:srgbClr val="000000"/>
                </a:solidFill>
                <a:latin typeface="Canva Sans"/>
                <a:ea typeface="Canva Sans"/>
                <a:cs typeface="Canva Sans"/>
                <a:sym typeface="Canva Sans"/>
              </a:rPr>
              <a:t>Add alt text with keywords to describe the image.</a:t>
            </a:r>
          </a:p>
          <a:p>
            <a:pPr algn="ctr">
              <a:lnSpc>
                <a:spcPts val="3821"/>
              </a:lnSpc>
              <a:spcBef>
                <a:spcPct val="0"/>
              </a:spcBef>
            </a:pPr>
            <a:r>
              <a:rPr lang="en-US" sz="2729">
                <a:solidFill>
                  <a:srgbClr val="000000"/>
                </a:solidFill>
                <a:latin typeface="Canva Sans"/>
                <a:ea typeface="Canva Sans"/>
                <a:cs typeface="Canva Sans"/>
                <a:sym typeface="Canva Sans"/>
              </a:rPr>
              <a:t>Compress images to improve loading speed.</a:t>
            </a:r>
          </a:p>
          <a:p>
            <a:pPr algn="ctr">
              <a:lnSpc>
                <a:spcPts val="3821"/>
              </a:lnSpc>
              <a:spcBef>
                <a:spcPct val="0"/>
              </a:spcBef>
            </a:pPr>
            <a:r>
              <a:rPr lang="en-US" sz="2729">
                <a:solidFill>
                  <a:srgbClr val="000000"/>
                </a:solidFill>
                <a:latin typeface="Canva Sans"/>
                <a:ea typeface="Canva Sans"/>
                <a:cs typeface="Canva Sans"/>
                <a:sym typeface="Canva Sans"/>
              </a:rPr>
              <a:t>7. Secure Website with HTTPS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166292"/>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Google favors secure websites that use HTTPS. SSL certificates encrypt user data and enhance credibility, boosting SEO rankings.</a:t>
            </a:r>
          </a:p>
          <a:p>
            <a:pPr algn="ctr">
              <a:lnSpc>
                <a:spcPts val="3821"/>
              </a:lnSpc>
              <a:spcBef>
                <a:spcPct val="0"/>
              </a:spcBef>
            </a:pPr>
            <a:r>
              <a:rPr lang="en-US" sz="2729">
                <a:solidFill>
                  <a:srgbClr val="000000"/>
                </a:solidFill>
                <a:latin typeface="Canva Sans"/>
                <a:ea typeface="Canva Sans"/>
                <a:cs typeface="Canva Sans"/>
                <a:sym typeface="Canva Sans"/>
              </a:rPr>
              <a:t>Best Practices:</a:t>
            </a:r>
          </a:p>
          <a:p>
            <a:pPr algn="ctr">
              <a:lnSpc>
                <a:spcPts val="3821"/>
              </a:lnSpc>
              <a:spcBef>
                <a:spcPct val="0"/>
              </a:spcBef>
            </a:pPr>
            <a:r>
              <a:rPr lang="en-US" sz="2729">
                <a:solidFill>
                  <a:srgbClr val="000000"/>
                </a:solidFill>
                <a:latin typeface="Canva Sans"/>
                <a:ea typeface="Canva Sans"/>
                <a:cs typeface="Canva Sans"/>
                <a:sym typeface="Canva Sans"/>
              </a:rPr>
              <a:t>Install an SSL certificate to enable HTTPS.</a:t>
            </a:r>
          </a:p>
          <a:p>
            <a:pPr algn="ctr">
              <a:lnSpc>
                <a:spcPts val="3821"/>
              </a:lnSpc>
              <a:spcBef>
                <a:spcPct val="0"/>
              </a:spcBef>
            </a:pPr>
            <a:r>
              <a:rPr lang="en-US" sz="2729">
                <a:solidFill>
                  <a:srgbClr val="000000"/>
                </a:solidFill>
                <a:latin typeface="Canva Sans"/>
                <a:ea typeface="Canva Sans"/>
                <a:cs typeface="Canva Sans"/>
                <a:sym typeface="Canva Sans"/>
              </a:rPr>
              <a:t>Regularly update and monitor security settings.</a:t>
            </a:r>
          </a:p>
          <a:p>
            <a:pPr algn="ctr">
              <a:lnSpc>
                <a:spcPts val="3821"/>
              </a:lnSpc>
              <a:spcBef>
                <a:spcPct val="0"/>
              </a:spcBef>
            </a:pPr>
            <a:r>
              <a:rPr lang="en-US" sz="2729">
                <a:solidFill>
                  <a:srgbClr val="000000"/>
                </a:solidFill>
                <a:latin typeface="Canva Sans"/>
                <a:ea typeface="Canva Sans"/>
                <a:cs typeface="Canva Sans"/>
                <a:sym typeface="Canva Sans"/>
              </a:rPr>
              <a:t>Avoid mixed content issues (secure and non-secure elements on the same page).</a:t>
            </a:r>
          </a:p>
          <a:p>
            <a:pPr algn="ctr">
              <a:lnSpc>
                <a:spcPts val="3821"/>
              </a:lnSpc>
              <a:spcBef>
                <a:spcPct val="0"/>
              </a:spcBef>
            </a:pPr>
            <a:r>
              <a:rPr lang="en-US" sz="2729">
                <a:solidFill>
                  <a:srgbClr val="000000"/>
                </a:solidFill>
                <a:latin typeface="Canva Sans"/>
                <a:ea typeface="Canva Sans"/>
                <a:cs typeface="Canva Sans"/>
                <a:sym typeface="Canva Sans"/>
              </a:rPr>
              <a:t>8. User Experience (UX) and Engagement Signals</a:t>
            </a:r>
          </a:p>
          <a:p>
            <a:pPr algn="ctr">
              <a:lnSpc>
                <a:spcPts val="3821"/>
              </a:lnSpc>
              <a:spcBef>
                <a:spcPct val="0"/>
              </a:spcBef>
            </a:pPr>
            <a:r>
              <a:rPr lang="en-US" sz="2729">
                <a:solidFill>
                  <a:srgbClr val="000000"/>
                </a:solidFill>
                <a:latin typeface="Canva Sans"/>
                <a:ea typeface="Canva Sans"/>
                <a:cs typeface="Canva Sans"/>
                <a:sym typeface="Canva Sans"/>
              </a:rPr>
              <a:t>Google considers user behavior metrics such as dwell time, click-through rates, and bounce rates when ranking websites.</a:t>
            </a:r>
          </a:p>
          <a:p>
            <a:pPr algn="ctr">
              <a:lnSpc>
                <a:spcPts val="3821"/>
              </a:lnSpc>
              <a:spcBef>
                <a:spcPct val="0"/>
              </a:spcBef>
            </a:pPr>
            <a:r>
              <a:rPr lang="en-US" sz="2729">
                <a:solidFill>
                  <a:srgbClr val="000000"/>
                </a:solidFill>
                <a:latin typeface="Canva Sans"/>
                <a:ea typeface="Canva Sans"/>
                <a:cs typeface="Canva Sans"/>
                <a:sym typeface="Canva Sans"/>
              </a:rPr>
              <a:t>Best Practices: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18009"/>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Design intuitive navigation and clear CTAs (Call-to-Action).</a:t>
            </a:r>
          </a:p>
          <a:p>
            <a:pPr algn="ctr">
              <a:lnSpc>
                <a:spcPts val="3821"/>
              </a:lnSpc>
              <a:spcBef>
                <a:spcPct val="0"/>
              </a:spcBef>
            </a:pPr>
            <a:r>
              <a:rPr lang="en-US" sz="2729">
                <a:solidFill>
                  <a:srgbClr val="000000"/>
                </a:solidFill>
                <a:latin typeface="Canva Sans"/>
                <a:ea typeface="Canva Sans"/>
                <a:cs typeface="Canva Sans"/>
                <a:sym typeface="Canva Sans"/>
              </a:rPr>
              <a:t>Improve readability with proper font sizes and spacing.</a:t>
            </a:r>
          </a:p>
          <a:p>
            <a:pPr algn="ctr">
              <a:lnSpc>
                <a:spcPts val="3821"/>
              </a:lnSpc>
              <a:spcBef>
                <a:spcPct val="0"/>
              </a:spcBef>
            </a:pPr>
            <a:r>
              <a:rPr lang="en-US" sz="2729">
                <a:solidFill>
                  <a:srgbClr val="000000"/>
                </a:solidFill>
                <a:latin typeface="Canva Sans"/>
                <a:ea typeface="Canva Sans"/>
                <a:cs typeface="Canva Sans"/>
                <a:sym typeface="Canva Sans"/>
              </a:rPr>
              <a:t>Include engaging multimedia elements (videos, infographics, interactive content).</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SEO-optimized web design is essential for improving search rankings and driving organic traffic. By implementing mobile responsiveness, fast loading speeds, structured URLs, user-friendly navigation, high-quality content, and security measures, businesses can create a website that not only ranks higher on search engines but also provides a great user experience. Investing in SEO-friendly design ensures long-term success in the competitive digital landscape.</a:t>
            </a:r>
          </a:p>
        </p:txBody>
      </p:sp>
      <p:sp>
        <p:nvSpPr>
          <p:cNvPr name="TextBox 3" id="3"/>
          <p:cNvSpPr txBox="true"/>
          <p:nvPr/>
        </p:nvSpPr>
        <p:spPr>
          <a:xfrm rot="0">
            <a:off x="0" y="8759170"/>
            <a:ext cx="18288000" cy="46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How Custom Website Development Can Transform Your Business and Boost Sales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155003"/>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Introduction</a:t>
            </a:r>
          </a:p>
          <a:p>
            <a:pPr algn="ctr">
              <a:lnSpc>
                <a:spcPts val="3821"/>
              </a:lnSpc>
              <a:spcBef>
                <a:spcPct val="0"/>
              </a:spcBef>
            </a:pPr>
            <a:r>
              <a:rPr lang="en-US" sz="2729">
                <a:solidFill>
                  <a:srgbClr val="000000"/>
                </a:solidFill>
                <a:latin typeface="Canva Sans"/>
                <a:ea typeface="Canva Sans"/>
                <a:cs typeface="Canva Sans"/>
                <a:sym typeface="Canva Sans"/>
              </a:rPr>
              <a:t>In today’s digital-first world, having a strong online presence is crucial for business success. A custom website tailored to your brand, goals, and audience can provide a competitive edge, enhance customer engagement, and drive sales. Unlike template-based websites, custom development offers flexibility, scalability, and advanced functionalities designed to meet unique business needs. This article explores how custom website development can transform your business and increase sales.</a:t>
            </a:r>
          </a:p>
          <a:p>
            <a:pPr algn="ctr">
              <a:lnSpc>
                <a:spcPts val="3821"/>
              </a:lnSpc>
              <a:spcBef>
                <a:spcPct val="0"/>
              </a:spcBef>
            </a:pPr>
            <a:r>
              <a:rPr lang="en-US" sz="2729">
                <a:solidFill>
                  <a:srgbClr val="000000"/>
                </a:solidFill>
                <a:latin typeface="Canva Sans"/>
                <a:ea typeface="Canva Sans"/>
                <a:cs typeface="Canva Sans"/>
                <a:sym typeface="Canva Sans"/>
              </a:rPr>
              <a:t>1. Unique Brand Identity</a:t>
            </a:r>
          </a:p>
          <a:p>
            <a:pPr algn="ctr">
              <a:lnSpc>
                <a:spcPts val="3821"/>
              </a:lnSpc>
              <a:spcBef>
                <a:spcPct val="0"/>
              </a:spcBef>
            </a:pPr>
            <a:r>
              <a:rPr lang="en-US" sz="2729">
                <a:solidFill>
                  <a:srgbClr val="000000"/>
                </a:solidFill>
                <a:latin typeface="Canva Sans"/>
                <a:ea typeface="Canva Sans"/>
                <a:cs typeface="Canva Sans"/>
                <a:sym typeface="Canva Sans"/>
              </a:rPr>
              <a:t>A custom website allows you to build a unique brand identity that stands out from competitors. Instead of relying on generic templates, you can create a visually appealing and distinctive online presence that reflects your business values and personality.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18217"/>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Benefits:</a:t>
            </a:r>
          </a:p>
          <a:p>
            <a:pPr algn="ctr">
              <a:lnSpc>
                <a:spcPts val="3821"/>
              </a:lnSpc>
              <a:spcBef>
                <a:spcPct val="0"/>
              </a:spcBef>
            </a:pPr>
            <a:r>
              <a:rPr lang="en-US" sz="2729">
                <a:solidFill>
                  <a:srgbClr val="000000"/>
                </a:solidFill>
                <a:latin typeface="Canva Sans"/>
                <a:ea typeface="Canva Sans"/>
                <a:cs typeface="Canva Sans"/>
                <a:sym typeface="Canva Sans"/>
              </a:rPr>
              <a:t>A cohesive and professional brand image</a:t>
            </a:r>
          </a:p>
          <a:p>
            <a:pPr algn="ctr">
              <a:lnSpc>
                <a:spcPts val="3821"/>
              </a:lnSpc>
              <a:spcBef>
                <a:spcPct val="0"/>
              </a:spcBef>
            </a:pPr>
            <a:r>
              <a:rPr lang="en-US" sz="2729">
                <a:solidFill>
                  <a:srgbClr val="000000"/>
                </a:solidFill>
                <a:latin typeface="Canva Sans"/>
                <a:ea typeface="Canva Sans"/>
                <a:cs typeface="Canva Sans"/>
                <a:sym typeface="Canva Sans"/>
              </a:rPr>
              <a:t>Custom design elements that align with your brand’s style</a:t>
            </a:r>
          </a:p>
          <a:p>
            <a:pPr algn="ctr">
              <a:lnSpc>
                <a:spcPts val="3821"/>
              </a:lnSpc>
              <a:spcBef>
                <a:spcPct val="0"/>
              </a:spcBef>
            </a:pPr>
            <a:r>
              <a:rPr lang="en-US" sz="2729">
                <a:solidFill>
                  <a:srgbClr val="000000"/>
                </a:solidFill>
                <a:latin typeface="Canva Sans"/>
                <a:ea typeface="Canva Sans"/>
                <a:cs typeface="Canva Sans"/>
                <a:sym typeface="Canva Sans"/>
              </a:rPr>
              <a:t>A unique user experience that sets you apart</a:t>
            </a:r>
          </a:p>
          <a:p>
            <a:pPr algn="ctr">
              <a:lnSpc>
                <a:spcPts val="3821"/>
              </a:lnSpc>
              <a:spcBef>
                <a:spcPct val="0"/>
              </a:spcBef>
            </a:pPr>
            <a:r>
              <a:rPr lang="en-US" sz="2729">
                <a:solidFill>
                  <a:srgbClr val="000000"/>
                </a:solidFill>
                <a:latin typeface="Canva Sans"/>
                <a:ea typeface="Canva Sans"/>
                <a:cs typeface="Canva Sans"/>
                <a:sym typeface="Canva Sans"/>
              </a:rPr>
              <a:t>2. Enhanced User Experience (UX)</a:t>
            </a:r>
          </a:p>
          <a:p>
            <a:pPr algn="ctr">
              <a:lnSpc>
                <a:spcPts val="3821"/>
              </a:lnSpc>
              <a:spcBef>
                <a:spcPct val="0"/>
              </a:spcBef>
            </a:pPr>
            <a:r>
              <a:rPr lang="en-US" sz="2729">
                <a:solidFill>
                  <a:srgbClr val="000000"/>
                </a:solidFill>
                <a:latin typeface="Canva Sans"/>
                <a:ea typeface="Canva Sans"/>
                <a:cs typeface="Canva Sans"/>
                <a:sym typeface="Canva Sans"/>
              </a:rPr>
              <a:t>User experience plays a significant role in customer retention and conversion rates. Custom website development ensures that your site is designed with user needs in mind, offering smooth navigation, fast loading times, and mobile responsiveness.</a:t>
            </a:r>
          </a:p>
          <a:p>
            <a:pPr algn="ctr">
              <a:lnSpc>
                <a:spcPts val="3821"/>
              </a:lnSpc>
              <a:spcBef>
                <a:spcPct val="0"/>
              </a:spcBef>
            </a:pPr>
            <a:r>
              <a:rPr lang="en-US" sz="2729">
                <a:solidFill>
                  <a:srgbClr val="000000"/>
                </a:solidFill>
                <a:latin typeface="Canva Sans"/>
                <a:ea typeface="Canva Sans"/>
                <a:cs typeface="Canva Sans"/>
                <a:sym typeface="Canva Sans"/>
              </a:rPr>
              <a:t>Best Practices:</a:t>
            </a:r>
          </a:p>
          <a:p>
            <a:pPr algn="ctr">
              <a:lnSpc>
                <a:spcPts val="3821"/>
              </a:lnSpc>
              <a:spcBef>
                <a:spcPct val="0"/>
              </a:spcBef>
            </a:pPr>
            <a:r>
              <a:rPr lang="en-US" sz="2729">
                <a:solidFill>
                  <a:srgbClr val="000000"/>
                </a:solidFill>
                <a:latin typeface="Canva Sans"/>
                <a:ea typeface="Canva Sans"/>
                <a:cs typeface="Canva Sans"/>
                <a:sym typeface="Canva Sans"/>
              </a:rPr>
              <a:t>Optimize for mobile and desktop users</a:t>
            </a:r>
          </a:p>
          <a:p>
            <a:pPr algn="ctr">
              <a:lnSpc>
                <a:spcPts val="3821"/>
              </a:lnSpc>
              <a:spcBef>
                <a:spcPct val="0"/>
              </a:spcBef>
            </a:pPr>
            <a:r>
              <a:rPr lang="en-US" sz="2729">
                <a:solidFill>
                  <a:srgbClr val="000000"/>
                </a:solidFill>
                <a:latin typeface="Canva Sans"/>
                <a:ea typeface="Canva Sans"/>
                <a:cs typeface="Canva Sans"/>
                <a:sym typeface="Canva Sans"/>
              </a:rPr>
              <a:t>Improve page load speed with efficient coding</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60360"/>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Use intuitive navigation to enhance usability</a:t>
            </a:r>
          </a:p>
          <a:p>
            <a:pPr algn="ctr">
              <a:lnSpc>
                <a:spcPts val="3821"/>
              </a:lnSpc>
              <a:spcBef>
                <a:spcPct val="0"/>
              </a:spcBef>
            </a:pPr>
            <a:r>
              <a:rPr lang="en-US" sz="2729">
                <a:solidFill>
                  <a:srgbClr val="000000"/>
                </a:solidFill>
                <a:latin typeface="Canva Sans"/>
                <a:ea typeface="Canva Sans"/>
                <a:cs typeface="Canva Sans"/>
                <a:sym typeface="Canva Sans"/>
              </a:rPr>
              <a:t>3. SEO and Performance Optimization</a:t>
            </a:r>
          </a:p>
          <a:p>
            <a:pPr algn="ctr">
              <a:lnSpc>
                <a:spcPts val="3821"/>
              </a:lnSpc>
              <a:spcBef>
                <a:spcPct val="0"/>
              </a:spcBef>
            </a:pPr>
            <a:r>
              <a:rPr lang="en-US" sz="2729">
                <a:solidFill>
                  <a:srgbClr val="000000"/>
                </a:solidFill>
                <a:latin typeface="Canva Sans"/>
                <a:ea typeface="Canva Sans"/>
                <a:cs typeface="Canva Sans"/>
                <a:sym typeface="Canva Sans"/>
              </a:rPr>
              <a:t>A custom website is built with search engine optimization (SEO) in mind, making it easier for potential customers to find you online. Unlike generic templates, custom websites allow for better control over site architecture, meta tags, and on-page SEO elements.</a:t>
            </a:r>
          </a:p>
          <a:p>
            <a:pPr algn="ctr">
              <a:lnSpc>
                <a:spcPts val="3821"/>
              </a:lnSpc>
              <a:spcBef>
                <a:spcPct val="0"/>
              </a:spcBef>
            </a:pPr>
            <a:r>
              <a:rPr lang="en-US" sz="2729">
                <a:solidFill>
                  <a:srgbClr val="000000"/>
                </a:solidFill>
                <a:latin typeface="Canva Sans"/>
                <a:ea typeface="Canva Sans"/>
                <a:cs typeface="Canva Sans"/>
                <a:sym typeface="Canva Sans"/>
              </a:rPr>
              <a:t>Advantages:</a:t>
            </a:r>
          </a:p>
          <a:p>
            <a:pPr algn="ctr">
              <a:lnSpc>
                <a:spcPts val="3821"/>
              </a:lnSpc>
              <a:spcBef>
                <a:spcPct val="0"/>
              </a:spcBef>
            </a:pPr>
            <a:r>
              <a:rPr lang="en-US" sz="2729">
                <a:solidFill>
                  <a:srgbClr val="000000"/>
                </a:solidFill>
                <a:latin typeface="Canva Sans"/>
                <a:ea typeface="Canva Sans"/>
                <a:cs typeface="Canva Sans"/>
                <a:sym typeface="Canva Sans"/>
              </a:rPr>
              <a:t>Better search rankings due to optimized coding</a:t>
            </a:r>
          </a:p>
          <a:p>
            <a:pPr algn="ctr">
              <a:lnSpc>
                <a:spcPts val="3821"/>
              </a:lnSpc>
              <a:spcBef>
                <a:spcPct val="0"/>
              </a:spcBef>
            </a:pPr>
            <a:r>
              <a:rPr lang="en-US" sz="2729">
                <a:solidFill>
                  <a:srgbClr val="000000"/>
                </a:solidFill>
                <a:latin typeface="Canva Sans"/>
                <a:ea typeface="Canva Sans"/>
                <a:cs typeface="Canva Sans"/>
                <a:sym typeface="Canva Sans"/>
              </a:rPr>
              <a:t>Faster page speed for improved user experience and lower bounce rates</a:t>
            </a:r>
          </a:p>
          <a:p>
            <a:pPr algn="ctr">
              <a:lnSpc>
                <a:spcPts val="3821"/>
              </a:lnSpc>
              <a:spcBef>
                <a:spcPct val="0"/>
              </a:spcBef>
            </a:pPr>
            <a:r>
              <a:rPr lang="en-US" sz="2729">
                <a:solidFill>
                  <a:srgbClr val="000000"/>
                </a:solidFill>
                <a:latin typeface="Canva Sans"/>
                <a:ea typeface="Canva Sans"/>
                <a:cs typeface="Canva Sans"/>
                <a:sym typeface="Canva Sans"/>
              </a:rPr>
              <a:t>Structured data implementation for enhanced search visibility</a:t>
            </a:r>
          </a:p>
          <a:p>
            <a:pPr algn="ctr">
              <a:lnSpc>
                <a:spcPts val="3821"/>
              </a:lnSpc>
              <a:spcBef>
                <a:spcPct val="0"/>
              </a:spcBef>
            </a:pPr>
            <a:r>
              <a:rPr lang="en-US" sz="2729">
                <a:solidFill>
                  <a:srgbClr val="000000"/>
                </a:solidFill>
                <a:latin typeface="Canva Sans"/>
                <a:ea typeface="Canva Sans"/>
                <a:cs typeface="Canva Sans"/>
                <a:sym typeface="Canva Sans"/>
              </a:rPr>
              <a:t>4. Scalability and Future Growth</a:t>
            </a:r>
          </a:p>
          <a:p>
            <a:pPr algn="ctr">
              <a:lnSpc>
                <a:spcPts val="3821"/>
              </a:lnSpc>
              <a:spcBef>
                <a:spcPct val="0"/>
              </a:spcBef>
            </a:pPr>
            <a:r>
              <a:rPr lang="en-US" sz="2729">
                <a:solidFill>
                  <a:srgbClr val="000000"/>
                </a:solidFill>
                <a:latin typeface="Canva Sans"/>
                <a:ea typeface="Canva Sans"/>
                <a:cs typeface="Canva Sans"/>
                <a:sym typeface="Canva Sans"/>
              </a:rPr>
              <a:t>A template-based website may be limiting as your business grows.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654884"/>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Custom website development ensures your site is scalable and adaptable to new business needs, allowing for future enhancements and integrations.</a:t>
            </a:r>
          </a:p>
          <a:p>
            <a:pPr algn="ctr">
              <a:lnSpc>
                <a:spcPts val="3821"/>
              </a:lnSpc>
              <a:spcBef>
                <a:spcPct val="0"/>
              </a:spcBef>
            </a:pPr>
            <a:r>
              <a:rPr lang="en-US" sz="2729">
                <a:solidFill>
                  <a:srgbClr val="000000"/>
                </a:solidFill>
                <a:latin typeface="Canva Sans"/>
                <a:ea typeface="Canva Sans"/>
                <a:cs typeface="Canva Sans"/>
                <a:sym typeface="Canva Sans"/>
              </a:rPr>
              <a:t>Features:</a:t>
            </a:r>
          </a:p>
          <a:p>
            <a:pPr algn="ctr">
              <a:lnSpc>
                <a:spcPts val="3821"/>
              </a:lnSpc>
              <a:spcBef>
                <a:spcPct val="0"/>
              </a:spcBef>
            </a:pPr>
            <a:r>
              <a:rPr lang="en-US" sz="2729">
                <a:solidFill>
                  <a:srgbClr val="000000"/>
                </a:solidFill>
                <a:latin typeface="Canva Sans"/>
                <a:ea typeface="Canva Sans"/>
                <a:cs typeface="Canva Sans"/>
                <a:sym typeface="Canva Sans"/>
              </a:rPr>
              <a:t>Ability to add new features and functionalities as needed</a:t>
            </a:r>
          </a:p>
          <a:p>
            <a:pPr algn="ctr">
              <a:lnSpc>
                <a:spcPts val="3821"/>
              </a:lnSpc>
              <a:spcBef>
                <a:spcPct val="0"/>
              </a:spcBef>
            </a:pPr>
            <a:r>
              <a:rPr lang="en-US" sz="2729">
                <a:solidFill>
                  <a:srgbClr val="000000"/>
                </a:solidFill>
                <a:latin typeface="Canva Sans"/>
                <a:ea typeface="Canva Sans"/>
                <a:cs typeface="Canva Sans"/>
                <a:sym typeface="Canva Sans"/>
              </a:rPr>
              <a:t>Flexible architecture that grows with your business</a:t>
            </a:r>
          </a:p>
          <a:p>
            <a:pPr algn="ctr">
              <a:lnSpc>
                <a:spcPts val="3821"/>
              </a:lnSpc>
              <a:spcBef>
                <a:spcPct val="0"/>
              </a:spcBef>
            </a:pPr>
            <a:r>
              <a:rPr lang="en-US" sz="2729">
                <a:solidFill>
                  <a:srgbClr val="000000"/>
                </a:solidFill>
                <a:latin typeface="Canva Sans"/>
                <a:ea typeface="Canva Sans"/>
                <a:cs typeface="Canva Sans"/>
                <a:sym typeface="Canva Sans"/>
              </a:rPr>
              <a:t>Integration with third-party tools like CRM, payment gateways, and analytics</a:t>
            </a:r>
          </a:p>
          <a:p>
            <a:pPr algn="ctr">
              <a:lnSpc>
                <a:spcPts val="3821"/>
              </a:lnSpc>
              <a:spcBef>
                <a:spcPct val="0"/>
              </a:spcBef>
            </a:pPr>
            <a:r>
              <a:rPr lang="en-US" sz="2729">
                <a:solidFill>
                  <a:srgbClr val="000000"/>
                </a:solidFill>
                <a:latin typeface="Canva Sans"/>
                <a:ea typeface="Canva Sans"/>
                <a:cs typeface="Canva Sans"/>
                <a:sym typeface="Canva Sans"/>
              </a:rPr>
              <a:t>5. Improved Security and Data Protection</a:t>
            </a:r>
          </a:p>
          <a:p>
            <a:pPr algn="ctr">
              <a:lnSpc>
                <a:spcPts val="3821"/>
              </a:lnSpc>
              <a:spcBef>
                <a:spcPct val="0"/>
              </a:spcBef>
            </a:pPr>
            <a:r>
              <a:rPr lang="en-US" sz="2729">
                <a:solidFill>
                  <a:srgbClr val="000000"/>
                </a:solidFill>
                <a:latin typeface="Canva Sans"/>
                <a:ea typeface="Canva Sans"/>
                <a:cs typeface="Canva Sans"/>
                <a:sym typeface="Canva Sans"/>
              </a:rPr>
              <a:t>Custom websites provide better security features than off-the-shelf solutions.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With tailored security measures, you can protect customer data, prevent cyber threats, and ensure compliance with industry standards.</a:t>
            </a:r>
          </a:p>
          <a:p>
            <a:pPr algn="ctr">
              <a:lnSpc>
                <a:spcPts val="3821"/>
              </a:lnSpc>
              <a:spcBef>
                <a:spcPct val="0"/>
              </a:spcBef>
            </a:pPr>
            <a:r>
              <a:rPr lang="en-US" sz="2729">
                <a:solidFill>
                  <a:srgbClr val="000000"/>
                </a:solidFill>
                <a:latin typeface="Canva Sans"/>
                <a:ea typeface="Canva Sans"/>
                <a:cs typeface="Canva Sans"/>
                <a:sym typeface="Canva Sans"/>
              </a:rPr>
              <a:t>Security Enhancements:</a:t>
            </a:r>
          </a:p>
          <a:p>
            <a:pPr algn="ctr">
              <a:lnSpc>
                <a:spcPts val="3821"/>
              </a:lnSpc>
              <a:spcBef>
                <a:spcPct val="0"/>
              </a:spcBef>
            </a:pPr>
            <a:r>
              <a:rPr lang="en-US" sz="2729">
                <a:solidFill>
                  <a:srgbClr val="000000"/>
                </a:solidFill>
                <a:latin typeface="Canva Sans"/>
                <a:ea typeface="Canva Sans"/>
                <a:cs typeface="Canva Sans"/>
                <a:sym typeface="Canva Sans"/>
              </a:rPr>
              <a:t>SSL certificates for secure transactions</a:t>
            </a:r>
          </a:p>
          <a:p>
            <a:pPr algn="ctr">
              <a:lnSpc>
                <a:spcPts val="3821"/>
              </a:lnSpc>
              <a:spcBef>
                <a:spcPct val="0"/>
              </a:spcBef>
            </a:pPr>
            <a:r>
              <a:rPr lang="en-US" sz="2729">
                <a:solidFill>
                  <a:srgbClr val="000000"/>
                </a:solidFill>
                <a:latin typeface="Canva Sans"/>
                <a:ea typeface="Canva Sans"/>
                <a:cs typeface="Canva Sans"/>
                <a:sym typeface="Canva Sans"/>
              </a:rPr>
              <a:t>Data encryption to safeguard sensitive information</a:t>
            </a:r>
          </a:p>
          <a:p>
            <a:pPr algn="ctr">
              <a:lnSpc>
                <a:spcPts val="3821"/>
              </a:lnSpc>
              <a:spcBef>
                <a:spcPct val="0"/>
              </a:spcBef>
            </a:pPr>
            <a:r>
              <a:rPr lang="en-US" sz="2729">
                <a:solidFill>
                  <a:srgbClr val="000000"/>
                </a:solidFill>
                <a:latin typeface="Canva Sans"/>
                <a:ea typeface="Canva Sans"/>
                <a:cs typeface="Canva Sans"/>
                <a:sym typeface="Canva Sans"/>
              </a:rPr>
              <a:t>Regular security updates and monitoring</a:t>
            </a:r>
          </a:p>
          <a:p>
            <a:pPr algn="ctr">
              <a:lnSpc>
                <a:spcPts val="3821"/>
              </a:lnSpc>
              <a:spcBef>
                <a:spcPct val="0"/>
              </a:spcBef>
            </a:pPr>
            <a:r>
              <a:rPr lang="en-US" sz="2729">
                <a:solidFill>
                  <a:srgbClr val="000000"/>
                </a:solidFill>
                <a:latin typeface="Canva Sans"/>
                <a:ea typeface="Canva Sans"/>
                <a:cs typeface="Canva Sans"/>
                <a:sym typeface="Canva Sans"/>
              </a:rPr>
              <a:t>6. Increased Conversion Rates</a:t>
            </a:r>
          </a:p>
          <a:p>
            <a:pPr algn="ctr">
              <a:lnSpc>
                <a:spcPts val="3821"/>
              </a:lnSpc>
              <a:spcBef>
                <a:spcPct val="0"/>
              </a:spcBef>
            </a:pPr>
            <a:r>
              <a:rPr lang="en-US" sz="2729">
                <a:solidFill>
                  <a:srgbClr val="000000"/>
                </a:solidFill>
                <a:latin typeface="Canva Sans"/>
                <a:ea typeface="Canva Sans"/>
                <a:cs typeface="Canva Sans"/>
                <a:sym typeface="Canva Sans"/>
              </a:rPr>
              <a:t>A custom website is designed with your sales funnel in mind.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841617"/>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incorporating tailored CTAs, personalized content, and user-friendly checkout processes, you can maximize conversions and increase revenue.</a:t>
            </a:r>
          </a:p>
          <a:p>
            <a:pPr algn="ctr">
              <a:lnSpc>
                <a:spcPts val="3821"/>
              </a:lnSpc>
              <a:spcBef>
                <a:spcPct val="0"/>
              </a:spcBef>
            </a:pPr>
            <a:r>
              <a:rPr lang="en-US" sz="2729">
                <a:solidFill>
                  <a:srgbClr val="000000"/>
                </a:solidFill>
                <a:latin typeface="Canva Sans"/>
                <a:ea typeface="Canva Sans"/>
                <a:cs typeface="Canva Sans"/>
                <a:sym typeface="Canva Sans"/>
              </a:rPr>
              <a:t>Strategies:</a:t>
            </a:r>
          </a:p>
          <a:p>
            <a:pPr algn="ctr">
              <a:lnSpc>
                <a:spcPts val="3821"/>
              </a:lnSpc>
              <a:spcBef>
                <a:spcPct val="0"/>
              </a:spcBef>
            </a:pPr>
            <a:r>
              <a:rPr lang="en-US" sz="2729">
                <a:solidFill>
                  <a:srgbClr val="000000"/>
                </a:solidFill>
                <a:latin typeface="Canva Sans"/>
                <a:ea typeface="Canva Sans"/>
                <a:cs typeface="Canva Sans"/>
                <a:sym typeface="Canva Sans"/>
              </a:rPr>
              <a:t>Custom landing pages optimized for lead generation</a:t>
            </a:r>
          </a:p>
          <a:p>
            <a:pPr algn="ctr">
              <a:lnSpc>
                <a:spcPts val="3821"/>
              </a:lnSpc>
              <a:spcBef>
                <a:spcPct val="0"/>
              </a:spcBef>
            </a:pPr>
            <a:r>
              <a:rPr lang="en-US" sz="2729">
                <a:solidFill>
                  <a:srgbClr val="000000"/>
                </a:solidFill>
                <a:latin typeface="Canva Sans"/>
                <a:ea typeface="Canva Sans"/>
                <a:cs typeface="Canva Sans"/>
                <a:sym typeface="Canva Sans"/>
              </a:rPr>
              <a:t>A/B testing for improving conversion performance</a:t>
            </a:r>
          </a:p>
          <a:p>
            <a:pPr algn="ctr">
              <a:lnSpc>
                <a:spcPts val="3821"/>
              </a:lnSpc>
              <a:spcBef>
                <a:spcPct val="0"/>
              </a:spcBef>
            </a:pPr>
            <a:r>
              <a:rPr lang="en-US" sz="2729">
                <a:solidFill>
                  <a:srgbClr val="000000"/>
                </a:solidFill>
                <a:latin typeface="Canva Sans"/>
                <a:ea typeface="Canva Sans"/>
                <a:cs typeface="Canva Sans"/>
                <a:sym typeface="Canva Sans"/>
              </a:rPr>
              <a:t>Streamlined checkout process for seamless transactions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481081"/>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Investing in custom website development is a strategic move that can significantly enhance your business’s online presence, improve user engagement, and boost sales. By focusing on brand identity, user experience, SEO, security, and scalability, businesses can create a powerful digital platform that supports long-term success. If you want to take your business to the next level, a custom-built website is the way to go.</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14323" y="368333"/>
            <a:ext cx="14530141" cy="4943710"/>
          </a:xfrm>
          <a:custGeom>
            <a:avLst/>
            <a:gdLst/>
            <a:ahLst/>
            <a:cxnLst/>
            <a:rect r="r" b="b" t="t" l="l"/>
            <a:pathLst>
              <a:path h="4943710" w="14530141">
                <a:moveTo>
                  <a:pt x="0" y="0"/>
                </a:moveTo>
                <a:lnTo>
                  <a:pt x="14530141" y="0"/>
                </a:lnTo>
                <a:lnTo>
                  <a:pt x="14530141" y="4943710"/>
                </a:lnTo>
                <a:lnTo>
                  <a:pt x="0" y="4943710"/>
                </a:lnTo>
                <a:lnTo>
                  <a:pt x="0" y="0"/>
                </a:lnTo>
                <a:close/>
              </a:path>
            </a:pathLst>
          </a:custGeom>
          <a:blipFill>
            <a:blip r:embed="rId2"/>
            <a:stretch>
              <a:fillRect l="0" t="-11375" r="0" b="-53949"/>
            </a:stretch>
          </a:blipFill>
        </p:spPr>
      </p:sp>
      <p:sp>
        <p:nvSpPr>
          <p:cNvPr name="TextBox 3" id="3"/>
          <p:cNvSpPr txBox="true"/>
          <p:nvPr/>
        </p:nvSpPr>
        <p:spPr>
          <a:xfrm rot="0">
            <a:off x="0" y="7431904"/>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SEO-Optimized Web Design Can Improve Your Search Rankings and Drive Organic Traffic</a:t>
            </a:r>
          </a:p>
          <a:p>
            <a:pPr algn="ctr">
              <a:lnSpc>
                <a:spcPts val="4373"/>
              </a:lnSpc>
              <a:spcBef>
                <a:spcPct val="0"/>
              </a:spcBef>
            </a:pPr>
            <a:r>
              <a:rPr lang="en-US" sz="2733">
                <a:solidFill>
                  <a:srgbClr val="000000"/>
                </a:solidFill>
                <a:latin typeface="Canva Sans"/>
                <a:ea typeface="Canva Sans"/>
                <a:cs typeface="Canva Sans"/>
                <a:sym typeface="Canva Sans"/>
              </a:rPr>
              <a:t>Introduction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1342" t="0" r="-21342"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33011" y="343831"/>
            <a:ext cx="14537692" cy="4641812"/>
          </a:xfrm>
          <a:custGeom>
            <a:avLst/>
            <a:gdLst/>
            <a:ahLst/>
            <a:cxnLst/>
            <a:rect r="r" b="b" t="t" l="l"/>
            <a:pathLst>
              <a:path h="4641812" w="14537692">
                <a:moveTo>
                  <a:pt x="0" y="0"/>
                </a:moveTo>
                <a:lnTo>
                  <a:pt x="14537692" y="0"/>
                </a:lnTo>
                <a:lnTo>
                  <a:pt x="14537692" y="4641812"/>
                </a:lnTo>
                <a:lnTo>
                  <a:pt x="0" y="4641812"/>
                </a:lnTo>
                <a:lnTo>
                  <a:pt x="0" y="0"/>
                </a:lnTo>
                <a:close/>
              </a:path>
            </a:pathLst>
          </a:custGeom>
          <a:blipFill>
            <a:blip r:embed="rId2"/>
            <a:stretch>
              <a:fillRect l="0" t="-4694" r="0" b="-8095"/>
            </a:stretch>
          </a:blipFill>
        </p:spPr>
      </p:sp>
      <p:sp>
        <p:nvSpPr>
          <p:cNvPr name="TextBox 3" id="3"/>
          <p:cNvSpPr txBox="true"/>
          <p:nvPr/>
        </p:nvSpPr>
        <p:spPr>
          <a:xfrm rot="0">
            <a:off x="0" y="7221427"/>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competitive digital landscape, a visually appealing website alone is not sufficient to ensure success. If your website is not optimized for search engines, you may struggle to attract visitors, no matter how visually appealing it is.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03013" y="345968"/>
            <a:ext cx="14492450" cy="5122444"/>
          </a:xfrm>
          <a:custGeom>
            <a:avLst/>
            <a:gdLst/>
            <a:ahLst/>
            <a:cxnLst/>
            <a:rect r="r" b="b" t="t" l="l"/>
            <a:pathLst>
              <a:path h="5122444" w="14492450">
                <a:moveTo>
                  <a:pt x="0" y="0"/>
                </a:moveTo>
                <a:lnTo>
                  <a:pt x="14492450" y="0"/>
                </a:lnTo>
                <a:lnTo>
                  <a:pt x="14492450" y="5122444"/>
                </a:lnTo>
                <a:lnTo>
                  <a:pt x="0" y="5122444"/>
                </a:lnTo>
                <a:lnTo>
                  <a:pt x="0" y="0"/>
                </a:lnTo>
                <a:close/>
              </a:path>
            </a:pathLst>
          </a:custGeom>
          <a:blipFill>
            <a:blip r:embed="rId2"/>
            <a:stretch>
              <a:fillRect l="0" t="-24254" r="0" b="-40690"/>
            </a:stretch>
          </a:blipFill>
        </p:spPr>
      </p:sp>
      <p:sp>
        <p:nvSpPr>
          <p:cNvPr name="TextBox 3" id="3"/>
          <p:cNvSpPr txBox="true"/>
          <p:nvPr/>
        </p:nvSpPr>
        <p:spPr>
          <a:xfrm rot="0">
            <a:off x="0" y="7752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SEO-optimized web design ensures that your site is not only aesthetically pleasing but also structured in a way that enhances visibility on search engines like Google.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24679" y="319029"/>
            <a:ext cx="14833286" cy="4571202"/>
          </a:xfrm>
          <a:custGeom>
            <a:avLst/>
            <a:gdLst/>
            <a:ahLst/>
            <a:cxnLst/>
            <a:rect r="r" b="b" t="t" l="l"/>
            <a:pathLst>
              <a:path h="4571202" w="14833286">
                <a:moveTo>
                  <a:pt x="0" y="0"/>
                </a:moveTo>
                <a:lnTo>
                  <a:pt x="14833285" y="0"/>
                </a:lnTo>
                <a:lnTo>
                  <a:pt x="14833285" y="4571203"/>
                </a:lnTo>
                <a:lnTo>
                  <a:pt x="0" y="4571203"/>
                </a:lnTo>
                <a:lnTo>
                  <a:pt x="0" y="0"/>
                </a:lnTo>
                <a:close/>
              </a:path>
            </a:pathLst>
          </a:custGeom>
          <a:blipFill>
            <a:blip r:embed="rId2"/>
            <a:stretch>
              <a:fillRect l="0" t="-5217" r="0" b="-5793"/>
            </a:stretch>
          </a:blipFill>
        </p:spPr>
      </p:sp>
      <p:sp>
        <p:nvSpPr>
          <p:cNvPr name="TextBox 3" id="3"/>
          <p:cNvSpPr txBox="true"/>
          <p:nvPr/>
        </p:nvSpPr>
        <p:spPr>
          <a:xfrm rot="0">
            <a:off x="406301" y="7687109"/>
            <a:ext cx="17475398"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article explores how SEO-focused design can improve your search rankings and drive organic traffic.</a:t>
            </a:r>
          </a:p>
          <a:p>
            <a:pPr algn="ctr">
              <a:lnSpc>
                <a:spcPts val="4373"/>
              </a:lnSpc>
              <a:spcBef>
                <a:spcPct val="0"/>
              </a:spcBef>
            </a:pPr>
            <a:r>
              <a:rPr lang="en-US" sz="2733">
                <a:solidFill>
                  <a:srgbClr val="000000"/>
                </a:solidFill>
                <a:latin typeface="Canva Sans"/>
                <a:ea typeface="Canva Sans"/>
                <a:cs typeface="Canva Sans"/>
                <a:sym typeface="Canva Sans"/>
              </a:rPr>
              <a:t>1. Mobile Responsiveness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38212"/>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Google prioritizes mobile-friendly websites in its search rankings. A responsive design ensures your website adapts to different screen sizes, providing a seamless experience across all devices. This reduces bounce rates and improves engagement, signaling to search engines that your site offers value.</a:t>
            </a:r>
          </a:p>
          <a:p>
            <a:pPr algn="ctr">
              <a:lnSpc>
                <a:spcPts val="4373"/>
              </a:lnSpc>
              <a:spcBef>
                <a:spcPct val="0"/>
              </a:spcBef>
            </a:pPr>
            <a:r>
              <a:rPr lang="en-US" sz="2733">
                <a:solidFill>
                  <a:srgbClr val="000000"/>
                </a:solidFill>
                <a:latin typeface="Canva Sans"/>
                <a:ea typeface="Canva Sans"/>
                <a:cs typeface="Canva Sans"/>
                <a:sym typeface="Canva Sans"/>
              </a:rPr>
              <a:t>Best Practices:</a:t>
            </a:r>
          </a:p>
          <a:p>
            <a:pPr algn="ctr">
              <a:lnSpc>
                <a:spcPts val="4373"/>
              </a:lnSpc>
              <a:spcBef>
                <a:spcPct val="0"/>
              </a:spcBef>
            </a:pPr>
            <a:r>
              <a:rPr lang="en-US" sz="2733">
                <a:solidFill>
                  <a:srgbClr val="000000"/>
                </a:solidFill>
                <a:latin typeface="Canva Sans"/>
                <a:ea typeface="Canva Sans"/>
                <a:cs typeface="Canva Sans"/>
                <a:sym typeface="Canva Sans"/>
              </a:rPr>
              <a:t>Use a mobile-first design approach.</a:t>
            </a:r>
          </a:p>
          <a:p>
            <a:pPr algn="ctr">
              <a:lnSpc>
                <a:spcPts val="4373"/>
              </a:lnSpc>
              <a:spcBef>
                <a:spcPct val="0"/>
              </a:spcBef>
            </a:pPr>
            <a:r>
              <a:rPr lang="en-US" sz="2733">
                <a:solidFill>
                  <a:srgbClr val="000000"/>
                </a:solidFill>
                <a:latin typeface="Canva Sans"/>
                <a:ea typeface="Canva Sans"/>
                <a:cs typeface="Canva Sans"/>
                <a:sym typeface="Canva Sans"/>
              </a:rPr>
              <a:t>Ensure text, images, and buttons are properly scaled for smaller screens.</a:t>
            </a:r>
          </a:p>
          <a:p>
            <a:pPr algn="ctr">
              <a:lnSpc>
                <a:spcPts val="4373"/>
              </a:lnSpc>
              <a:spcBef>
                <a:spcPct val="0"/>
              </a:spcBef>
            </a:pPr>
            <a:r>
              <a:rPr lang="en-US" sz="2733">
                <a:solidFill>
                  <a:srgbClr val="000000"/>
                </a:solidFill>
                <a:latin typeface="Canva Sans"/>
                <a:ea typeface="Canva Sans"/>
                <a:cs typeface="Canva Sans"/>
                <a:sym typeface="Canva Sans"/>
              </a:rPr>
              <a:t>Evaluate your website's mobile-friendliness with Google's Mobile-Friendly Test tool to identify areas for improvement and ensure optimal performance on all devices.</a:t>
            </a:r>
          </a:p>
          <a:p>
            <a:pPr algn="ctr">
              <a:lnSpc>
                <a:spcPts val="4373"/>
              </a:lnSpc>
              <a:spcBef>
                <a:spcPct val="0"/>
              </a:spcBef>
            </a:pPr>
            <a:r>
              <a:rPr lang="en-US" sz="2733">
                <a:solidFill>
                  <a:srgbClr val="000000"/>
                </a:solidFill>
                <a:latin typeface="Canva Sans"/>
                <a:ea typeface="Canva Sans"/>
                <a:cs typeface="Canva Sans"/>
                <a:sym typeface="Canva Sans"/>
              </a:rPr>
              <a:t>2. Fast Loading Speed</a:t>
            </a:r>
          </a:p>
          <a:p>
            <a:pPr algn="ctr">
              <a:lnSpc>
                <a:spcPts val="4373"/>
              </a:lnSpc>
              <a:spcBef>
                <a:spcPct val="0"/>
              </a:spcBef>
            </a:pPr>
            <a:r>
              <a:rPr lang="en-US" sz="2733">
                <a:solidFill>
                  <a:srgbClr val="000000"/>
                </a:solidFill>
                <a:latin typeface="Canva Sans"/>
                <a:ea typeface="Canva Sans"/>
                <a:cs typeface="Canva Sans"/>
                <a:sym typeface="Canva Sans"/>
              </a:rPr>
              <a:t>Page speed is a crucial ranking factor. A slow website frustrates users and leads to higher bounce rates, which negatively impact SEO.</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80355"/>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Best Practices:</a:t>
            </a:r>
          </a:p>
          <a:p>
            <a:pPr algn="ctr">
              <a:lnSpc>
                <a:spcPts val="4373"/>
              </a:lnSpc>
              <a:spcBef>
                <a:spcPct val="0"/>
              </a:spcBef>
            </a:pPr>
            <a:r>
              <a:rPr lang="en-US" sz="2733">
                <a:solidFill>
                  <a:srgbClr val="000000"/>
                </a:solidFill>
                <a:latin typeface="Canva Sans"/>
                <a:ea typeface="Canva Sans"/>
                <a:cs typeface="Canva Sans"/>
                <a:sym typeface="Canva Sans"/>
              </a:rPr>
              <a:t>Reduce image file sizes through advanced compression techniques while maintaining high visual quality to enhance page load speed.</a:t>
            </a:r>
          </a:p>
          <a:p>
            <a:pPr algn="ctr">
              <a:lnSpc>
                <a:spcPts val="4373"/>
              </a:lnSpc>
              <a:spcBef>
                <a:spcPct val="0"/>
              </a:spcBef>
            </a:pPr>
            <a:r>
              <a:rPr lang="en-US" sz="2733">
                <a:solidFill>
                  <a:srgbClr val="000000"/>
                </a:solidFill>
                <a:latin typeface="Canva Sans"/>
                <a:ea typeface="Canva Sans"/>
                <a:cs typeface="Canva Sans"/>
                <a:sym typeface="Canva Sans"/>
              </a:rPr>
              <a:t>Use a Content Delivery Network (CDN) to distribute website data more efficiently.</a:t>
            </a:r>
          </a:p>
          <a:p>
            <a:pPr algn="ctr">
              <a:lnSpc>
                <a:spcPts val="4373"/>
              </a:lnSpc>
              <a:spcBef>
                <a:spcPct val="0"/>
              </a:spcBef>
            </a:pPr>
            <a:r>
              <a:rPr lang="en-US" sz="2733">
                <a:solidFill>
                  <a:srgbClr val="000000"/>
                </a:solidFill>
                <a:latin typeface="Canva Sans"/>
                <a:ea typeface="Canva Sans"/>
                <a:cs typeface="Canva Sans"/>
                <a:sym typeface="Canva Sans"/>
              </a:rPr>
              <a:t>Minimize HTTP requests and enable browser caching.</a:t>
            </a:r>
          </a:p>
          <a:p>
            <a:pPr algn="ctr">
              <a:lnSpc>
                <a:spcPts val="4373"/>
              </a:lnSpc>
              <a:spcBef>
                <a:spcPct val="0"/>
              </a:spcBef>
            </a:pPr>
            <a:r>
              <a:rPr lang="en-US" sz="2733">
                <a:solidFill>
                  <a:srgbClr val="000000"/>
                </a:solidFill>
                <a:latin typeface="Canva Sans"/>
                <a:ea typeface="Canva Sans"/>
                <a:cs typeface="Canva Sans"/>
                <a:sym typeface="Canva Sans"/>
              </a:rPr>
              <a:t>Optimize code by reducing unnecessary JavaScript, CSS, and HTML.</a:t>
            </a:r>
          </a:p>
          <a:p>
            <a:pPr algn="ctr">
              <a:lnSpc>
                <a:spcPts val="4373"/>
              </a:lnSpc>
              <a:spcBef>
                <a:spcPct val="0"/>
              </a:spcBef>
            </a:pPr>
            <a:r>
              <a:rPr lang="en-US" sz="2733">
                <a:solidFill>
                  <a:srgbClr val="000000"/>
                </a:solidFill>
                <a:latin typeface="Canva Sans"/>
                <a:ea typeface="Canva Sans"/>
                <a:cs typeface="Canva Sans"/>
                <a:sym typeface="Canva Sans"/>
              </a:rPr>
              <a:t>3. SEO-Friendly URL Structure</a:t>
            </a:r>
          </a:p>
          <a:p>
            <a:pPr algn="ctr">
              <a:lnSpc>
                <a:spcPts val="4373"/>
              </a:lnSpc>
              <a:spcBef>
                <a:spcPct val="0"/>
              </a:spcBef>
            </a:pPr>
            <a:r>
              <a:rPr lang="en-US" sz="2733">
                <a:solidFill>
                  <a:srgbClr val="000000"/>
                </a:solidFill>
                <a:latin typeface="Canva Sans"/>
                <a:ea typeface="Canva Sans"/>
                <a:cs typeface="Canva Sans"/>
                <a:sym typeface="Canva Sans"/>
              </a:rPr>
              <a:t>A well-structured URL helps both users and search engines understand the page content.</a:t>
            </a:r>
          </a:p>
          <a:p>
            <a:pPr algn="ctr">
              <a:lnSpc>
                <a:spcPts val="4373"/>
              </a:lnSpc>
              <a:spcBef>
                <a:spcPct val="0"/>
              </a:spcBef>
            </a:pPr>
            <a:r>
              <a:rPr lang="en-US" sz="2733">
                <a:solidFill>
                  <a:srgbClr val="000000"/>
                </a:solidFill>
                <a:latin typeface="Canva Sans"/>
                <a:ea typeface="Canva Sans"/>
                <a:cs typeface="Canva Sans"/>
                <a:sym typeface="Canva Sans"/>
              </a:rPr>
              <a:t>Best Practices:</a:t>
            </a:r>
          </a:p>
          <a:p>
            <a:pPr algn="ctr">
              <a:lnSpc>
                <a:spcPts val="4373"/>
              </a:lnSpc>
              <a:spcBef>
                <a:spcPct val="0"/>
              </a:spcBef>
            </a:pPr>
            <a:r>
              <a:rPr lang="en-US" sz="2733">
                <a:solidFill>
                  <a:srgbClr val="000000"/>
                </a:solidFill>
                <a:latin typeface="Canva Sans"/>
                <a:ea typeface="Canva Sans"/>
                <a:cs typeface="Canva Sans"/>
                <a:sym typeface="Canva Sans"/>
              </a:rPr>
              <a:t>Use short, descriptive URLs with relevant keywords.</a:t>
            </a:r>
          </a:p>
          <a:p>
            <a:pPr algn="ctr">
              <a:lnSpc>
                <a:spcPts val="4373"/>
              </a:lnSpc>
              <a:spcBef>
                <a:spcPct val="0"/>
              </a:spcBef>
            </a:pPr>
            <a:r>
              <a:rPr lang="en-US" sz="2733">
                <a:solidFill>
                  <a:srgbClr val="000000"/>
                </a:solidFill>
                <a:latin typeface="Canva Sans"/>
                <a:ea typeface="Canva Sans"/>
                <a:cs typeface="Canva Sans"/>
                <a:sym typeface="Canva Sans"/>
              </a:rPr>
              <a:t>Avoid complex URLs with numbers and special characters.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15860"/>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Use hyphens (-) to separate words in URLs rather than underscores (_), as search engines interpret hyphens as space separators, improving readability and ranking.</a:t>
            </a:r>
          </a:p>
          <a:p>
            <a:pPr algn="ctr">
              <a:lnSpc>
                <a:spcPts val="4373"/>
              </a:lnSpc>
              <a:spcBef>
                <a:spcPct val="0"/>
              </a:spcBef>
            </a:pPr>
            <a:r>
              <a:rPr lang="en-US" sz="2733">
                <a:solidFill>
                  <a:srgbClr val="000000"/>
                </a:solidFill>
                <a:latin typeface="Canva Sans"/>
                <a:ea typeface="Canva Sans"/>
                <a:cs typeface="Canva Sans"/>
                <a:sym typeface="Canva Sans"/>
              </a:rPr>
              <a:t>Example:</a:t>
            </a:r>
          </a:p>
          <a:p>
            <a:pPr algn="ctr">
              <a:lnSpc>
                <a:spcPts val="4373"/>
              </a:lnSpc>
              <a:spcBef>
                <a:spcPct val="0"/>
              </a:spcBef>
            </a:pPr>
            <a:r>
              <a:rPr lang="en-US" sz="2733">
                <a:solidFill>
                  <a:srgbClr val="000000"/>
                </a:solidFill>
                <a:latin typeface="Canva Sans"/>
                <a:ea typeface="Canva Sans"/>
                <a:cs typeface="Canva Sans"/>
                <a:sym typeface="Canva Sans"/>
              </a:rPr>
              <a:t>Good: www.example.com/seo-web-design</a:t>
            </a:r>
          </a:p>
          <a:p>
            <a:pPr algn="ctr">
              <a:lnSpc>
                <a:spcPts val="4373"/>
              </a:lnSpc>
              <a:spcBef>
                <a:spcPct val="0"/>
              </a:spcBef>
            </a:pPr>
            <a:r>
              <a:rPr lang="en-US" sz="2733">
                <a:solidFill>
                  <a:srgbClr val="000000"/>
                </a:solidFill>
                <a:latin typeface="Canva Sans"/>
                <a:ea typeface="Canva Sans"/>
                <a:cs typeface="Canva Sans"/>
                <a:sym typeface="Canva Sans"/>
              </a:rPr>
              <a:t>Bad: www.example.com/page?id=12345</a:t>
            </a:r>
          </a:p>
          <a:p>
            <a:pPr algn="ctr">
              <a:lnSpc>
                <a:spcPts val="4373"/>
              </a:lnSpc>
              <a:spcBef>
                <a:spcPct val="0"/>
              </a:spcBef>
            </a:pPr>
            <a:r>
              <a:rPr lang="en-US" sz="2733">
                <a:solidFill>
                  <a:srgbClr val="000000"/>
                </a:solidFill>
                <a:latin typeface="Canva Sans"/>
                <a:ea typeface="Canva Sans"/>
                <a:cs typeface="Canva Sans"/>
                <a:sym typeface="Canva Sans"/>
              </a:rPr>
              <a:t>4. Optimized Site Navigation</a:t>
            </a:r>
          </a:p>
          <a:p>
            <a:pPr algn="ctr">
              <a:lnSpc>
                <a:spcPts val="4373"/>
              </a:lnSpc>
              <a:spcBef>
                <a:spcPct val="0"/>
              </a:spcBef>
            </a:pPr>
            <a:r>
              <a:rPr lang="en-US" sz="2733">
                <a:solidFill>
                  <a:srgbClr val="000000"/>
                </a:solidFill>
                <a:latin typeface="Canva Sans"/>
                <a:ea typeface="Canva Sans"/>
                <a:cs typeface="Canva Sans"/>
                <a:sym typeface="Canva Sans"/>
              </a:rPr>
              <a:t>Easy-to-use navigation helps search engines crawl your site efficiently and enhances user experience.</a:t>
            </a:r>
          </a:p>
          <a:p>
            <a:pPr algn="ctr">
              <a:lnSpc>
                <a:spcPts val="4373"/>
              </a:lnSpc>
              <a:spcBef>
                <a:spcPct val="0"/>
              </a:spcBef>
            </a:pPr>
            <a:r>
              <a:rPr lang="en-US" sz="2733">
                <a:solidFill>
                  <a:srgbClr val="000000"/>
                </a:solidFill>
                <a:latin typeface="Canva Sans"/>
                <a:ea typeface="Canva Sans"/>
                <a:cs typeface="Canva Sans"/>
                <a:sym typeface="Canva Sans"/>
              </a:rPr>
              <a:t>Best Practices:</a:t>
            </a:r>
          </a:p>
          <a:p>
            <a:pPr algn="ctr">
              <a:lnSpc>
                <a:spcPts val="4373"/>
              </a:lnSpc>
              <a:spcBef>
                <a:spcPct val="0"/>
              </a:spcBef>
            </a:pPr>
            <a:r>
              <a:rPr lang="en-US" sz="2733">
                <a:solidFill>
                  <a:srgbClr val="000000"/>
                </a:solidFill>
                <a:latin typeface="Canva Sans"/>
                <a:ea typeface="Canva Sans"/>
                <a:cs typeface="Canva Sans"/>
                <a:sym typeface="Canva Sans"/>
              </a:rPr>
              <a:t>Use a clear and logical menu structure.</a:t>
            </a:r>
          </a:p>
          <a:p>
            <a:pPr algn="ctr">
              <a:lnSpc>
                <a:spcPts val="4373"/>
              </a:lnSpc>
              <a:spcBef>
                <a:spcPct val="0"/>
              </a:spcBef>
            </a:pPr>
            <a:r>
              <a:rPr lang="en-US" sz="2733">
                <a:solidFill>
                  <a:srgbClr val="000000"/>
                </a:solidFill>
                <a:latin typeface="Canva Sans"/>
                <a:ea typeface="Canva Sans"/>
                <a:cs typeface="Canva Sans"/>
                <a:sym typeface="Canva Sans"/>
              </a:rPr>
              <a:t>Implement internal linking to connect relevant pages.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70882"/>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Create a well-structured XML sitemap and submit it to Google Search Console.</a:t>
            </a:r>
          </a:p>
          <a:p>
            <a:pPr algn="ctr">
              <a:lnSpc>
                <a:spcPts val="4373"/>
              </a:lnSpc>
              <a:spcBef>
                <a:spcPct val="0"/>
              </a:spcBef>
            </a:pPr>
            <a:r>
              <a:rPr lang="en-US" sz="2733">
                <a:solidFill>
                  <a:srgbClr val="000000"/>
                </a:solidFill>
                <a:latin typeface="Canva Sans"/>
                <a:ea typeface="Canva Sans"/>
                <a:cs typeface="Canva Sans"/>
                <a:sym typeface="Canva Sans"/>
              </a:rPr>
              <a:t>5. High-Quality Content and On-Page SEO</a:t>
            </a:r>
          </a:p>
          <a:p>
            <a:pPr algn="ctr">
              <a:lnSpc>
                <a:spcPts val="4373"/>
              </a:lnSpc>
              <a:spcBef>
                <a:spcPct val="0"/>
              </a:spcBef>
            </a:pPr>
            <a:r>
              <a:rPr lang="en-US" sz="2733">
                <a:solidFill>
                  <a:srgbClr val="000000"/>
                </a:solidFill>
                <a:latin typeface="Canva Sans"/>
                <a:ea typeface="Canva Sans"/>
                <a:cs typeface="Canva Sans"/>
                <a:sym typeface="Canva Sans"/>
              </a:rPr>
              <a:t>Content plays a vital role in SEO-optimized web design. Engaging, informative, and keyword-rich content enhances visibility and user engagement.</a:t>
            </a:r>
          </a:p>
        </p:txBody>
      </p:sp>
      <p:sp>
        <p:nvSpPr>
          <p:cNvPr name="TextBox 3" id="3"/>
          <p:cNvSpPr txBox="true"/>
          <p:nvPr/>
        </p:nvSpPr>
        <p:spPr>
          <a:xfrm rot="0">
            <a:off x="0" y="4808844"/>
            <a:ext cx="18288000" cy="3271077"/>
          </a:xfrm>
          <a:prstGeom prst="rect">
            <a:avLst/>
          </a:prstGeom>
        </p:spPr>
        <p:txBody>
          <a:bodyPr anchor="t" rtlCol="false" tIns="0" lIns="0" bIns="0" rIns="0">
            <a:spAutoFit/>
          </a:bodyPr>
          <a:lstStyle/>
          <a:p>
            <a:pPr algn="ctr">
              <a:lnSpc>
                <a:spcPts val="4373"/>
              </a:lnSpc>
              <a:spcBef>
                <a:spcPct val="0"/>
              </a:spcBef>
            </a:pPr>
          </a:p>
          <a:p>
            <a:pPr algn="ctr">
              <a:lnSpc>
                <a:spcPts val="4373"/>
              </a:lnSpc>
              <a:spcBef>
                <a:spcPct val="0"/>
              </a:spcBef>
            </a:pPr>
            <a:r>
              <a:rPr lang="en-US" sz="2733">
                <a:solidFill>
                  <a:srgbClr val="000000"/>
                </a:solidFill>
                <a:latin typeface="Canva Sans"/>
                <a:ea typeface="Canva Sans"/>
                <a:cs typeface="Canva Sans"/>
                <a:sym typeface="Canva Sans"/>
              </a:rPr>
              <a:t>Best Practices:</a:t>
            </a:r>
          </a:p>
          <a:p>
            <a:pPr algn="ctr">
              <a:lnSpc>
                <a:spcPts val="4373"/>
              </a:lnSpc>
              <a:spcBef>
                <a:spcPct val="0"/>
              </a:spcBef>
            </a:pPr>
            <a:r>
              <a:rPr lang="en-US" sz="2733">
                <a:solidFill>
                  <a:srgbClr val="000000"/>
                </a:solidFill>
                <a:latin typeface="Canva Sans"/>
                <a:ea typeface="Canva Sans"/>
                <a:cs typeface="Canva Sans"/>
                <a:sym typeface="Canva Sans"/>
              </a:rPr>
              <a:t>Perform thorough keyword research and seamlessly integrate relevant terms into your content to enhance discoverability and engagement.</a:t>
            </a:r>
          </a:p>
          <a:p>
            <a:pPr algn="ctr">
              <a:lnSpc>
                <a:spcPts val="4373"/>
              </a:lnSpc>
              <a:spcBef>
                <a:spcPct val="0"/>
              </a:spcBef>
            </a:pPr>
            <a:r>
              <a:rPr lang="en-US" sz="2733">
                <a:solidFill>
                  <a:srgbClr val="000000"/>
                </a:solidFill>
                <a:latin typeface="Canva Sans"/>
                <a:ea typeface="Canva Sans"/>
                <a:cs typeface="Canva Sans"/>
                <a:sym typeface="Canva Sans"/>
              </a:rPr>
              <a:t>Use heading tags (H1, H2, H3) to structure content clearly.</a:t>
            </a:r>
          </a:p>
          <a:p>
            <a:pPr algn="ctr">
              <a:lnSpc>
                <a:spcPts val="4373"/>
              </a:lnSpc>
              <a:spcBef>
                <a:spcPct val="0"/>
              </a:spcBef>
            </a:pPr>
            <a:r>
              <a:rPr lang="en-US" sz="2733">
                <a:solidFill>
                  <a:srgbClr val="000000"/>
                </a:solidFill>
                <a:latin typeface="Canva Sans"/>
                <a:ea typeface="Canva Sans"/>
                <a:cs typeface="Canva Sans"/>
                <a:sym typeface="Canva Sans"/>
              </a:rPr>
              <a:t>Optimize meta titles and descriptions with primary keywords.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DAGf1DhMsa8</dc:identifier>
  <dcterms:modified xsi:type="dcterms:W3CDTF">2011-08-01T06:04:30Z</dcterms:modified>
  <cp:revision>1</cp:revision>
  <dc:title>How SEO-Optimized Web Design Can Improve Your Search Rankings and Drive Organic Traffic</dc:title>
</cp:coreProperties>
</file>