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4630400" cy="8229600"/>
  <p:notesSz cx="8229600" cy="14630400"/>
  <p:embeddedFontLst>
    <p:embeddedFont>
      <p:font typeface="Calibri" panose="020F0502020204030204" pitchFamily="34" charset="0"/>
      <p:regular r:id="rId10"/>
      <p:bold r:id="rId11"/>
      <p:italic r:id="rId12"/>
      <p:boldItalic r:id="rId13"/>
    </p:embeddedFont>
    <p:embeddedFont>
      <p:font typeface="Inter"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3" d="100"/>
          <a:sy n="73" d="100"/>
        </p:scale>
        <p:origin x="48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2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stuartmailerphysio.com/physiotherap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4.svg"/><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3.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mailto:Info@stuartmailerphysio.com"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48489"/>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FFFFFF"/>
                </a:solidFill>
                <a:latin typeface="Inter Bold" pitchFamily="34" charset="0"/>
                <a:ea typeface="Inter Bold" pitchFamily="34" charset="-122"/>
                <a:cs typeface="Inter Bold" pitchFamily="34" charset="-120"/>
              </a:rPr>
              <a:t>Musculoskeletal Physiotherapist Edinburgh for Expert Injury Care</a:t>
            </a:r>
            <a:endParaRPr lang="en-US" sz="4450" dirty="0"/>
          </a:p>
        </p:txBody>
      </p:sp>
      <p:sp>
        <p:nvSpPr>
          <p:cNvPr id="4" name="Text 1"/>
          <p:cNvSpPr/>
          <p:nvPr/>
        </p:nvSpPr>
        <p:spPr>
          <a:xfrm>
            <a:off x="793790" y="3714988"/>
            <a:ext cx="7556421" cy="3266123"/>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Comprehensive injury assessment and structured rehabilitation for active recovery and lasting pain reliefIf you are looking for a highly experienced </a:t>
            </a:r>
            <a:r>
              <a:rPr lang="en-US" sz="1750" u="sng" dirty="0">
                <a:solidFill>
                  <a:srgbClr val="7B66FF"/>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xmlns="" val="tx"/>
                    </a:ext>
                  </a:extLst>
                </a:hlinkClick>
              </a:rPr>
              <a:t>Musculoskeletal Physiotherapist Edinburgh</a:t>
            </a:r>
            <a:r>
              <a:rPr lang="en-US" sz="1750" dirty="0">
                <a:solidFill>
                  <a:srgbClr val="E5E0DF"/>
                </a:solidFill>
                <a:latin typeface="Inter" pitchFamily="34" charset="0"/>
                <a:ea typeface="Inter" pitchFamily="34" charset="-122"/>
                <a:cs typeface="Inter" pitchFamily="34" charset="-120"/>
              </a:rPr>
              <a:t> residents can trust, Stuart Mailer Physio provides detailed assessment and structured rehabilitation for a wide range of injuries and pain conditions. Musculoskeletal physiotherapy focuses on problems affecting muscles, joints, ligaments, tendons, and nerves, helping individuals recover movement, reduce discomfort, and return to normal activity safely.</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743903"/>
            <a:ext cx="6443305" cy="708779"/>
          </a:xfrm>
          <a:prstGeom prst="rect">
            <a:avLst/>
          </a:prstGeom>
          <a:noFill/>
          <a:ln/>
        </p:spPr>
        <p:txBody>
          <a:bodyPr wrap="none" lIns="0" tIns="0" rIns="0" bIns="0" rtlCol="0" anchor="t"/>
          <a:lstStyle/>
          <a:p>
            <a:pPr marL="0" indent="0" algn="l">
              <a:lnSpc>
                <a:spcPts val="5550"/>
              </a:lnSpc>
              <a:buNone/>
            </a:pPr>
            <a:r>
              <a:rPr lang="en-US" sz="4450" b="1" dirty="0">
                <a:solidFill>
                  <a:srgbClr val="FFFFFF"/>
                </a:solidFill>
                <a:latin typeface="Inter Bold" pitchFamily="34" charset="0"/>
                <a:ea typeface="Inter Bold" pitchFamily="34" charset="-122"/>
                <a:cs typeface="Inter Bold" pitchFamily="34" charset="-120"/>
              </a:rPr>
              <a:t>Pain Limiting Your Life?</a:t>
            </a:r>
            <a:endParaRPr lang="en-US" sz="4450" dirty="0"/>
          </a:p>
        </p:txBody>
      </p:sp>
      <p:sp>
        <p:nvSpPr>
          <p:cNvPr id="3" name="Text 1"/>
          <p:cNvSpPr/>
          <p:nvPr/>
        </p:nvSpPr>
        <p:spPr>
          <a:xfrm>
            <a:off x="793790" y="1996916"/>
            <a:ext cx="4205168" cy="3266123"/>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Musculoskeletal physiotherapy addresses conditions affecting muscles, joints, ligaments, tendons, and nerves. Whether you're managing acute pain, chronic discomfort, or recovering from injury, expert treatment helps restore movement, reduce discomfort, and return to normal activity safely.</a:t>
            </a:r>
            <a:endParaRPr lang="en-US" sz="1750" dirty="0"/>
          </a:p>
        </p:txBody>
      </p:sp>
      <p:sp>
        <p:nvSpPr>
          <p:cNvPr id="4" name="Text 2"/>
          <p:cNvSpPr/>
          <p:nvPr/>
        </p:nvSpPr>
        <p:spPr>
          <a:xfrm>
            <a:off x="793790" y="5467112"/>
            <a:ext cx="4205168" cy="1814513"/>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From persistent back pain to sports injuries, workplace strain to arthritis, targeted rehabilitation provides clarity and direction for your recovery journey.</a:t>
            </a:r>
            <a:endParaRPr lang="en-US" sz="1750" dirty="0"/>
          </a:p>
        </p:txBody>
      </p:sp>
      <p:sp>
        <p:nvSpPr>
          <p:cNvPr id="5" name="Shape 3"/>
          <p:cNvSpPr/>
          <p:nvPr/>
        </p:nvSpPr>
        <p:spPr>
          <a:xfrm>
            <a:off x="5396627" y="1452682"/>
            <a:ext cx="8610838" cy="5692854"/>
          </a:xfrm>
          <a:prstGeom prst="roundRect">
            <a:avLst>
              <a:gd name="adj" fmla="val 2869"/>
            </a:avLst>
          </a:prstGeom>
          <a:solidFill>
            <a:srgbClr val="2B0AFF"/>
          </a:solidFill>
          <a:ln/>
        </p:spPr>
      </p:sp>
      <p:pic>
        <p:nvPicPr>
          <p:cNvPr id="6" name="Image 0" descr="preencoded.png"/>
          <p:cNvPicPr>
            <a:picLocks noChangeAspect="1"/>
          </p:cNvPicPr>
          <p:nvPr/>
        </p:nvPicPr>
        <p:blipFill>
          <a:blip r:embed="rId3"/>
          <a:stretch>
            <a:fillRect/>
          </a:stretch>
        </p:blipFill>
        <p:spPr>
          <a:xfrm>
            <a:off x="5623441" y="1987868"/>
            <a:ext cx="8157210" cy="46223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2110" y="7281624"/>
            <a:ext cx="1697586" cy="9013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383983"/>
            <a:ext cx="9753481" cy="708779"/>
          </a:xfrm>
          <a:prstGeom prst="rect">
            <a:avLst/>
          </a:prstGeom>
          <a:noFill/>
          <a:ln/>
        </p:spPr>
        <p:txBody>
          <a:bodyPr wrap="none" lIns="0" tIns="0" rIns="0" bIns="0" rtlCol="0" anchor="t"/>
          <a:lstStyle/>
          <a:p>
            <a:pPr marL="0" indent="0" algn="l">
              <a:lnSpc>
                <a:spcPts val="5550"/>
              </a:lnSpc>
              <a:buNone/>
            </a:pPr>
            <a:r>
              <a:rPr lang="en-US" sz="4450" b="1" dirty="0">
                <a:solidFill>
                  <a:srgbClr val="FFFFFF"/>
                </a:solidFill>
                <a:latin typeface="Inter Bold" pitchFamily="34" charset="0"/>
                <a:ea typeface="Inter Bold" pitchFamily="34" charset="-122"/>
                <a:cs typeface="Inter Bold" pitchFamily="34" charset="-120"/>
              </a:rPr>
              <a:t>Comprehensive Assessment Is Key</a:t>
            </a:r>
            <a:endParaRPr lang="en-US" sz="4450" dirty="0"/>
          </a:p>
        </p:txBody>
      </p:sp>
      <p:sp>
        <p:nvSpPr>
          <p:cNvPr id="3" name="Text 1"/>
          <p:cNvSpPr/>
          <p:nvPr/>
        </p:nvSpPr>
        <p:spPr>
          <a:xfrm>
            <a:off x="793790" y="254639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Effective treatment begins with understanding your complete condition. A thorough consultation includes detailed injury history, movement analysis, strength testing, and functional assessment.</a:t>
            </a:r>
            <a:endParaRPr lang="en-US" sz="1750" dirty="0"/>
          </a:p>
        </p:txBody>
      </p:sp>
      <p:sp>
        <p:nvSpPr>
          <p:cNvPr id="4" name="Shape 2"/>
          <p:cNvSpPr/>
          <p:nvPr/>
        </p:nvSpPr>
        <p:spPr>
          <a:xfrm>
            <a:off x="793790" y="3527346"/>
            <a:ext cx="4196358" cy="3318153"/>
          </a:xfrm>
          <a:prstGeom prst="roundRect">
            <a:avLst>
              <a:gd name="adj" fmla="val 2871"/>
            </a:avLst>
          </a:prstGeom>
          <a:solidFill>
            <a:srgbClr val="110080"/>
          </a:solidFill>
          <a:ln w="7620">
            <a:solidFill>
              <a:srgbClr val="2A1999"/>
            </a:solidFill>
            <a:prstDash val="solid"/>
          </a:ln>
        </p:spPr>
      </p:sp>
      <p:sp>
        <p:nvSpPr>
          <p:cNvPr id="5" name="Shape 3"/>
          <p:cNvSpPr/>
          <p:nvPr/>
        </p:nvSpPr>
        <p:spPr>
          <a:xfrm>
            <a:off x="1028224" y="3761780"/>
            <a:ext cx="680442" cy="680442"/>
          </a:xfrm>
          <a:prstGeom prst="roundRect">
            <a:avLst>
              <a:gd name="adj" fmla="val 13436980"/>
            </a:avLst>
          </a:prstGeom>
          <a:solidFill>
            <a:srgbClr val="2B0AFF"/>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5390" y="3948827"/>
            <a:ext cx="306110" cy="306110"/>
          </a:xfrm>
          <a:prstGeom prst="rect">
            <a:avLst/>
          </a:prstGeom>
        </p:spPr>
      </p:pic>
      <p:sp>
        <p:nvSpPr>
          <p:cNvPr id="7" name="Text 4"/>
          <p:cNvSpPr/>
          <p:nvPr/>
        </p:nvSpPr>
        <p:spPr>
          <a:xfrm>
            <a:off x="1028224" y="466903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E5E0DF"/>
                </a:solidFill>
                <a:latin typeface="Inter Bold" pitchFamily="34" charset="0"/>
                <a:ea typeface="Inter Bold" pitchFamily="34" charset="-122"/>
                <a:cs typeface="Inter Bold" pitchFamily="34" charset="-120"/>
              </a:rPr>
              <a:t>Accurate Diagnosis</a:t>
            </a:r>
            <a:endParaRPr lang="en-US" sz="2200" dirty="0"/>
          </a:p>
        </p:txBody>
      </p:sp>
      <p:sp>
        <p:nvSpPr>
          <p:cNvPr id="8" name="Text 5"/>
          <p:cNvSpPr/>
          <p:nvPr/>
        </p:nvSpPr>
        <p:spPr>
          <a:xfrm>
            <a:off x="1028224" y="5159454"/>
            <a:ext cx="3727490" cy="1451610"/>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Identify underlying causes of back pain, neck pain, shoulder injuries, knee problems, tendon irritation, and joint stiffness</a:t>
            </a:r>
            <a:endParaRPr lang="en-US" sz="1750" dirty="0"/>
          </a:p>
        </p:txBody>
      </p:sp>
      <p:sp>
        <p:nvSpPr>
          <p:cNvPr id="9" name="Shape 6"/>
          <p:cNvSpPr/>
          <p:nvPr/>
        </p:nvSpPr>
        <p:spPr>
          <a:xfrm>
            <a:off x="5216962" y="3527346"/>
            <a:ext cx="4196358" cy="3318153"/>
          </a:xfrm>
          <a:prstGeom prst="roundRect">
            <a:avLst>
              <a:gd name="adj" fmla="val 2871"/>
            </a:avLst>
          </a:prstGeom>
          <a:solidFill>
            <a:srgbClr val="110080"/>
          </a:solidFill>
          <a:ln w="7620">
            <a:solidFill>
              <a:srgbClr val="2A1999"/>
            </a:solidFill>
            <a:prstDash val="solid"/>
          </a:ln>
        </p:spPr>
      </p:sp>
      <p:sp>
        <p:nvSpPr>
          <p:cNvPr id="10" name="Shape 7"/>
          <p:cNvSpPr/>
          <p:nvPr/>
        </p:nvSpPr>
        <p:spPr>
          <a:xfrm>
            <a:off x="5451396" y="3761780"/>
            <a:ext cx="680442" cy="680442"/>
          </a:xfrm>
          <a:prstGeom prst="roundRect">
            <a:avLst>
              <a:gd name="adj" fmla="val 13436980"/>
            </a:avLst>
          </a:prstGeom>
          <a:solidFill>
            <a:srgbClr val="2B0AFF"/>
          </a:solidFill>
          <a:ln/>
        </p:spPr>
      </p:sp>
      <p:pic>
        <p:nvPicPr>
          <p:cNvPr id="11"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5638562" y="3948827"/>
            <a:ext cx="306110" cy="306110"/>
          </a:xfrm>
          <a:prstGeom prst="rect">
            <a:avLst/>
          </a:prstGeom>
        </p:spPr>
      </p:pic>
      <p:sp>
        <p:nvSpPr>
          <p:cNvPr id="12" name="Text 8"/>
          <p:cNvSpPr/>
          <p:nvPr/>
        </p:nvSpPr>
        <p:spPr>
          <a:xfrm>
            <a:off x="5451396" y="466903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E5E0DF"/>
                </a:solidFill>
                <a:latin typeface="Inter Bold" pitchFamily="34" charset="0"/>
                <a:ea typeface="Inter Bold" pitchFamily="34" charset="-122"/>
                <a:cs typeface="Inter Bold" pitchFamily="34" charset="-120"/>
              </a:rPr>
              <a:t>Targeted Treatment</a:t>
            </a:r>
            <a:endParaRPr lang="en-US" sz="2200" dirty="0"/>
          </a:p>
        </p:txBody>
      </p:sp>
      <p:sp>
        <p:nvSpPr>
          <p:cNvPr id="13" name="Text 9"/>
          <p:cNvSpPr/>
          <p:nvPr/>
        </p:nvSpPr>
        <p:spPr>
          <a:xfrm>
            <a:off x="5451396" y="5159454"/>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Focus on the source, not just symptoms, for lasting results and prevention of recurrence</a:t>
            </a:r>
            <a:endParaRPr lang="en-US" sz="1750" dirty="0"/>
          </a:p>
        </p:txBody>
      </p:sp>
      <p:sp>
        <p:nvSpPr>
          <p:cNvPr id="14" name="Shape 10"/>
          <p:cNvSpPr/>
          <p:nvPr/>
        </p:nvSpPr>
        <p:spPr>
          <a:xfrm>
            <a:off x="9640133" y="3527346"/>
            <a:ext cx="4196358" cy="3318153"/>
          </a:xfrm>
          <a:prstGeom prst="roundRect">
            <a:avLst>
              <a:gd name="adj" fmla="val 2871"/>
            </a:avLst>
          </a:prstGeom>
          <a:solidFill>
            <a:srgbClr val="110080"/>
          </a:solidFill>
          <a:ln w="7620">
            <a:solidFill>
              <a:srgbClr val="2A1999"/>
            </a:solidFill>
            <a:prstDash val="solid"/>
          </a:ln>
        </p:spPr>
      </p:sp>
      <p:sp>
        <p:nvSpPr>
          <p:cNvPr id="15" name="Shape 11"/>
          <p:cNvSpPr/>
          <p:nvPr/>
        </p:nvSpPr>
        <p:spPr>
          <a:xfrm>
            <a:off x="9874568" y="3761780"/>
            <a:ext cx="680442" cy="680442"/>
          </a:xfrm>
          <a:prstGeom prst="roundRect">
            <a:avLst>
              <a:gd name="adj" fmla="val 13436980"/>
            </a:avLst>
          </a:prstGeom>
          <a:solidFill>
            <a:srgbClr val="2B0AFF"/>
          </a:solidFill>
          <a:ln/>
        </p:spPr>
      </p:sp>
      <p:pic>
        <p:nvPicPr>
          <p:cNvPr id="16" name="Image 2" descr="preencoded.png"/>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0061734" y="3948827"/>
            <a:ext cx="306110" cy="306110"/>
          </a:xfrm>
          <a:prstGeom prst="rect">
            <a:avLst/>
          </a:prstGeom>
        </p:spPr>
      </p:pic>
      <p:sp>
        <p:nvSpPr>
          <p:cNvPr id="17" name="Text 12"/>
          <p:cNvSpPr/>
          <p:nvPr/>
        </p:nvSpPr>
        <p:spPr>
          <a:xfrm>
            <a:off x="9874568" y="466903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E5E0DF"/>
                </a:solidFill>
                <a:latin typeface="Inter Bold" pitchFamily="34" charset="0"/>
                <a:ea typeface="Inter Bold" pitchFamily="34" charset="-122"/>
                <a:cs typeface="Inter Bold" pitchFamily="34" charset="-120"/>
              </a:rPr>
              <a:t>Functional Analysis</a:t>
            </a:r>
            <a:endParaRPr lang="en-US" sz="2200" dirty="0"/>
          </a:p>
        </p:txBody>
      </p:sp>
      <p:sp>
        <p:nvSpPr>
          <p:cNvPr id="18" name="Text 13"/>
          <p:cNvSpPr/>
          <p:nvPr/>
        </p:nvSpPr>
        <p:spPr>
          <a:xfrm>
            <a:off x="9874568" y="5159454"/>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Assess movement patterns, strength deficits, and daily activity challenges unique to your lifestyle</a:t>
            </a:r>
            <a:endParaRPr lang="en-US" sz="1750" dirty="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2110" y="7281624"/>
            <a:ext cx="1697586" cy="9013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62186" y="1348859"/>
            <a:ext cx="6665119" cy="514112"/>
          </a:xfrm>
          <a:prstGeom prst="rect">
            <a:avLst/>
          </a:prstGeom>
          <a:noFill/>
          <a:ln/>
        </p:spPr>
        <p:txBody>
          <a:bodyPr wrap="none" lIns="0" tIns="0" rIns="0" bIns="0" rtlCol="0" anchor="t"/>
          <a:lstStyle/>
          <a:p>
            <a:pPr marL="0" indent="0" algn="l">
              <a:lnSpc>
                <a:spcPts val="4000"/>
              </a:lnSpc>
              <a:buNone/>
            </a:pPr>
            <a:r>
              <a:rPr lang="en-US" sz="3200" b="1" dirty="0">
                <a:solidFill>
                  <a:srgbClr val="FFFFFF"/>
                </a:solidFill>
                <a:latin typeface="Inter Bold" pitchFamily="34" charset="0"/>
                <a:ea typeface="Inter Bold" pitchFamily="34" charset="-122"/>
                <a:cs typeface="Inter Bold" pitchFamily="34" charset="-120"/>
              </a:rPr>
              <a:t>Personalized Rehabilitation Plans</a:t>
            </a:r>
            <a:endParaRPr lang="en-US" sz="3200" dirty="0"/>
          </a:p>
        </p:txBody>
      </p:sp>
      <p:sp>
        <p:nvSpPr>
          <p:cNvPr id="4" name="Text 1"/>
          <p:cNvSpPr/>
          <p:nvPr/>
        </p:nvSpPr>
        <p:spPr>
          <a:xfrm>
            <a:off x="6062186" y="2041922"/>
            <a:ext cx="164425" cy="205621"/>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Light" pitchFamily="34" charset="0"/>
                <a:ea typeface="Inter Light" pitchFamily="34" charset="-122"/>
                <a:cs typeface="Inter Light" pitchFamily="34" charset="-120"/>
              </a:rPr>
              <a:t>01</a:t>
            </a:r>
            <a:endParaRPr lang="en-US" sz="1250" dirty="0"/>
          </a:p>
        </p:txBody>
      </p:sp>
      <p:sp>
        <p:nvSpPr>
          <p:cNvPr id="5" name="Shape 2"/>
          <p:cNvSpPr/>
          <p:nvPr/>
        </p:nvSpPr>
        <p:spPr>
          <a:xfrm>
            <a:off x="6062186" y="2298621"/>
            <a:ext cx="7992428" cy="22860"/>
          </a:xfrm>
          <a:prstGeom prst="rect">
            <a:avLst/>
          </a:prstGeom>
          <a:solidFill>
            <a:srgbClr val="2B0AFF"/>
          </a:solidFill>
          <a:ln/>
        </p:spPr>
      </p:sp>
      <p:sp>
        <p:nvSpPr>
          <p:cNvPr id="6" name="Text 3"/>
          <p:cNvSpPr/>
          <p:nvPr/>
        </p:nvSpPr>
        <p:spPr>
          <a:xfrm>
            <a:off x="6062186" y="2426494"/>
            <a:ext cx="2056448" cy="256937"/>
          </a:xfrm>
          <a:prstGeom prst="rect">
            <a:avLst/>
          </a:prstGeom>
          <a:noFill/>
          <a:ln/>
        </p:spPr>
        <p:txBody>
          <a:bodyPr wrap="none" lIns="0" tIns="0" rIns="0" bIns="0" rtlCol="0" anchor="t"/>
          <a:lstStyle/>
          <a:p>
            <a:pPr marL="0" indent="0" algn="l">
              <a:lnSpc>
                <a:spcPts val="2000"/>
              </a:lnSpc>
              <a:buNone/>
            </a:pPr>
            <a:r>
              <a:rPr lang="en-US" sz="1600" b="1" dirty="0">
                <a:solidFill>
                  <a:srgbClr val="E5E0DF"/>
                </a:solidFill>
                <a:latin typeface="Inter Bold" pitchFamily="34" charset="0"/>
                <a:ea typeface="Inter Bold" pitchFamily="34" charset="-122"/>
                <a:cs typeface="Inter Bold" pitchFamily="34" charset="-120"/>
              </a:rPr>
              <a:t>Detailed Evaluation</a:t>
            </a:r>
            <a:endParaRPr lang="en-US" sz="1600" dirty="0"/>
          </a:p>
        </p:txBody>
      </p:sp>
      <p:sp>
        <p:nvSpPr>
          <p:cNvPr id="7" name="Text 4"/>
          <p:cNvSpPr/>
          <p:nvPr/>
        </p:nvSpPr>
        <p:spPr>
          <a:xfrm>
            <a:off x="6062186" y="2754987"/>
            <a:ext cx="7992428" cy="227052"/>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pitchFamily="34" charset="0"/>
                <a:ea typeface="Inter" pitchFamily="34" charset="-122"/>
                <a:cs typeface="Inter" pitchFamily="34" charset="-120"/>
              </a:rPr>
              <a:t>Injury history, movement analysis, and functional testing to understand your unique situation</a:t>
            </a:r>
            <a:endParaRPr lang="en-US" sz="1250" dirty="0"/>
          </a:p>
        </p:txBody>
      </p:sp>
      <p:sp>
        <p:nvSpPr>
          <p:cNvPr id="8" name="Text 5"/>
          <p:cNvSpPr/>
          <p:nvPr/>
        </p:nvSpPr>
        <p:spPr>
          <a:xfrm>
            <a:off x="6062186" y="3224689"/>
            <a:ext cx="164425" cy="205621"/>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Light" pitchFamily="34" charset="0"/>
                <a:ea typeface="Inter Light" pitchFamily="34" charset="-122"/>
                <a:cs typeface="Inter Light" pitchFamily="34" charset="-120"/>
              </a:rPr>
              <a:t>02</a:t>
            </a:r>
            <a:endParaRPr lang="en-US" sz="1250" dirty="0"/>
          </a:p>
        </p:txBody>
      </p:sp>
      <p:sp>
        <p:nvSpPr>
          <p:cNvPr id="9" name="Shape 6"/>
          <p:cNvSpPr/>
          <p:nvPr/>
        </p:nvSpPr>
        <p:spPr>
          <a:xfrm>
            <a:off x="6062186" y="3481388"/>
            <a:ext cx="7992428" cy="22860"/>
          </a:xfrm>
          <a:prstGeom prst="rect">
            <a:avLst/>
          </a:prstGeom>
          <a:solidFill>
            <a:srgbClr val="2B0AFF"/>
          </a:solidFill>
          <a:ln/>
        </p:spPr>
      </p:sp>
      <p:sp>
        <p:nvSpPr>
          <p:cNvPr id="10" name="Text 7"/>
          <p:cNvSpPr/>
          <p:nvPr/>
        </p:nvSpPr>
        <p:spPr>
          <a:xfrm>
            <a:off x="6062186" y="3609261"/>
            <a:ext cx="2056448" cy="256937"/>
          </a:xfrm>
          <a:prstGeom prst="rect">
            <a:avLst/>
          </a:prstGeom>
          <a:noFill/>
          <a:ln/>
        </p:spPr>
        <p:txBody>
          <a:bodyPr wrap="none" lIns="0" tIns="0" rIns="0" bIns="0" rtlCol="0" anchor="t"/>
          <a:lstStyle/>
          <a:p>
            <a:pPr marL="0" indent="0" algn="l">
              <a:lnSpc>
                <a:spcPts val="2000"/>
              </a:lnSpc>
              <a:buNone/>
            </a:pPr>
            <a:r>
              <a:rPr lang="en-US" sz="1600" b="1" dirty="0">
                <a:solidFill>
                  <a:srgbClr val="E5E0DF"/>
                </a:solidFill>
                <a:latin typeface="Inter Bold" pitchFamily="34" charset="0"/>
                <a:ea typeface="Inter Bold" pitchFamily="34" charset="-122"/>
                <a:cs typeface="Inter Bold" pitchFamily="34" charset="-120"/>
              </a:rPr>
              <a:t>Tailored Program</a:t>
            </a:r>
            <a:endParaRPr lang="en-US" sz="1600" dirty="0"/>
          </a:p>
        </p:txBody>
      </p:sp>
      <p:sp>
        <p:nvSpPr>
          <p:cNvPr id="11" name="Text 8"/>
          <p:cNvSpPr/>
          <p:nvPr/>
        </p:nvSpPr>
        <p:spPr>
          <a:xfrm>
            <a:off x="6062186" y="3937754"/>
            <a:ext cx="7992428" cy="454104"/>
          </a:xfrm>
          <a:prstGeom prst="rect">
            <a:avLst/>
          </a:prstGeom>
          <a:noFill/>
          <a:ln/>
        </p:spPr>
        <p:txBody>
          <a:bodyPr wrap="square" lIns="0" tIns="0" rIns="0" bIns="0" rtlCol="0" anchor="t"/>
          <a:lstStyle/>
          <a:p>
            <a:pPr marL="0" indent="0" algn="l">
              <a:lnSpc>
                <a:spcPts val="1750"/>
              </a:lnSpc>
              <a:buNone/>
            </a:pPr>
            <a:r>
              <a:rPr lang="en-US" sz="1250" dirty="0">
                <a:solidFill>
                  <a:srgbClr val="E5E0DF"/>
                </a:solidFill>
                <a:latin typeface="Inter" pitchFamily="34" charset="0"/>
                <a:ea typeface="Inter" pitchFamily="34" charset="-122"/>
                <a:cs typeface="Inter" pitchFamily="34" charset="-120"/>
              </a:rPr>
              <a:t>Hands-on manual therapy, joint mobilization, soft tissue work, and progressive exercises aligned with your goals</a:t>
            </a:r>
            <a:endParaRPr lang="en-US" sz="1250" dirty="0"/>
          </a:p>
        </p:txBody>
      </p:sp>
      <p:sp>
        <p:nvSpPr>
          <p:cNvPr id="12" name="Text 9"/>
          <p:cNvSpPr/>
          <p:nvPr/>
        </p:nvSpPr>
        <p:spPr>
          <a:xfrm>
            <a:off x="6062186" y="4634508"/>
            <a:ext cx="164425" cy="205621"/>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Light" pitchFamily="34" charset="0"/>
                <a:ea typeface="Inter Light" pitchFamily="34" charset="-122"/>
                <a:cs typeface="Inter Light" pitchFamily="34" charset="-120"/>
              </a:rPr>
              <a:t>03</a:t>
            </a:r>
            <a:endParaRPr lang="en-US" sz="1250" dirty="0"/>
          </a:p>
        </p:txBody>
      </p:sp>
      <p:sp>
        <p:nvSpPr>
          <p:cNvPr id="13" name="Shape 10"/>
          <p:cNvSpPr/>
          <p:nvPr/>
        </p:nvSpPr>
        <p:spPr>
          <a:xfrm>
            <a:off x="6062186" y="4891207"/>
            <a:ext cx="7992428" cy="22860"/>
          </a:xfrm>
          <a:prstGeom prst="rect">
            <a:avLst/>
          </a:prstGeom>
          <a:solidFill>
            <a:srgbClr val="2B0AFF"/>
          </a:solidFill>
          <a:ln/>
        </p:spPr>
      </p:sp>
      <p:sp>
        <p:nvSpPr>
          <p:cNvPr id="14" name="Text 11"/>
          <p:cNvSpPr/>
          <p:nvPr/>
        </p:nvSpPr>
        <p:spPr>
          <a:xfrm>
            <a:off x="6062186" y="5019080"/>
            <a:ext cx="2164199" cy="256937"/>
          </a:xfrm>
          <a:prstGeom prst="rect">
            <a:avLst/>
          </a:prstGeom>
          <a:noFill/>
          <a:ln/>
        </p:spPr>
        <p:txBody>
          <a:bodyPr wrap="none" lIns="0" tIns="0" rIns="0" bIns="0" rtlCol="0" anchor="t"/>
          <a:lstStyle/>
          <a:p>
            <a:pPr marL="0" indent="0" algn="l">
              <a:lnSpc>
                <a:spcPts val="2000"/>
              </a:lnSpc>
              <a:buNone/>
            </a:pPr>
            <a:r>
              <a:rPr lang="en-US" sz="1600" b="1" dirty="0">
                <a:solidFill>
                  <a:srgbClr val="E5E0DF"/>
                </a:solidFill>
                <a:latin typeface="Inter Bold" pitchFamily="34" charset="0"/>
                <a:ea typeface="Inter Bold" pitchFamily="34" charset="-122"/>
                <a:cs typeface="Inter Bold" pitchFamily="34" charset="-120"/>
              </a:rPr>
              <a:t>Strength and Mobility</a:t>
            </a:r>
            <a:endParaRPr lang="en-US" sz="1600" dirty="0"/>
          </a:p>
        </p:txBody>
      </p:sp>
      <p:sp>
        <p:nvSpPr>
          <p:cNvPr id="15" name="Text 12"/>
          <p:cNvSpPr/>
          <p:nvPr/>
        </p:nvSpPr>
        <p:spPr>
          <a:xfrm>
            <a:off x="6062186" y="5347573"/>
            <a:ext cx="7992428" cy="227052"/>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pitchFamily="34" charset="0"/>
                <a:ea typeface="Inter" pitchFamily="34" charset="-122"/>
                <a:cs typeface="Inter" pitchFamily="34" charset="-120"/>
              </a:rPr>
              <a:t>Integrated programs to restore function, prevent recurrence, and build resilience</a:t>
            </a:r>
            <a:endParaRPr lang="en-US" sz="1250" dirty="0"/>
          </a:p>
        </p:txBody>
      </p:sp>
      <p:sp>
        <p:nvSpPr>
          <p:cNvPr id="16" name="Text 13"/>
          <p:cNvSpPr/>
          <p:nvPr/>
        </p:nvSpPr>
        <p:spPr>
          <a:xfrm>
            <a:off x="6062186" y="5817275"/>
            <a:ext cx="164425" cy="205621"/>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Light" pitchFamily="34" charset="0"/>
                <a:ea typeface="Inter Light" pitchFamily="34" charset="-122"/>
                <a:cs typeface="Inter Light" pitchFamily="34" charset="-120"/>
              </a:rPr>
              <a:t>04</a:t>
            </a:r>
            <a:endParaRPr lang="en-US" sz="1250" dirty="0"/>
          </a:p>
        </p:txBody>
      </p:sp>
      <p:sp>
        <p:nvSpPr>
          <p:cNvPr id="17" name="Shape 14"/>
          <p:cNvSpPr/>
          <p:nvPr/>
        </p:nvSpPr>
        <p:spPr>
          <a:xfrm>
            <a:off x="6062186" y="6073973"/>
            <a:ext cx="7992428" cy="22860"/>
          </a:xfrm>
          <a:prstGeom prst="rect">
            <a:avLst/>
          </a:prstGeom>
          <a:solidFill>
            <a:srgbClr val="2B0AFF"/>
          </a:solidFill>
          <a:ln/>
        </p:spPr>
      </p:sp>
      <p:sp>
        <p:nvSpPr>
          <p:cNvPr id="18" name="Text 15"/>
          <p:cNvSpPr/>
          <p:nvPr/>
        </p:nvSpPr>
        <p:spPr>
          <a:xfrm>
            <a:off x="6062186" y="6201847"/>
            <a:ext cx="2394466" cy="256937"/>
          </a:xfrm>
          <a:prstGeom prst="rect">
            <a:avLst/>
          </a:prstGeom>
          <a:noFill/>
          <a:ln/>
        </p:spPr>
        <p:txBody>
          <a:bodyPr wrap="none" lIns="0" tIns="0" rIns="0" bIns="0" rtlCol="0" anchor="t"/>
          <a:lstStyle/>
          <a:p>
            <a:pPr marL="0" indent="0" algn="l">
              <a:lnSpc>
                <a:spcPts val="2000"/>
              </a:lnSpc>
              <a:buNone/>
            </a:pPr>
            <a:r>
              <a:rPr lang="en-US" sz="1600" b="1" dirty="0">
                <a:solidFill>
                  <a:srgbClr val="E5E0DF"/>
                </a:solidFill>
                <a:latin typeface="Inter Bold" pitchFamily="34" charset="0"/>
                <a:ea typeface="Inter Bold" pitchFamily="34" charset="-122"/>
                <a:cs typeface="Inter Bold" pitchFamily="34" charset="-120"/>
              </a:rPr>
              <a:t>Self-Management Skills</a:t>
            </a:r>
            <a:endParaRPr lang="en-US" sz="1600" dirty="0"/>
          </a:p>
        </p:txBody>
      </p:sp>
      <p:sp>
        <p:nvSpPr>
          <p:cNvPr id="19" name="Text 16"/>
          <p:cNvSpPr/>
          <p:nvPr/>
        </p:nvSpPr>
        <p:spPr>
          <a:xfrm>
            <a:off x="6062186" y="6530340"/>
            <a:ext cx="7992428" cy="227052"/>
          </a:xfrm>
          <a:prstGeom prst="rect">
            <a:avLst/>
          </a:prstGeom>
          <a:noFill/>
          <a:ln/>
        </p:spPr>
        <p:txBody>
          <a:bodyPr wrap="none" lIns="0" tIns="0" rIns="0" bIns="0" rtlCol="0" anchor="t"/>
          <a:lstStyle/>
          <a:p>
            <a:pPr marL="0" indent="0" algn="l">
              <a:lnSpc>
                <a:spcPts val="1750"/>
              </a:lnSpc>
              <a:buNone/>
            </a:pPr>
            <a:r>
              <a:rPr lang="en-US" sz="1250" dirty="0">
                <a:solidFill>
                  <a:srgbClr val="E5E0DF"/>
                </a:solidFill>
                <a:latin typeface="Inter" pitchFamily="34" charset="0"/>
                <a:ea typeface="Inter" pitchFamily="34" charset="-122"/>
                <a:cs typeface="Inter" pitchFamily="34" charset="-120"/>
              </a:rPr>
              <a:t>Education on load management, posture, and recovery strategies you can apply daily</a:t>
            </a:r>
            <a:endParaRPr lang="en-US" sz="125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2110" y="7281624"/>
            <a:ext cx="1697586" cy="9013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87981"/>
            <a:ext cx="12116157" cy="708779"/>
          </a:xfrm>
          <a:prstGeom prst="rect">
            <a:avLst/>
          </a:prstGeom>
          <a:noFill/>
          <a:ln/>
        </p:spPr>
        <p:txBody>
          <a:bodyPr wrap="none" lIns="0" tIns="0" rIns="0" bIns="0" rtlCol="0" anchor="t"/>
          <a:lstStyle/>
          <a:p>
            <a:pPr marL="0" indent="0" algn="l">
              <a:lnSpc>
                <a:spcPts val="5550"/>
              </a:lnSpc>
              <a:buNone/>
            </a:pPr>
            <a:r>
              <a:rPr lang="en-US" sz="4450" b="1" dirty="0">
                <a:solidFill>
                  <a:srgbClr val="FFFFFF"/>
                </a:solidFill>
                <a:latin typeface="Inter Bold" pitchFamily="34" charset="0"/>
                <a:ea typeface="Inter Bold" pitchFamily="34" charset="-122"/>
                <a:cs typeface="Inter Bold" pitchFamily="34" charset="-120"/>
              </a:rPr>
              <a:t>Supporting Active Lifestyles &amp; Performance</a:t>
            </a:r>
            <a:endParaRPr lang="en-US" sz="4450" dirty="0"/>
          </a:p>
        </p:txBody>
      </p:sp>
      <p:sp>
        <p:nvSpPr>
          <p:cNvPr id="3" name="Text 1"/>
          <p:cNvSpPr/>
          <p:nvPr/>
        </p:nvSpPr>
        <p:spPr>
          <a:xfrm>
            <a:off x="793790" y="2288977"/>
            <a:ext cx="3578066" cy="425291"/>
          </a:xfrm>
          <a:prstGeom prst="rect">
            <a:avLst/>
          </a:prstGeom>
          <a:noFill/>
          <a:ln/>
        </p:spPr>
        <p:txBody>
          <a:bodyPr wrap="none" lIns="0" tIns="0" rIns="0" bIns="0" rtlCol="0" anchor="t"/>
          <a:lstStyle/>
          <a:p>
            <a:pPr marL="0" indent="0" algn="l">
              <a:lnSpc>
                <a:spcPts val="3300"/>
              </a:lnSpc>
              <a:buNone/>
            </a:pPr>
            <a:r>
              <a:rPr lang="en-US" sz="2650" b="1" dirty="0">
                <a:solidFill>
                  <a:srgbClr val="FFFFFF"/>
                </a:solidFill>
                <a:latin typeface="Inter Bold" pitchFamily="34" charset="0"/>
                <a:ea typeface="Inter Bold" pitchFamily="34" charset="-122"/>
                <a:cs typeface="Inter Bold" pitchFamily="34" charset="-120"/>
              </a:rPr>
              <a:t>For Active Individuals</a:t>
            </a:r>
            <a:endParaRPr lang="en-US" sz="2650" dirty="0"/>
          </a:p>
        </p:txBody>
      </p:sp>
      <p:sp>
        <p:nvSpPr>
          <p:cNvPr id="4" name="Text 2"/>
          <p:cNvSpPr/>
          <p:nvPr/>
        </p:nvSpPr>
        <p:spPr>
          <a:xfrm>
            <a:off x="793790" y="2941082"/>
            <a:ext cx="4205168" cy="2415302"/>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Inter" pitchFamily="34" charset="0"/>
                <a:ea typeface="Inter" pitchFamily="34" charset="-122"/>
                <a:cs typeface="Inter" pitchFamily="34" charset="-120"/>
              </a:rPr>
              <a:t>Runners managing tendon pain</a:t>
            </a:r>
            <a:endParaRPr lang="en-US" sz="1750" dirty="0"/>
          </a:p>
          <a:p>
            <a:pPr marL="342900" indent="-342900" algn="l">
              <a:lnSpc>
                <a:spcPts val="2850"/>
              </a:lnSpc>
              <a:buSzPct val="100000"/>
              <a:buChar char="•"/>
            </a:pPr>
            <a:r>
              <a:rPr lang="en-US" sz="1750" dirty="0">
                <a:solidFill>
                  <a:srgbClr val="E5E0DF"/>
                </a:solidFill>
                <a:latin typeface="Inter" pitchFamily="34" charset="0"/>
                <a:ea typeface="Inter" pitchFamily="34" charset="-122"/>
                <a:cs typeface="Inter" pitchFamily="34" charset="-120"/>
              </a:rPr>
              <a:t>Gym enthusiasts recovering from strains</a:t>
            </a:r>
            <a:endParaRPr lang="en-US" sz="1750" dirty="0"/>
          </a:p>
          <a:p>
            <a:pPr marL="342900" indent="-342900" algn="l">
              <a:lnSpc>
                <a:spcPts val="2850"/>
              </a:lnSpc>
              <a:buSzPct val="100000"/>
              <a:buChar char="•"/>
            </a:pPr>
            <a:r>
              <a:rPr lang="en-US" sz="1750" dirty="0">
                <a:solidFill>
                  <a:srgbClr val="E5E0DF"/>
                </a:solidFill>
                <a:latin typeface="Inter" pitchFamily="34" charset="0"/>
                <a:ea typeface="Inter" pitchFamily="34" charset="-122"/>
                <a:cs typeface="Inter" pitchFamily="34" charset="-120"/>
              </a:rPr>
              <a:t>Athletes building resilience</a:t>
            </a:r>
            <a:endParaRPr lang="en-US" sz="1750" dirty="0"/>
          </a:p>
          <a:p>
            <a:pPr marL="342900" indent="-342900" algn="l">
              <a:lnSpc>
                <a:spcPts val="2850"/>
              </a:lnSpc>
              <a:buSzPct val="100000"/>
              <a:buChar char="•"/>
            </a:pPr>
            <a:r>
              <a:rPr lang="en-US" sz="1750" dirty="0">
                <a:solidFill>
                  <a:srgbClr val="E5E0DF"/>
                </a:solidFill>
                <a:latin typeface="Inter" pitchFamily="34" charset="0"/>
                <a:ea typeface="Inter" pitchFamily="34" charset="-122"/>
                <a:cs typeface="Inter" pitchFamily="34" charset="-120"/>
              </a:rPr>
              <a:t>Office workers with posture-related discomfort</a:t>
            </a:r>
            <a:endParaRPr lang="en-US" sz="1750" dirty="0"/>
          </a:p>
        </p:txBody>
      </p:sp>
      <p:sp>
        <p:nvSpPr>
          <p:cNvPr id="5" name="Text 3"/>
          <p:cNvSpPr/>
          <p:nvPr/>
        </p:nvSpPr>
        <p:spPr>
          <a:xfrm>
            <a:off x="793790" y="5560457"/>
            <a:ext cx="4205168" cy="1451610"/>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Gradual loading strategies and sport-specific exercises ensure safe adaptation and renewed confidence in movement.</a:t>
            </a:r>
            <a:endParaRPr lang="en-US" sz="1750" dirty="0"/>
          </a:p>
        </p:txBody>
      </p:sp>
      <p:pic>
        <p:nvPicPr>
          <p:cNvPr id="6" name="Image 0" descr="preencoded.png"/>
          <p:cNvPicPr>
            <a:picLocks noChangeAspect="1"/>
          </p:cNvPicPr>
          <p:nvPr/>
        </p:nvPicPr>
        <p:blipFill>
          <a:blip r:embed="rId3"/>
          <a:stretch>
            <a:fillRect/>
          </a:stretch>
        </p:blipFill>
        <p:spPr>
          <a:xfrm>
            <a:off x="5559981" y="2292072"/>
            <a:ext cx="8284131" cy="46942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2110" y="7281624"/>
            <a:ext cx="1697586" cy="9013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29941"/>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FFFFFF"/>
                </a:solidFill>
                <a:latin typeface="Inter Bold" pitchFamily="34" charset="0"/>
                <a:ea typeface="Inter Bold" pitchFamily="34" charset="-122"/>
                <a:cs typeface="Inter Bold" pitchFamily="34" charset="-120"/>
              </a:rPr>
              <a:t>Acute &amp; Chronic Condition Treatment</a:t>
            </a:r>
            <a:endParaRPr lang="en-US" sz="4450" dirty="0"/>
          </a:p>
        </p:txBody>
      </p:sp>
      <p:pic>
        <p:nvPicPr>
          <p:cNvPr id="4"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3790" y="3187660"/>
            <a:ext cx="566976" cy="566976"/>
          </a:xfrm>
          <a:prstGeom prst="rect">
            <a:avLst/>
          </a:prstGeom>
        </p:spPr>
      </p:pic>
      <p:sp>
        <p:nvSpPr>
          <p:cNvPr id="5" name="Text 1"/>
          <p:cNvSpPr/>
          <p:nvPr/>
        </p:nvSpPr>
        <p:spPr>
          <a:xfrm>
            <a:off x="1644253" y="318766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E5E0DF"/>
                </a:solidFill>
                <a:latin typeface="Inter Bold" pitchFamily="34" charset="0"/>
                <a:ea typeface="Inter Bold" pitchFamily="34" charset="-122"/>
                <a:cs typeface="Inter Bold" pitchFamily="34" charset="-120"/>
              </a:rPr>
              <a:t>Acute Injuries</a:t>
            </a:r>
            <a:endParaRPr lang="en-US" sz="2200" dirty="0"/>
          </a:p>
        </p:txBody>
      </p:sp>
      <p:sp>
        <p:nvSpPr>
          <p:cNvPr id="6" name="Text 2"/>
          <p:cNvSpPr/>
          <p:nvPr/>
        </p:nvSpPr>
        <p:spPr>
          <a:xfrm>
            <a:off x="1644253" y="3678079"/>
            <a:ext cx="6705957"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Recent sprains, muscle tears, and joint flare-ups benefit from early intervention to control pain and swelling while maintaining mobility through targeted treatment.</a:t>
            </a:r>
            <a:endParaRPr lang="en-US" sz="1750" dirty="0"/>
          </a:p>
        </p:txBody>
      </p:sp>
      <p:pic>
        <p:nvPicPr>
          <p:cNvPr id="7"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793790" y="5220414"/>
            <a:ext cx="566976" cy="566976"/>
          </a:xfrm>
          <a:prstGeom prst="rect">
            <a:avLst/>
          </a:prstGeom>
        </p:spPr>
      </p:pic>
      <p:sp>
        <p:nvSpPr>
          <p:cNvPr id="8" name="Text 3"/>
          <p:cNvSpPr/>
          <p:nvPr/>
        </p:nvSpPr>
        <p:spPr>
          <a:xfrm>
            <a:off x="1644253" y="522041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E5E0DF"/>
                </a:solidFill>
                <a:latin typeface="Inter Bold" pitchFamily="34" charset="0"/>
                <a:ea typeface="Inter Bold" pitchFamily="34" charset="-122"/>
                <a:cs typeface="Inter Bold" pitchFamily="34" charset="-120"/>
              </a:rPr>
              <a:t>Chronic Conditions</a:t>
            </a:r>
            <a:endParaRPr lang="en-US" sz="2200" dirty="0"/>
          </a:p>
        </p:txBody>
      </p:sp>
      <p:sp>
        <p:nvSpPr>
          <p:cNvPr id="9" name="Text 4"/>
          <p:cNvSpPr/>
          <p:nvPr/>
        </p:nvSpPr>
        <p:spPr>
          <a:xfrm>
            <a:off x="1644253" y="5710833"/>
            <a:ext cx="6705957"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Inter" pitchFamily="34" charset="0"/>
                <a:ea typeface="Inter" pitchFamily="34" charset="-122"/>
                <a:cs typeface="Inter" pitchFamily="34" charset="-120"/>
              </a:rPr>
              <a:t>Persistent back pain, osteoarthritis, and recurrent instability receive structured progression with regular reassessment as strength and tolerance improve over time.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666" y="842605"/>
            <a:ext cx="9547622" cy="677466"/>
          </a:xfrm>
          <a:prstGeom prst="rect">
            <a:avLst/>
          </a:prstGeom>
          <a:noFill/>
          <a:ln/>
        </p:spPr>
        <p:txBody>
          <a:bodyPr wrap="none" lIns="0" tIns="0" rIns="0" bIns="0" rtlCol="0" anchor="t"/>
          <a:lstStyle/>
          <a:p>
            <a:pPr marL="0" indent="0" algn="l">
              <a:lnSpc>
                <a:spcPts val="5300"/>
              </a:lnSpc>
              <a:buNone/>
            </a:pPr>
            <a:r>
              <a:rPr lang="en-US" sz="4250" b="1" dirty="0">
                <a:solidFill>
                  <a:srgbClr val="FFFFFF"/>
                </a:solidFill>
                <a:latin typeface="Inter Bold" pitchFamily="34" charset="0"/>
                <a:ea typeface="Inter Bold" pitchFamily="34" charset="-122"/>
                <a:cs typeface="Inter Bold" pitchFamily="34" charset="-120"/>
              </a:rPr>
              <a:t>Evidence-Based Care You Can Trust</a:t>
            </a:r>
            <a:endParaRPr lang="en-US" sz="4250" dirty="0"/>
          </a:p>
        </p:txBody>
      </p:sp>
      <p:sp>
        <p:nvSpPr>
          <p:cNvPr id="3" name="Shape 1"/>
          <p:cNvSpPr/>
          <p:nvPr/>
        </p:nvSpPr>
        <p:spPr>
          <a:xfrm>
            <a:off x="758666" y="1934408"/>
            <a:ext cx="4232910" cy="1975009"/>
          </a:xfrm>
          <a:prstGeom prst="roundRect">
            <a:avLst>
              <a:gd name="adj" fmla="val 7408"/>
            </a:avLst>
          </a:prstGeom>
          <a:solidFill>
            <a:srgbClr val="272525"/>
          </a:solidFill>
          <a:ln w="30480">
            <a:solidFill>
              <a:srgbClr val="2A1999"/>
            </a:solidFill>
            <a:prstDash val="solid"/>
          </a:ln>
        </p:spPr>
      </p:sp>
      <p:sp>
        <p:nvSpPr>
          <p:cNvPr id="4" name="Shape 2"/>
          <p:cNvSpPr/>
          <p:nvPr/>
        </p:nvSpPr>
        <p:spPr>
          <a:xfrm>
            <a:off x="728186" y="1934408"/>
            <a:ext cx="121920" cy="1975009"/>
          </a:xfrm>
          <a:prstGeom prst="roundRect">
            <a:avLst>
              <a:gd name="adj" fmla="val 74682"/>
            </a:avLst>
          </a:prstGeom>
          <a:solidFill>
            <a:srgbClr val="2B0AFF"/>
          </a:solidFill>
          <a:ln/>
        </p:spPr>
      </p:sp>
      <p:sp>
        <p:nvSpPr>
          <p:cNvPr id="5" name="Text 3"/>
          <p:cNvSpPr/>
          <p:nvPr/>
        </p:nvSpPr>
        <p:spPr>
          <a:xfrm>
            <a:off x="1097280" y="2181582"/>
            <a:ext cx="2882622" cy="338733"/>
          </a:xfrm>
          <a:prstGeom prst="rect">
            <a:avLst/>
          </a:prstGeom>
          <a:noFill/>
          <a:ln/>
        </p:spPr>
        <p:txBody>
          <a:bodyPr wrap="none" lIns="0" tIns="0" rIns="0" bIns="0" rtlCol="0" anchor="t"/>
          <a:lstStyle/>
          <a:p>
            <a:pPr marL="0" indent="0" algn="l">
              <a:lnSpc>
                <a:spcPts val="2650"/>
              </a:lnSpc>
              <a:buNone/>
            </a:pPr>
            <a:r>
              <a:rPr lang="en-US" sz="2100" b="1" dirty="0">
                <a:solidFill>
                  <a:srgbClr val="E5E0DF"/>
                </a:solidFill>
                <a:latin typeface="Inter Bold" pitchFamily="34" charset="0"/>
                <a:ea typeface="Inter Bold" pitchFamily="34" charset="-122"/>
                <a:cs typeface="Inter Bold" pitchFamily="34" charset="-120"/>
              </a:rPr>
              <a:t>One-to-One Attention</a:t>
            </a:r>
            <a:endParaRPr lang="en-US" sz="2100" dirty="0"/>
          </a:p>
        </p:txBody>
      </p:sp>
      <p:sp>
        <p:nvSpPr>
          <p:cNvPr id="6" name="Text 4"/>
          <p:cNvSpPr/>
          <p:nvPr/>
        </p:nvSpPr>
        <p:spPr>
          <a:xfrm>
            <a:off x="1097280" y="2644616"/>
            <a:ext cx="3647123" cy="1017627"/>
          </a:xfrm>
          <a:prstGeom prst="rect">
            <a:avLst/>
          </a:prstGeom>
          <a:noFill/>
          <a:ln/>
        </p:spPr>
        <p:txBody>
          <a:bodyPr wrap="square" lIns="0" tIns="0" rIns="0" bIns="0" rtlCol="0" anchor="t"/>
          <a:lstStyle/>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Individual appointments allow focused care and tailored progression for your specific needs</a:t>
            </a:r>
            <a:endParaRPr lang="en-US" sz="1700" dirty="0"/>
          </a:p>
        </p:txBody>
      </p:sp>
      <p:sp>
        <p:nvSpPr>
          <p:cNvPr id="7" name="Shape 5"/>
          <p:cNvSpPr/>
          <p:nvPr/>
        </p:nvSpPr>
        <p:spPr>
          <a:xfrm>
            <a:off x="5198745" y="1934408"/>
            <a:ext cx="4232910" cy="1975009"/>
          </a:xfrm>
          <a:prstGeom prst="roundRect">
            <a:avLst>
              <a:gd name="adj" fmla="val 7408"/>
            </a:avLst>
          </a:prstGeom>
          <a:solidFill>
            <a:srgbClr val="272525"/>
          </a:solidFill>
          <a:ln w="30480">
            <a:solidFill>
              <a:srgbClr val="2A1999"/>
            </a:solidFill>
            <a:prstDash val="solid"/>
          </a:ln>
        </p:spPr>
      </p:sp>
      <p:sp>
        <p:nvSpPr>
          <p:cNvPr id="8" name="Shape 6"/>
          <p:cNvSpPr/>
          <p:nvPr/>
        </p:nvSpPr>
        <p:spPr>
          <a:xfrm>
            <a:off x="5168265" y="1934408"/>
            <a:ext cx="121920" cy="1975009"/>
          </a:xfrm>
          <a:prstGeom prst="roundRect">
            <a:avLst>
              <a:gd name="adj" fmla="val 74682"/>
            </a:avLst>
          </a:prstGeom>
          <a:solidFill>
            <a:srgbClr val="2B0AFF"/>
          </a:solidFill>
          <a:ln/>
        </p:spPr>
      </p:sp>
      <p:sp>
        <p:nvSpPr>
          <p:cNvPr id="9" name="Text 7"/>
          <p:cNvSpPr/>
          <p:nvPr/>
        </p:nvSpPr>
        <p:spPr>
          <a:xfrm>
            <a:off x="5537359" y="2181582"/>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E5E0DF"/>
                </a:solidFill>
                <a:latin typeface="Inter Bold" pitchFamily="34" charset="0"/>
                <a:ea typeface="Inter Bold" pitchFamily="34" charset="-122"/>
                <a:cs typeface="Inter Bold" pitchFamily="34" charset="-120"/>
              </a:rPr>
              <a:t>Clinical Expertise</a:t>
            </a:r>
            <a:endParaRPr lang="en-US" sz="2100" dirty="0"/>
          </a:p>
        </p:txBody>
      </p:sp>
      <p:sp>
        <p:nvSpPr>
          <p:cNvPr id="10" name="Text 8"/>
          <p:cNvSpPr/>
          <p:nvPr/>
        </p:nvSpPr>
        <p:spPr>
          <a:xfrm>
            <a:off x="5537359" y="2644616"/>
            <a:ext cx="3647123" cy="1017627"/>
          </a:xfrm>
          <a:prstGeom prst="rect">
            <a:avLst/>
          </a:prstGeom>
          <a:noFill/>
          <a:ln/>
        </p:spPr>
        <p:txBody>
          <a:bodyPr wrap="square" lIns="0" tIns="0" rIns="0" bIns="0" rtlCol="0" anchor="t"/>
          <a:lstStyle/>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Evidence-based practice combining experience with current research for optimal recovery</a:t>
            </a:r>
            <a:endParaRPr lang="en-US" sz="1700" dirty="0"/>
          </a:p>
        </p:txBody>
      </p:sp>
      <p:sp>
        <p:nvSpPr>
          <p:cNvPr id="11" name="Shape 9"/>
          <p:cNvSpPr/>
          <p:nvPr/>
        </p:nvSpPr>
        <p:spPr>
          <a:xfrm>
            <a:off x="9638824" y="1934408"/>
            <a:ext cx="4232910" cy="1975009"/>
          </a:xfrm>
          <a:prstGeom prst="roundRect">
            <a:avLst>
              <a:gd name="adj" fmla="val 7408"/>
            </a:avLst>
          </a:prstGeom>
          <a:solidFill>
            <a:srgbClr val="272525"/>
          </a:solidFill>
          <a:ln w="30480">
            <a:solidFill>
              <a:srgbClr val="2A1999"/>
            </a:solidFill>
            <a:prstDash val="solid"/>
          </a:ln>
        </p:spPr>
      </p:sp>
      <p:sp>
        <p:nvSpPr>
          <p:cNvPr id="12" name="Shape 10"/>
          <p:cNvSpPr/>
          <p:nvPr/>
        </p:nvSpPr>
        <p:spPr>
          <a:xfrm>
            <a:off x="9608344" y="1934408"/>
            <a:ext cx="121920" cy="1975009"/>
          </a:xfrm>
          <a:prstGeom prst="roundRect">
            <a:avLst>
              <a:gd name="adj" fmla="val 74682"/>
            </a:avLst>
          </a:prstGeom>
          <a:solidFill>
            <a:srgbClr val="2B0AFF"/>
          </a:solidFill>
          <a:ln/>
        </p:spPr>
      </p:sp>
      <p:sp>
        <p:nvSpPr>
          <p:cNvPr id="13" name="Text 11"/>
          <p:cNvSpPr/>
          <p:nvPr/>
        </p:nvSpPr>
        <p:spPr>
          <a:xfrm>
            <a:off x="9977437" y="2181582"/>
            <a:ext cx="2987159" cy="338733"/>
          </a:xfrm>
          <a:prstGeom prst="rect">
            <a:avLst/>
          </a:prstGeom>
          <a:noFill/>
          <a:ln/>
        </p:spPr>
        <p:txBody>
          <a:bodyPr wrap="none" lIns="0" tIns="0" rIns="0" bIns="0" rtlCol="0" anchor="t"/>
          <a:lstStyle/>
          <a:p>
            <a:pPr marL="0" indent="0" algn="l">
              <a:lnSpc>
                <a:spcPts val="2650"/>
              </a:lnSpc>
              <a:buNone/>
            </a:pPr>
            <a:r>
              <a:rPr lang="en-US" sz="2100" b="1" dirty="0">
                <a:solidFill>
                  <a:srgbClr val="E5E0DF"/>
                </a:solidFill>
                <a:latin typeface="Inter Bold" pitchFamily="34" charset="0"/>
                <a:ea typeface="Inter Bold" pitchFamily="34" charset="-122"/>
                <a:cs typeface="Inter Bold" pitchFamily="34" charset="-120"/>
              </a:rPr>
              <a:t>Measurable Outcomes</a:t>
            </a:r>
            <a:endParaRPr lang="en-US" sz="2100" dirty="0"/>
          </a:p>
        </p:txBody>
      </p:sp>
      <p:sp>
        <p:nvSpPr>
          <p:cNvPr id="14" name="Text 12"/>
          <p:cNvSpPr/>
          <p:nvPr/>
        </p:nvSpPr>
        <p:spPr>
          <a:xfrm>
            <a:off x="9977437" y="2644616"/>
            <a:ext cx="3647123" cy="1017627"/>
          </a:xfrm>
          <a:prstGeom prst="rect">
            <a:avLst/>
          </a:prstGeom>
          <a:noFill/>
          <a:ln/>
        </p:spPr>
        <p:txBody>
          <a:bodyPr wrap="square" lIns="0" tIns="0" rIns="0" bIns="0" rtlCol="0" anchor="t"/>
          <a:lstStyle/>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Clear goals, expert guidance, and structured rehabilitation for restored strength and mobility</a:t>
            </a:r>
            <a:endParaRPr lang="en-US" sz="1700" dirty="0"/>
          </a:p>
        </p:txBody>
      </p:sp>
      <p:sp>
        <p:nvSpPr>
          <p:cNvPr id="15" name="Shape 13"/>
          <p:cNvSpPr/>
          <p:nvPr/>
        </p:nvSpPr>
        <p:spPr>
          <a:xfrm>
            <a:off x="758666" y="4250794"/>
            <a:ext cx="13113068" cy="34647"/>
          </a:xfrm>
          <a:prstGeom prst="rect">
            <a:avLst/>
          </a:prstGeom>
          <a:solidFill>
            <a:srgbClr val="E5E0DF">
              <a:alpha val="50000"/>
            </a:srgbClr>
          </a:solidFill>
          <a:ln/>
        </p:spPr>
      </p:sp>
      <p:sp>
        <p:nvSpPr>
          <p:cNvPr id="16" name="Text 14"/>
          <p:cNvSpPr/>
          <p:nvPr/>
        </p:nvSpPr>
        <p:spPr>
          <a:xfrm>
            <a:off x="758666" y="4725591"/>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FFFFFF"/>
                </a:solidFill>
                <a:latin typeface="Inter Bold" pitchFamily="34" charset="0"/>
                <a:ea typeface="Inter Bold" pitchFamily="34" charset="-122"/>
                <a:cs typeface="Inter Bold" pitchFamily="34" charset="-120"/>
              </a:rPr>
              <a:t>Call Us</a:t>
            </a:r>
            <a:endParaRPr lang="en-US" sz="2100" dirty="0"/>
          </a:p>
        </p:txBody>
      </p:sp>
      <p:sp>
        <p:nvSpPr>
          <p:cNvPr id="17" name="Text 15"/>
          <p:cNvSpPr/>
          <p:nvPr/>
        </p:nvSpPr>
        <p:spPr>
          <a:xfrm>
            <a:off x="758666" y="5271492"/>
            <a:ext cx="3972878" cy="339209"/>
          </a:xfrm>
          <a:prstGeom prst="rect">
            <a:avLst/>
          </a:prstGeom>
          <a:noFill/>
          <a:ln/>
        </p:spPr>
        <p:txBody>
          <a:bodyPr wrap="none" lIns="0" tIns="0" rIns="0" bIns="0" rtlCol="0" anchor="t"/>
          <a:lstStyle/>
          <a:p>
            <a:pPr marL="0" indent="0" algn="l">
              <a:lnSpc>
                <a:spcPts val="2650"/>
              </a:lnSpc>
              <a:buNone/>
            </a:pPr>
            <a:r>
              <a:rPr lang="en-US" sz="1700" b="1" dirty="0">
                <a:solidFill>
                  <a:srgbClr val="E5E0DF"/>
                </a:solidFill>
                <a:latin typeface="Inter" pitchFamily="34" charset="0"/>
                <a:ea typeface="Inter" pitchFamily="34" charset="-122"/>
                <a:cs typeface="Inter" pitchFamily="34" charset="-120"/>
              </a:rPr>
              <a:t>0131 563 9449</a:t>
            </a:r>
            <a:endParaRPr lang="en-US" sz="1700" dirty="0"/>
          </a:p>
        </p:txBody>
      </p:sp>
      <p:sp>
        <p:nvSpPr>
          <p:cNvPr id="18" name="Text 16"/>
          <p:cNvSpPr/>
          <p:nvPr/>
        </p:nvSpPr>
        <p:spPr>
          <a:xfrm>
            <a:off x="758666" y="5797153"/>
            <a:ext cx="3972878" cy="339209"/>
          </a:xfrm>
          <a:prstGeom prst="rect">
            <a:avLst/>
          </a:prstGeom>
          <a:noFill/>
          <a:ln/>
        </p:spPr>
        <p:txBody>
          <a:bodyPr wrap="none" lIns="0" tIns="0" rIns="0" bIns="0" rtlCol="0" anchor="t"/>
          <a:lstStyle/>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+44 7488 881344</a:t>
            </a:r>
            <a:endParaRPr lang="en-US" sz="1700" dirty="0"/>
          </a:p>
        </p:txBody>
      </p:sp>
      <p:sp>
        <p:nvSpPr>
          <p:cNvPr id="19" name="Text 17"/>
          <p:cNvSpPr/>
          <p:nvPr/>
        </p:nvSpPr>
        <p:spPr>
          <a:xfrm>
            <a:off x="5268039" y="4725591"/>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FFFFFF"/>
                </a:solidFill>
                <a:latin typeface="Inter Bold" pitchFamily="34" charset="0"/>
                <a:ea typeface="Inter Bold" pitchFamily="34" charset="-122"/>
                <a:cs typeface="Inter Bold" pitchFamily="34" charset="-120"/>
              </a:rPr>
              <a:t>Email</a:t>
            </a:r>
            <a:endParaRPr lang="en-US" sz="2100" dirty="0"/>
          </a:p>
        </p:txBody>
      </p:sp>
      <p:sp>
        <p:nvSpPr>
          <p:cNvPr id="20" name="Text 18"/>
          <p:cNvSpPr/>
          <p:nvPr/>
        </p:nvSpPr>
        <p:spPr>
          <a:xfrm>
            <a:off x="5268039" y="5271492"/>
            <a:ext cx="3972878" cy="339209"/>
          </a:xfrm>
          <a:prstGeom prst="rect">
            <a:avLst/>
          </a:prstGeom>
          <a:noFill/>
          <a:ln/>
        </p:spPr>
        <p:txBody>
          <a:bodyPr wrap="none" lIns="0" tIns="0" rIns="0" bIns="0" rtlCol="0" anchor="t"/>
          <a:lstStyle/>
          <a:p>
            <a:pPr marL="0" indent="0" algn="l">
              <a:lnSpc>
                <a:spcPts val="2650"/>
              </a:lnSpc>
              <a:buNone/>
            </a:pPr>
            <a:r>
              <a:rPr lang="en-US" sz="1700" u="sng" dirty="0">
                <a:solidFill>
                  <a:srgbClr val="7B66FF"/>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xmlns="" val="tx"/>
                    </a:ext>
                  </a:extLst>
                </a:hlinkClick>
              </a:rPr>
              <a:t>Info@stuartmailerphysio.com</a:t>
            </a:r>
            <a:endParaRPr lang="en-US" sz="1700" dirty="0"/>
          </a:p>
        </p:txBody>
      </p:sp>
      <p:sp>
        <p:nvSpPr>
          <p:cNvPr id="21" name="Text 19"/>
          <p:cNvSpPr/>
          <p:nvPr/>
        </p:nvSpPr>
        <p:spPr>
          <a:xfrm>
            <a:off x="9777412" y="4725591"/>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FFFFFF"/>
                </a:solidFill>
                <a:latin typeface="Inter Bold" pitchFamily="34" charset="0"/>
                <a:ea typeface="Inter Bold" pitchFamily="34" charset="-122"/>
                <a:cs typeface="Inter Bold" pitchFamily="34" charset="-120"/>
              </a:rPr>
              <a:t>Visit</a:t>
            </a:r>
            <a:endParaRPr lang="en-US" sz="2100" dirty="0"/>
          </a:p>
        </p:txBody>
      </p:sp>
      <p:sp>
        <p:nvSpPr>
          <p:cNvPr id="22" name="Text 20"/>
          <p:cNvSpPr/>
          <p:nvPr/>
        </p:nvSpPr>
        <p:spPr>
          <a:xfrm>
            <a:off x="9777412" y="5271492"/>
            <a:ext cx="4109323" cy="1017627"/>
          </a:xfrm>
          <a:prstGeom prst="rect">
            <a:avLst/>
          </a:prstGeom>
          <a:noFill/>
          <a:ln/>
        </p:spPr>
        <p:txBody>
          <a:bodyPr wrap="square" lIns="0" tIns="0" rIns="0" bIns="0" rtlCol="0" anchor="t"/>
          <a:lstStyle/>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16 William Street</a:t>
            </a:r>
            <a:endParaRPr lang="en-US" sz="1700" dirty="0"/>
          </a:p>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Edinburgh, EH3 7NH</a:t>
            </a:r>
            <a:endParaRPr lang="en-US" sz="1700" dirty="0"/>
          </a:p>
          <a:p>
            <a:pPr marL="0" indent="0" algn="l">
              <a:lnSpc>
                <a:spcPts val="2650"/>
              </a:lnSpc>
              <a:buNone/>
            </a:pPr>
            <a:r>
              <a:rPr lang="en-US" sz="1700" dirty="0">
                <a:solidFill>
                  <a:srgbClr val="E5E0DF"/>
                </a:solidFill>
                <a:latin typeface="Inter" pitchFamily="34" charset="0"/>
                <a:ea typeface="Inter" pitchFamily="34" charset="-122"/>
                <a:cs typeface="Inter" pitchFamily="34" charset="-120"/>
              </a:rPr>
              <a:t>United Kingdom</a:t>
            </a:r>
            <a:endParaRPr lang="en-US" sz="1700" dirty="0"/>
          </a:p>
        </p:txBody>
      </p:sp>
      <p:sp>
        <p:nvSpPr>
          <p:cNvPr id="23" name="Text 21"/>
          <p:cNvSpPr/>
          <p:nvPr/>
        </p:nvSpPr>
        <p:spPr>
          <a:xfrm>
            <a:off x="758666" y="6708577"/>
            <a:ext cx="13113068" cy="678418"/>
          </a:xfrm>
          <a:prstGeom prst="rect">
            <a:avLst/>
          </a:prstGeom>
          <a:noFill/>
          <a:ln/>
        </p:spPr>
        <p:txBody>
          <a:bodyPr wrap="square" lIns="0" tIns="0" rIns="0" bIns="0" rtlCol="0" anchor="t"/>
          <a:lstStyle/>
          <a:p>
            <a:pPr marL="0" indent="0" algn="l">
              <a:lnSpc>
                <a:spcPts val="2650"/>
              </a:lnSpc>
              <a:buNone/>
            </a:pPr>
            <a:r>
              <a:rPr lang="en-US" sz="1700" b="1" dirty="0">
                <a:solidFill>
                  <a:srgbClr val="2B0AFF"/>
                </a:solidFill>
                <a:latin typeface="Inter" pitchFamily="34" charset="0"/>
                <a:ea typeface="Inter" pitchFamily="34" charset="-122"/>
                <a:cs typeface="Inter" pitchFamily="34" charset="-120"/>
              </a:rPr>
              <a:t>Ready to restore your musculoskeletal health?</a:t>
            </a:r>
            <a:r>
              <a:rPr lang="en-US" sz="1700" dirty="0">
                <a:solidFill>
                  <a:srgbClr val="E5E0DF"/>
                </a:solidFill>
                <a:latin typeface="Inter" pitchFamily="34" charset="0"/>
                <a:ea typeface="Inter" pitchFamily="34" charset="-122"/>
                <a:cs typeface="Inter" pitchFamily="34" charset="-120"/>
              </a:rPr>
              <a:t> Professional physiotherapy provides the clarity and direction you need for lasting recovery.</a:t>
            </a:r>
            <a:endParaRPr lang="en-US" sz="1700" dirty="0"/>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2110" y="7281624"/>
            <a:ext cx="1697586" cy="90132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516</Words>
  <Application>Microsoft Office PowerPoint</Application>
  <PresentationFormat>Custom</PresentationFormat>
  <Paragraphs>62</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Calibri</vt:lpstr>
      <vt:lpstr>Inter Light</vt:lpstr>
      <vt:lpstr>Inter Bold</vt:lpstr>
      <vt:lpstr>Inter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Microsoft account</cp:lastModifiedBy>
  <cp:revision>2</cp:revision>
  <dcterms:created xsi:type="dcterms:W3CDTF">2026-02-20T11:48:26Z</dcterms:created>
  <dcterms:modified xsi:type="dcterms:W3CDTF">2026-02-20T11:51:18Z</dcterms:modified>
</cp:coreProperties>
</file>