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libri" pitchFamily="34" charset="0"/>
      <p:regular r:id="rId12"/>
      <p:bold r:id="rId13"/>
      <p:italic r:id="rId14"/>
      <p:boldItalic r:id="rId15"/>
    </p:embeddedFont>
    <p:embeddedFont>
      <p:font typeface="Cormorant Garamond Bold" charset="0"/>
      <p:regular r:id="rId16"/>
    </p:embeddedFont>
    <p:embeddedFont>
      <p:font typeface="Cormorant Garamond" charset="0"/>
      <p:regular r:id="rId17"/>
    </p:embeddedFont>
    <p:embeddedFont>
      <p:font typeface="Cormorant Garamond Semi-Bold"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s://canvasandloft.com/collections/home-deco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canvasandloft.com/"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canvasandloft.com/collections/bedroom"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maps.app.goo.gl/fTSJoR2ff15Mn7Vq7" TargetMode="External"/><Relationship Id="rId3" Type="http://schemas.openxmlformats.org/officeDocument/2006/relationships/image" Target="../media/image25.jpeg"/><Relationship Id="rId7" Type="http://schemas.openxmlformats.org/officeDocument/2006/relationships/image" Target="../media/image28.svg"/><Relationship Id="rId12"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61459" b="-61459"/>
            </a:stretch>
          </a:blipFill>
        </p:spPr>
      </p:sp>
      <p:sp>
        <p:nvSpPr>
          <p:cNvPr id="3" name="Freeform 3"/>
          <p:cNvSpPr/>
          <p:nvPr/>
        </p:nvSpPr>
        <p:spPr>
          <a:xfrm>
            <a:off x="-49055" y="619463"/>
            <a:ext cx="9292202" cy="9280587"/>
          </a:xfrm>
          <a:custGeom>
            <a:avLst/>
            <a:gdLst/>
            <a:ahLst/>
            <a:cxnLst/>
            <a:rect l="l" t="t" r="r" b="b"/>
            <a:pathLst>
              <a:path w="9292202" h="9280587">
                <a:moveTo>
                  <a:pt x="0" y="0"/>
                </a:moveTo>
                <a:lnTo>
                  <a:pt x="9292202" y="0"/>
                </a:lnTo>
                <a:lnTo>
                  <a:pt x="9292202" y="9280587"/>
                </a:lnTo>
                <a:lnTo>
                  <a:pt x="0" y="9280587"/>
                </a:lnTo>
                <a:lnTo>
                  <a:pt x="0" y="0"/>
                </a:lnTo>
                <a:close/>
              </a:path>
            </a:pathLst>
          </a:custGeom>
          <a:blipFill>
            <a:blip r:embed="rId3"/>
            <a:stretch>
              <a:fillRect/>
            </a:stretch>
          </a:blipFill>
        </p:spPr>
      </p:sp>
      <p:grpSp>
        <p:nvGrpSpPr>
          <p:cNvPr id="4" name="Group 4"/>
          <p:cNvGrpSpPr/>
          <p:nvPr/>
        </p:nvGrpSpPr>
        <p:grpSpPr>
          <a:xfrm>
            <a:off x="16460559" y="8743950"/>
            <a:ext cx="3086100" cy="30861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6" name="TextBox 6"/>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7" name="Group 7"/>
          <p:cNvGrpSpPr/>
          <p:nvPr/>
        </p:nvGrpSpPr>
        <p:grpSpPr>
          <a:xfrm>
            <a:off x="5168543" y="9916011"/>
            <a:ext cx="1233501" cy="123350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9" name="TextBox 9"/>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0" name="Group 10"/>
          <p:cNvGrpSpPr/>
          <p:nvPr/>
        </p:nvGrpSpPr>
        <p:grpSpPr>
          <a:xfrm>
            <a:off x="6890348" y="411950"/>
            <a:ext cx="1233501" cy="123350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12" name="TextBox 12"/>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3" name="Group 13"/>
          <p:cNvGrpSpPr/>
          <p:nvPr/>
        </p:nvGrpSpPr>
        <p:grpSpPr>
          <a:xfrm>
            <a:off x="9235306" y="4968511"/>
            <a:ext cx="5682186" cy="706392"/>
            <a:chOff x="0" y="0"/>
            <a:chExt cx="3269063" cy="406400"/>
          </a:xfrm>
        </p:grpSpPr>
        <p:sp>
          <p:nvSpPr>
            <p:cNvPr id="14" name="Freeform 14"/>
            <p:cNvSpPr/>
            <p:nvPr/>
          </p:nvSpPr>
          <p:spPr>
            <a:xfrm>
              <a:off x="0" y="0"/>
              <a:ext cx="3269063" cy="406400"/>
            </a:xfrm>
            <a:custGeom>
              <a:avLst/>
              <a:gdLst/>
              <a:ahLst/>
              <a:cxnLst/>
              <a:rect l="l" t="t" r="r" b="b"/>
              <a:pathLst>
                <a:path w="3269063" h="406400">
                  <a:moveTo>
                    <a:pt x="3065863" y="0"/>
                  </a:moveTo>
                  <a:cubicBezTo>
                    <a:pt x="3178087" y="0"/>
                    <a:pt x="3269063" y="90976"/>
                    <a:pt x="3269063" y="203200"/>
                  </a:cubicBezTo>
                  <a:cubicBezTo>
                    <a:pt x="3269063" y="315424"/>
                    <a:pt x="3178087" y="406400"/>
                    <a:pt x="3065863" y="406400"/>
                  </a:cubicBezTo>
                  <a:lnTo>
                    <a:pt x="203200" y="406400"/>
                  </a:lnTo>
                  <a:cubicBezTo>
                    <a:pt x="90976" y="406400"/>
                    <a:pt x="0" y="315424"/>
                    <a:pt x="0" y="203200"/>
                  </a:cubicBezTo>
                  <a:cubicBezTo>
                    <a:pt x="0" y="90976"/>
                    <a:pt x="90976" y="0"/>
                    <a:pt x="203200" y="0"/>
                  </a:cubicBezTo>
                  <a:close/>
                </a:path>
              </a:pathLst>
            </a:custGeom>
            <a:solidFill>
              <a:srgbClr val="052607"/>
            </a:solidFill>
          </p:spPr>
        </p:sp>
        <p:sp>
          <p:nvSpPr>
            <p:cNvPr id="15" name="TextBox 15"/>
            <p:cNvSpPr txBox="1"/>
            <p:nvPr/>
          </p:nvSpPr>
          <p:spPr>
            <a:xfrm>
              <a:off x="0" y="85725"/>
              <a:ext cx="3269063" cy="320675"/>
            </a:xfrm>
            <a:prstGeom prst="rect">
              <a:avLst/>
            </a:prstGeom>
          </p:spPr>
          <p:txBody>
            <a:bodyPr lIns="50800" tIns="50800" rIns="50800" bIns="50800" rtlCol="0" anchor="ctr"/>
            <a:lstStyle/>
            <a:p>
              <a:pPr algn="ctr">
                <a:lnSpc>
                  <a:spcPts val="1620"/>
                </a:lnSpc>
              </a:pPr>
              <a:endParaRPr/>
            </a:p>
          </p:txBody>
        </p:sp>
      </p:grpSp>
      <p:sp>
        <p:nvSpPr>
          <p:cNvPr id="16" name="Freeform 16"/>
          <p:cNvSpPr/>
          <p:nvPr/>
        </p:nvSpPr>
        <p:spPr>
          <a:xfrm>
            <a:off x="16193453" y="171042"/>
            <a:ext cx="1346967" cy="1346967"/>
          </a:xfrm>
          <a:custGeom>
            <a:avLst/>
            <a:gdLst/>
            <a:ahLst/>
            <a:cxnLst/>
            <a:rect l="l" t="t" r="r" b="b"/>
            <a:pathLst>
              <a:path w="1346967" h="1346967">
                <a:moveTo>
                  <a:pt x="0" y="0"/>
                </a:moveTo>
                <a:lnTo>
                  <a:pt x="1346967" y="0"/>
                </a:lnTo>
                <a:lnTo>
                  <a:pt x="1346967" y="1346967"/>
                </a:lnTo>
                <a:lnTo>
                  <a:pt x="0" y="1346967"/>
                </a:lnTo>
                <a:lnTo>
                  <a:pt x="0" y="0"/>
                </a:lnTo>
                <a:close/>
              </a:path>
            </a:pathLst>
          </a:custGeom>
          <a:blipFill>
            <a:blip r:embed="rId4"/>
            <a:stretch>
              <a:fillRect/>
            </a:stretch>
          </a:blipFill>
        </p:spPr>
      </p:sp>
      <p:sp>
        <p:nvSpPr>
          <p:cNvPr id="17" name="Freeform 17"/>
          <p:cNvSpPr/>
          <p:nvPr/>
        </p:nvSpPr>
        <p:spPr>
          <a:xfrm>
            <a:off x="9045941" y="8743950"/>
            <a:ext cx="514350" cy="514350"/>
          </a:xfrm>
          <a:custGeom>
            <a:avLst/>
            <a:gdLst/>
            <a:ahLst/>
            <a:cxnLst/>
            <a:rect l="l" t="t" r="r" b="b"/>
            <a:pathLst>
              <a:path w="514350" h="514350">
                <a:moveTo>
                  <a:pt x="0" y="0"/>
                </a:moveTo>
                <a:lnTo>
                  <a:pt x="514350" y="0"/>
                </a:lnTo>
                <a:lnTo>
                  <a:pt x="514350" y="514350"/>
                </a:lnTo>
                <a:lnTo>
                  <a:pt x="0" y="514350"/>
                </a:lnTo>
                <a:lnTo>
                  <a:pt x="0" y="0"/>
                </a:lnTo>
                <a:close/>
              </a:path>
            </a:pathLst>
          </a:custGeom>
          <a:blipFill>
            <a:blip r:embed="rId5" cstate="print">
              <a:extLst>
                <a:ext uri="{96DAC541-7B7A-43D3-8B79-37D633B846F1}">
                  <asvg:svgBlip xmlns="" xmlns:asvg="http://schemas.microsoft.com/office/drawing/2016/SVG/main" r:embed="rId6"/>
                </a:ext>
              </a:extLst>
            </a:blip>
            <a:stretch>
              <a:fillRect/>
            </a:stretch>
          </a:blipFill>
        </p:spPr>
      </p:sp>
      <p:sp>
        <p:nvSpPr>
          <p:cNvPr id="18" name="TextBox 18"/>
          <p:cNvSpPr txBox="1"/>
          <p:nvPr/>
        </p:nvSpPr>
        <p:spPr>
          <a:xfrm>
            <a:off x="9144000" y="1723068"/>
            <a:ext cx="8610600" cy="2597149"/>
          </a:xfrm>
          <a:prstGeom prst="rect">
            <a:avLst/>
          </a:prstGeom>
        </p:spPr>
        <p:txBody>
          <a:bodyPr wrap="square" lIns="0" tIns="0" rIns="0" bIns="0" rtlCol="0" anchor="t">
            <a:spAutoFit/>
          </a:bodyPr>
          <a:lstStyle/>
          <a:p>
            <a:pPr algn="l">
              <a:lnSpc>
                <a:spcPts val="9999"/>
              </a:lnSpc>
            </a:pPr>
            <a:r>
              <a:rPr lang="en-US" sz="9999" b="1" spc="89" dirty="0">
                <a:solidFill>
                  <a:srgbClr val="000000"/>
                </a:solidFill>
                <a:latin typeface="Cormorant Garamond Bold"/>
                <a:ea typeface="Cormorant Garamond Bold"/>
                <a:cs typeface="Cormorant Garamond Bold"/>
                <a:sym typeface="Cormorant Garamond Bold"/>
              </a:rPr>
              <a:t>Canvas And Loft Furniture</a:t>
            </a:r>
          </a:p>
        </p:txBody>
      </p:sp>
      <p:sp>
        <p:nvSpPr>
          <p:cNvPr id="19" name="TextBox 19"/>
          <p:cNvSpPr txBox="1"/>
          <p:nvPr/>
        </p:nvSpPr>
        <p:spPr>
          <a:xfrm>
            <a:off x="9144000" y="6066346"/>
            <a:ext cx="8305115" cy="2223770"/>
          </a:xfrm>
          <a:prstGeom prst="rect">
            <a:avLst/>
          </a:prstGeom>
        </p:spPr>
        <p:txBody>
          <a:bodyPr lIns="0" tIns="0" rIns="0" bIns="0" rtlCol="0" anchor="t">
            <a:spAutoFit/>
          </a:bodyPr>
          <a:lstStyle/>
          <a:p>
            <a:pPr marL="0" lvl="0" indent="0" algn="l">
              <a:lnSpc>
                <a:spcPts val="4479"/>
              </a:lnSpc>
              <a:spcBef>
                <a:spcPct val="0"/>
              </a:spcBef>
            </a:pPr>
            <a:r>
              <a:rPr lang="en-US" sz="3199" u="none" strike="noStrike">
                <a:solidFill>
                  <a:srgbClr val="000000"/>
                </a:solidFill>
                <a:latin typeface="Cormorant Garamond"/>
                <a:ea typeface="Cormorant Garamond"/>
                <a:cs typeface="Cormorant Garamond"/>
                <a:sym typeface="Cormorant Garamond"/>
              </a:rPr>
              <a:t>Affordable furniture &amp; home outlet store décor in Calgary. Discover quality living room, dining, and bedroom sets at Canvas + Loft with flexible financing options!</a:t>
            </a:r>
          </a:p>
        </p:txBody>
      </p:sp>
      <p:sp>
        <p:nvSpPr>
          <p:cNvPr id="20" name="TextBox 20"/>
          <p:cNvSpPr txBox="1"/>
          <p:nvPr/>
        </p:nvSpPr>
        <p:spPr>
          <a:xfrm>
            <a:off x="9459050" y="4966698"/>
            <a:ext cx="5234697" cy="662393"/>
          </a:xfrm>
          <a:prstGeom prst="rect">
            <a:avLst/>
          </a:prstGeom>
        </p:spPr>
        <p:txBody>
          <a:bodyPr lIns="0" tIns="0" rIns="0" bIns="0" rtlCol="0" anchor="t">
            <a:spAutoFit/>
          </a:bodyPr>
          <a:lstStyle/>
          <a:p>
            <a:pPr algn="ctr">
              <a:lnSpc>
                <a:spcPts val="5321"/>
              </a:lnSpc>
            </a:pPr>
            <a:r>
              <a:rPr lang="en-US" sz="4093" b="1" spc="69">
                <a:solidFill>
                  <a:srgbClr val="FFFFFF"/>
                </a:solidFill>
                <a:latin typeface="Cormorant Garamond Semi-Bold"/>
                <a:ea typeface="Cormorant Garamond Semi-Bold"/>
                <a:cs typeface="Cormorant Garamond Semi-Bold"/>
                <a:sym typeface="Cormorant Garamond Semi-Bold"/>
              </a:rPr>
              <a:t>Retail Furniture Store</a:t>
            </a:r>
          </a:p>
        </p:txBody>
      </p:sp>
      <p:sp>
        <p:nvSpPr>
          <p:cNvPr id="21" name="TextBox 21"/>
          <p:cNvSpPr txBox="1"/>
          <p:nvPr/>
        </p:nvSpPr>
        <p:spPr>
          <a:xfrm>
            <a:off x="9705032" y="8786334"/>
            <a:ext cx="8250691" cy="409575"/>
          </a:xfrm>
          <a:prstGeom prst="rect">
            <a:avLst/>
          </a:prstGeom>
        </p:spPr>
        <p:txBody>
          <a:bodyPr lIns="0" tIns="0" rIns="0" bIns="0" rtlCol="0" anchor="t">
            <a:spAutoFit/>
          </a:bodyPr>
          <a:lstStyle/>
          <a:p>
            <a:pPr algn="l">
              <a:lnSpc>
                <a:spcPts val="3000"/>
              </a:lnSpc>
            </a:pPr>
            <a:r>
              <a:rPr lang="en-US" sz="3000" b="1">
                <a:solidFill>
                  <a:srgbClr val="000000"/>
                </a:solidFill>
                <a:latin typeface="Cormorant Garamond Bold"/>
                <a:ea typeface="Cormorant Garamond Bold"/>
                <a:cs typeface="Cormorant Garamond Bold"/>
                <a:sym typeface="Cormorant Garamond Bold"/>
              </a:rPr>
              <a:t>www.canvasandloft.com</a:t>
            </a:r>
          </a:p>
        </p:txBody>
      </p:sp>
      <p:sp>
        <p:nvSpPr>
          <p:cNvPr id="22" name="Freeform 22"/>
          <p:cNvSpPr/>
          <p:nvPr/>
        </p:nvSpPr>
        <p:spPr>
          <a:xfrm>
            <a:off x="74846" y="743365"/>
            <a:ext cx="9292202" cy="9280587"/>
          </a:xfrm>
          <a:custGeom>
            <a:avLst/>
            <a:gdLst/>
            <a:ahLst/>
            <a:cxnLst/>
            <a:rect l="l" t="t" r="r" b="b"/>
            <a:pathLst>
              <a:path w="9292202" h="9280587">
                <a:moveTo>
                  <a:pt x="0" y="0"/>
                </a:moveTo>
                <a:lnTo>
                  <a:pt x="9292202" y="0"/>
                </a:lnTo>
                <a:lnTo>
                  <a:pt x="9292202" y="9280586"/>
                </a:lnTo>
                <a:lnTo>
                  <a:pt x="0" y="9280586"/>
                </a:lnTo>
                <a:lnTo>
                  <a:pt x="0" y="0"/>
                </a:lnTo>
                <a:close/>
              </a:path>
            </a:pathLst>
          </a:custGeom>
          <a:blipFill>
            <a:blip r:embed="rId3"/>
            <a:stretch>
              <a:fillRect/>
            </a:stretch>
          </a:blipFill>
        </p:spPr>
      </p:sp>
      <p:grpSp>
        <p:nvGrpSpPr>
          <p:cNvPr id="23" name="Group 23"/>
          <p:cNvGrpSpPr>
            <a:grpSpLocks noChangeAspect="1"/>
          </p:cNvGrpSpPr>
          <p:nvPr/>
        </p:nvGrpSpPr>
        <p:grpSpPr>
          <a:xfrm>
            <a:off x="74846" y="890748"/>
            <a:ext cx="8305162" cy="8305162"/>
            <a:chOff x="0" y="0"/>
            <a:chExt cx="6350000" cy="6350000"/>
          </a:xfrm>
        </p:grpSpPr>
        <p:sp>
          <p:nvSpPr>
            <p:cNvPr id="24" name="Freeform 2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25" name="Freeform 25"/>
            <p:cNvSpPr/>
            <p:nvPr/>
          </p:nvSpPr>
          <p:spPr>
            <a:xfrm flipH="1">
              <a:off x="284320" y="415956"/>
              <a:ext cx="5781360" cy="5518089"/>
            </a:xfrm>
            <a:custGeom>
              <a:avLst/>
              <a:gdLst/>
              <a:ahLst/>
              <a:cxnLst/>
              <a:rect l="l" t="t" r="r" b="b"/>
              <a:pathLst>
                <a:path w="5781360" h="5518089">
                  <a:moveTo>
                    <a:pt x="2890680" y="4414"/>
                  </a:moveTo>
                  <a:cubicBezTo>
                    <a:pt x="3877749" y="0"/>
                    <a:pt x="4791733" y="524062"/>
                    <a:pt x="5286546" y="1378160"/>
                  </a:cubicBezTo>
                  <a:cubicBezTo>
                    <a:pt x="5781360" y="2232259"/>
                    <a:pt x="5781360" y="3285829"/>
                    <a:pt x="5286546" y="4139928"/>
                  </a:cubicBezTo>
                  <a:cubicBezTo>
                    <a:pt x="4791733" y="4994026"/>
                    <a:pt x="3877749" y="5518088"/>
                    <a:pt x="2890680" y="5513674"/>
                  </a:cubicBezTo>
                  <a:cubicBezTo>
                    <a:pt x="1903611" y="5518088"/>
                    <a:pt x="989626" y="4994026"/>
                    <a:pt x="494813" y="4139928"/>
                  </a:cubicBezTo>
                  <a:cubicBezTo>
                    <a:pt x="0" y="3285829"/>
                    <a:pt x="0" y="2232259"/>
                    <a:pt x="494813" y="1378161"/>
                  </a:cubicBezTo>
                  <a:cubicBezTo>
                    <a:pt x="989626" y="524062"/>
                    <a:pt x="1903611" y="0"/>
                    <a:pt x="2890680" y="4414"/>
                  </a:cubicBezTo>
                  <a:close/>
                </a:path>
              </a:pathLst>
            </a:custGeom>
            <a:blipFill>
              <a:blip r:embed="rId7"/>
              <a:stretch>
                <a:fillRect l="223" r="223" b="-25391"/>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3025" y="-1062554"/>
            <a:ext cx="2532086" cy="253208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4" name="TextBox 4"/>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5" name="Group 5"/>
          <p:cNvGrpSpPr/>
          <p:nvPr/>
        </p:nvGrpSpPr>
        <p:grpSpPr>
          <a:xfrm>
            <a:off x="8729850" y="8641550"/>
            <a:ext cx="1138843" cy="113884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7" name="TextBox 7"/>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8" name="Freeform 8"/>
          <p:cNvSpPr/>
          <p:nvPr/>
        </p:nvSpPr>
        <p:spPr>
          <a:xfrm>
            <a:off x="-1273086" y="1469532"/>
            <a:ext cx="10417086" cy="10404064"/>
          </a:xfrm>
          <a:custGeom>
            <a:avLst/>
            <a:gdLst/>
            <a:ahLst/>
            <a:cxnLst/>
            <a:rect l="l" t="t" r="r" b="b"/>
            <a:pathLst>
              <a:path w="10417086" h="10404064">
                <a:moveTo>
                  <a:pt x="0" y="0"/>
                </a:moveTo>
                <a:lnTo>
                  <a:pt x="10417086" y="0"/>
                </a:lnTo>
                <a:lnTo>
                  <a:pt x="10417086" y="10404065"/>
                </a:lnTo>
                <a:lnTo>
                  <a:pt x="0" y="10404065"/>
                </a:lnTo>
                <a:lnTo>
                  <a:pt x="0" y="0"/>
                </a:lnTo>
                <a:close/>
              </a:path>
            </a:pathLst>
          </a:custGeom>
          <a:blipFill>
            <a:blip r:embed="rId2"/>
            <a:stretch>
              <a:fillRect/>
            </a:stretch>
          </a:blipFill>
        </p:spPr>
      </p:sp>
      <p:grpSp>
        <p:nvGrpSpPr>
          <p:cNvPr id="9" name="Group 9"/>
          <p:cNvGrpSpPr>
            <a:grpSpLocks noChangeAspect="1"/>
          </p:cNvGrpSpPr>
          <p:nvPr/>
        </p:nvGrpSpPr>
        <p:grpSpPr>
          <a:xfrm>
            <a:off x="-1564564" y="1590551"/>
            <a:ext cx="9786330" cy="9786330"/>
            <a:chOff x="0" y="0"/>
            <a:chExt cx="6350000" cy="6350000"/>
          </a:xfrm>
        </p:grpSpPr>
        <p:sp>
          <p:nvSpPr>
            <p:cNvPr id="10" name="Freeform 10"/>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11" name="Freeform 11"/>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23" t="-12499" r="223" b="-12499"/>
              </a:stretch>
            </a:blipFill>
          </p:spPr>
        </p:sp>
      </p:grpSp>
      <p:sp>
        <p:nvSpPr>
          <p:cNvPr id="12" name="Freeform 12"/>
          <p:cNvSpPr/>
          <p:nvPr/>
        </p:nvSpPr>
        <p:spPr>
          <a:xfrm>
            <a:off x="16193453" y="171042"/>
            <a:ext cx="1346967" cy="1346967"/>
          </a:xfrm>
          <a:custGeom>
            <a:avLst/>
            <a:gdLst/>
            <a:ahLst/>
            <a:cxnLst/>
            <a:rect l="l" t="t" r="r" b="b"/>
            <a:pathLst>
              <a:path w="1346967" h="1346967">
                <a:moveTo>
                  <a:pt x="0" y="0"/>
                </a:moveTo>
                <a:lnTo>
                  <a:pt x="1346967" y="0"/>
                </a:lnTo>
                <a:lnTo>
                  <a:pt x="1346967" y="1346967"/>
                </a:lnTo>
                <a:lnTo>
                  <a:pt x="0" y="1346967"/>
                </a:lnTo>
                <a:lnTo>
                  <a:pt x="0" y="0"/>
                </a:lnTo>
                <a:close/>
              </a:path>
            </a:pathLst>
          </a:custGeom>
          <a:blipFill>
            <a:blip r:embed="rId4"/>
            <a:stretch>
              <a:fillRect/>
            </a:stretch>
          </a:blipFill>
        </p:spPr>
      </p:sp>
      <p:sp>
        <p:nvSpPr>
          <p:cNvPr id="13" name="TextBox 13"/>
          <p:cNvSpPr txBox="1"/>
          <p:nvPr/>
        </p:nvSpPr>
        <p:spPr>
          <a:xfrm>
            <a:off x="8691840" y="3416935"/>
            <a:ext cx="9165210" cy="2132379"/>
          </a:xfrm>
          <a:prstGeom prst="rect">
            <a:avLst/>
          </a:prstGeom>
        </p:spPr>
        <p:txBody>
          <a:bodyPr lIns="0" tIns="0" rIns="0" bIns="0" rtlCol="0" anchor="t">
            <a:spAutoFit/>
          </a:bodyPr>
          <a:lstStyle/>
          <a:p>
            <a:pPr algn="l">
              <a:lnSpc>
                <a:spcPts val="16001"/>
              </a:lnSpc>
            </a:pPr>
            <a:r>
              <a:rPr lang="en-US" sz="16001" b="1" spc="-832">
                <a:solidFill>
                  <a:srgbClr val="000000"/>
                </a:solidFill>
                <a:latin typeface="Cormorant Garamond Bold"/>
                <a:ea typeface="Cormorant Garamond Bold"/>
                <a:cs typeface="Cormorant Garamond Bold"/>
                <a:sym typeface="Cormorant Garamond Bold"/>
              </a:rPr>
              <a:t>Thank You</a:t>
            </a:r>
          </a:p>
        </p:txBody>
      </p:sp>
      <p:grpSp>
        <p:nvGrpSpPr>
          <p:cNvPr id="14" name="Group 14"/>
          <p:cNvGrpSpPr/>
          <p:nvPr/>
        </p:nvGrpSpPr>
        <p:grpSpPr>
          <a:xfrm>
            <a:off x="8373356" y="5972474"/>
            <a:ext cx="8647612" cy="1724936"/>
            <a:chOff x="0" y="0"/>
            <a:chExt cx="11530150" cy="2299914"/>
          </a:xfrm>
        </p:grpSpPr>
        <p:grpSp>
          <p:nvGrpSpPr>
            <p:cNvPr id="15" name="Group 15"/>
            <p:cNvGrpSpPr/>
            <p:nvPr/>
          </p:nvGrpSpPr>
          <p:grpSpPr>
            <a:xfrm>
              <a:off x="0" y="0"/>
              <a:ext cx="11530150" cy="1907671"/>
              <a:chOff x="0" y="0"/>
              <a:chExt cx="1250766" cy="206940"/>
            </a:xfrm>
          </p:grpSpPr>
          <p:sp>
            <p:nvSpPr>
              <p:cNvPr id="16" name="Freeform 16"/>
              <p:cNvSpPr/>
              <p:nvPr/>
            </p:nvSpPr>
            <p:spPr>
              <a:xfrm>
                <a:off x="18844" y="0"/>
                <a:ext cx="1213078" cy="206940"/>
              </a:xfrm>
              <a:custGeom>
                <a:avLst/>
                <a:gdLst/>
                <a:ahLst/>
                <a:cxnLst/>
                <a:rect l="l" t="t" r="r" b="b"/>
                <a:pathLst>
                  <a:path w="1213078" h="206940">
                    <a:moveTo>
                      <a:pt x="218760" y="0"/>
                    </a:moveTo>
                    <a:lnTo>
                      <a:pt x="1197518" y="0"/>
                    </a:lnTo>
                    <a:cubicBezTo>
                      <a:pt x="1203332" y="0"/>
                      <a:pt x="1208579" y="3488"/>
                      <a:pt x="1210829" y="8850"/>
                    </a:cubicBezTo>
                    <a:cubicBezTo>
                      <a:pt x="1213078" y="14212"/>
                      <a:pt x="1211891" y="20399"/>
                      <a:pt x="1207817" y="24548"/>
                    </a:cubicBezTo>
                    <a:lnTo>
                      <a:pt x="1052827" y="182392"/>
                    </a:lnTo>
                    <a:cubicBezTo>
                      <a:pt x="1037408" y="198094"/>
                      <a:pt x="1016325" y="206940"/>
                      <a:pt x="994318" y="206940"/>
                    </a:cubicBezTo>
                    <a:lnTo>
                      <a:pt x="15560" y="206940"/>
                    </a:lnTo>
                    <a:cubicBezTo>
                      <a:pt x="9746" y="206940"/>
                      <a:pt x="4499" y="203452"/>
                      <a:pt x="2249" y="198090"/>
                    </a:cubicBezTo>
                    <a:cubicBezTo>
                      <a:pt x="0" y="192728"/>
                      <a:pt x="1187" y="186541"/>
                      <a:pt x="5261" y="182392"/>
                    </a:cubicBezTo>
                    <a:lnTo>
                      <a:pt x="160251" y="24548"/>
                    </a:lnTo>
                    <a:cubicBezTo>
                      <a:pt x="175670" y="8846"/>
                      <a:pt x="196753" y="0"/>
                      <a:pt x="218760" y="0"/>
                    </a:cubicBezTo>
                    <a:close/>
                  </a:path>
                </a:pathLst>
              </a:custGeom>
              <a:solidFill>
                <a:srgbClr val="052607"/>
              </a:solidFill>
            </p:spPr>
          </p:sp>
          <p:sp>
            <p:nvSpPr>
              <p:cNvPr id="17" name="TextBox 17"/>
              <p:cNvSpPr txBox="1"/>
              <p:nvPr/>
            </p:nvSpPr>
            <p:spPr>
              <a:xfrm>
                <a:off x="101600" y="19050"/>
                <a:ext cx="1047566" cy="187890"/>
              </a:xfrm>
              <a:prstGeom prst="rect">
                <a:avLst/>
              </a:prstGeom>
            </p:spPr>
            <p:txBody>
              <a:bodyPr lIns="50800" tIns="50800" rIns="50800" bIns="50800" rtlCol="0" anchor="ctr"/>
              <a:lstStyle/>
              <a:p>
                <a:pPr algn="ctr">
                  <a:lnSpc>
                    <a:spcPts val="1993"/>
                  </a:lnSpc>
                </a:pPr>
                <a:endParaRPr/>
              </a:p>
            </p:txBody>
          </p:sp>
        </p:grpSp>
        <p:grpSp>
          <p:nvGrpSpPr>
            <p:cNvPr id="18" name="Group 18"/>
            <p:cNvGrpSpPr/>
            <p:nvPr/>
          </p:nvGrpSpPr>
          <p:grpSpPr>
            <a:xfrm>
              <a:off x="5492506" y="1444068"/>
              <a:ext cx="5172819" cy="855846"/>
              <a:chOff x="0" y="0"/>
              <a:chExt cx="1250766" cy="206940"/>
            </a:xfrm>
          </p:grpSpPr>
          <p:sp>
            <p:nvSpPr>
              <p:cNvPr id="19" name="Freeform 19"/>
              <p:cNvSpPr/>
              <p:nvPr/>
            </p:nvSpPr>
            <p:spPr>
              <a:xfrm>
                <a:off x="22107" y="0"/>
                <a:ext cx="1206553" cy="206940"/>
              </a:xfrm>
              <a:custGeom>
                <a:avLst/>
                <a:gdLst/>
                <a:ahLst/>
                <a:cxnLst/>
                <a:rect l="l" t="t" r="r" b="b"/>
                <a:pathLst>
                  <a:path w="1206553" h="206940">
                    <a:moveTo>
                      <a:pt x="221454" y="0"/>
                    </a:moveTo>
                    <a:lnTo>
                      <a:pt x="1188298" y="0"/>
                    </a:lnTo>
                    <a:cubicBezTo>
                      <a:pt x="1195119" y="0"/>
                      <a:pt x="1201274" y="4093"/>
                      <a:pt x="1203913" y="10382"/>
                    </a:cubicBezTo>
                    <a:cubicBezTo>
                      <a:pt x="1206552" y="16672"/>
                      <a:pt x="1205160" y="23932"/>
                      <a:pt x="1200381" y="28799"/>
                    </a:cubicBezTo>
                    <a:lnTo>
                      <a:pt x="1053737" y="178141"/>
                    </a:lnTo>
                    <a:cubicBezTo>
                      <a:pt x="1035649" y="196563"/>
                      <a:pt x="1010915" y="206940"/>
                      <a:pt x="985098" y="206940"/>
                    </a:cubicBezTo>
                    <a:lnTo>
                      <a:pt x="18254" y="206940"/>
                    </a:lnTo>
                    <a:cubicBezTo>
                      <a:pt x="11433" y="206940"/>
                      <a:pt x="5278" y="202848"/>
                      <a:pt x="2639" y="196558"/>
                    </a:cubicBezTo>
                    <a:cubicBezTo>
                      <a:pt x="0" y="190268"/>
                      <a:pt x="1392" y="183008"/>
                      <a:pt x="6171" y="178141"/>
                    </a:cubicBezTo>
                    <a:lnTo>
                      <a:pt x="152815" y="28799"/>
                    </a:lnTo>
                    <a:cubicBezTo>
                      <a:pt x="170903" y="10377"/>
                      <a:pt x="195637" y="0"/>
                      <a:pt x="221454" y="0"/>
                    </a:cubicBezTo>
                    <a:close/>
                  </a:path>
                </a:pathLst>
              </a:custGeom>
              <a:solidFill>
                <a:srgbClr val="C4932C"/>
              </a:solidFill>
            </p:spPr>
          </p:sp>
          <p:sp>
            <p:nvSpPr>
              <p:cNvPr id="20" name="TextBox 20"/>
              <p:cNvSpPr txBox="1"/>
              <p:nvPr/>
            </p:nvSpPr>
            <p:spPr>
              <a:xfrm>
                <a:off x="101600" y="19050"/>
                <a:ext cx="1047566" cy="187890"/>
              </a:xfrm>
              <a:prstGeom prst="rect">
                <a:avLst/>
              </a:prstGeom>
            </p:spPr>
            <p:txBody>
              <a:bodyPr lIns="50800" tIns="50800" rIns="50800" bIns="50800" rtlCol="0" anchor="ctr"/>
              <a:lstStyle/>
              <a:p>
                <a:pPr algn="ctr">
                  <a:lnSpc>
                    <a:spcPts val="1993"/>
                  </a:lnSpc>
                </a:pPr>
                <a:endParaRPr/>
              </a:p>
            </p:txBody>
          </p:sp>
        </p:grpSp>
      </p:grpSp>
      <p:sp>
        <p:nvSpPr>
          <p:cNvPr id="21" name="TextBox 21"/>
          <p:cNvSpPr txBox="1"/>
          <p:nvPr/>
        </p:nvSpPr>
        <p:spPr>
          <a:xfrm>
            <a:off x="9648301" y="6391416"/>
            <a:ext cx="6097722" cy="568497"/>
          </a:xfrm>
          <a:prstGeom prst="rect">
            <a:avLst/>
          </a:prstGeom>
        </p:spPr>
        <p:txBody>
          <a:bodyPr lIns="0" tIns="0" rIns="0" bIns="0" rtlCol="0" anchor="t">
            <a:spAutoFit/>
          </a:bodyPr>
          <a:lstStyle/>
          <a:p>
            <a:pPr algn="ctr">
              <a:lnSpc>
                <a:spcPts val="4461"/>
              </a:lnSpc>
            </a:pPr>
            <a:r>
              <a:rPr lang="en-US" sz="3947" b="1">
                <a:solidFill>
                  <a:srgbClr val="FCFEFF"/>
                </a:solidFill>
                <a:latin typeface="Cormorant Garamond Bold"/>
                <a:ea typeface="Cormorant Garamond Bold"/>
                <a:cs typeface="Cormorant Garamond Bold"/>
                <a:sym typeface="Cormorant Garamond Bold"/>
              </a:rPr>
              <a:t>www.canvasandloft.com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84406" y="-1980088"/>
            <a:ext cx="12032804" cy="12017763"/>
          </a:xfrm>
          <a:custGeom>
            <a:avLst/>
            <a:gdLst/>
            <a:ahLst/>
            <a:cxnLst/>
            <a:rect l="l" t="t" r="r" b="b"/>
            <a:pathLst>
              <a:path w="12032804" h="12017763">
                <a:moveTo>
                  <a:pt x="0" y="0"/>
                </a:moveTo>
                <a:lnTo>
                  <a:pt x="12032804" y="0"/>
                </a:lnTo>
                <a:lnTo>
                  <a:pt x="12032804" y="12017762"/>
                </a:lnTo>
                <a:lnTo>
                  <a:pt x="0" y="12017762"/>
                </a:lnTo>
                <a:lnTo>
                  <a:pt x="0" y="0"/>
                </a:lnTo>
                <a:close/>
              </a:path>
            </a:pathLst>
          </a:custGeom>
          <a:blipFill>
            <a:blip r:embed="rId2"/>
            <a:stretch>
              <a:fillRect/>
            </a:stretch>
          </a:blipFill>
        </p:spPr>
      </p:sp>
      <p:grpSp>
        <p:nvGrpSpPr>
          <p:cNvPr id="3" name="Group 3"/>
          <p:cNvGrpSpPr>
            <a:grpSpLocks noChangeAspect="1"/>
          </p:cNvGrpSpPr>
          <p:nvPr/>
        </p:nvGrpSpPr>
        <p:grpSpPr>
          <a:xfrm>
            <a:off x="9398681" y="-2109222"/>
            <a:ext cx="11304216" cy="11304216"/>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5" name="Freeform 5"/>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23" t="-86" r="223" b="-24912"/>
              </a:stretch>
            </a:blipFill>
          </p:spPr>
        </p:sp>
      </p:grpSp>
      <p:grpSp>
        <p:nvGrpSpPr>
          <p:cNvPr id="6" name="Group 6"/>
          <p:cNvGrpSpPr/>
          <p:nvPr/>
        </p:nvGrpSpPr>
        <p:grpSpPr>
          <a:xfrm>
            <a:off x="7749203" y="-92937"/>
            <a:ext cx="1695441" cy="169544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8" name="TextBox 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9" name="Group 9"/>
          <p:cNvGrpSpPr/>
          <p:nvPr/>
        </p:nvGrpSpPr>
        <p:grpSpPr>
          <a:xfrm>
            <a:off x="14543652" y="9565929"/>
            <a:ext cx="1233501" cy="123350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11" name="TextBox 11"/>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12" name="TextBox 12"/>
          <p:cNvSpPr txBox="1"/>
          <p:nvPr/>
        </p:nvSpPr>
        <p:spPr>
          <a:xfrm>
            <a:off x="1028700" y="3485736"/>
            <a:ext cx="7826165" cy="5360827"/>
          </a:xfrm>
          <a:prstGeom prst="rect">
            <a:avLst/>
          </a:prstGeom>
        </p:spPr>
        <p:txBody>
          <a:bodyPr lIns="0" tIns="0" rIns="0" bIns="0" rtlCol="0" anchor="t">
            <a:spAutoFit/>
          </a:bodyPr>
          <a:lstStyle/>
          <a:p>
            <a:pPr marL="0" lvl="0" indent="0" algn="l">
              <a:lnSpc>
                <a:spcPts val="4199"/>
              </a:lnSpc>
              <a:spcBef>
                <a:spcPct val="0"/>
              </a:spcBef>
            </a:pPr>
            <a:r>
              <a:rPr lang="en-US" sz="2999" u="none" strike="noStrike" dirty="0">
                <a:solidFill>
                  <a:srgbClr val="000000"/>
                </a:solidFill>
                <a:latin typeface="Cormorant Garamond"/>
                <a:ea typeface="Cormorant Garamond"/>
                <a:cs typeface="Cormorant Garamond"/>
                <a:sym typeface="Cormorant Garamond"/>
              </a:rPr>
              <a:t>Canvas &amp; Loft is the go-to place in Calgary for beautiful home furnishings at an affordable price. We are the premier furniture store in Calgary and carry a broad range of modern and timeless pieces for any taste. Visit our furniture outlet to enjoy exclusive offers, and make your home truly special with a unique find at our </a:t>
            </a:r>
            <a:r>
              <a:rPr lang="en-US" sz="2999" u="none" strike="noStrike" dirty="0" smtClean="0">
                <a:solidFill>
                  <a:srgbClr val="000000"/>
                </a:solidFill>
                <a:latin typeface="Cormorant Garamond"/>
                <a:ea typeface="Cormorant Garamond"/>
                <a:cs typeface="Cormorant Garamond"/>
                <a:sym typeface="Cormorant Garamond"/>
              </a:rPr>
              <a:t>store for </a:t>
            </a:r>
            <a:r>
              <a:rPr lang="en-US" sz="2999" b="1" u="none" strike="noStrike" dirty="0" smtClean="0">
                <a:solidFill>
                  <a:srgbClr val="000000"/>
                </a:solidFill>
                <a:latin typeface="Cormorant Garamond"/>
                <a:ea typeface="Cormorant Garamond"/>
                <a:cs typeface="Cormorant Garamond"/>
                <a:sym typeface="Cormorant Garamond"/>
                <a:hlinkClick r:id="rId4"/>
              </a:rPr>
              <a:t>home décor in </a:t>
            </a:r>
            <a:r>
              <a:rPr lang="en-US" sz="2999" b="1" u="none" strike="noStrike" dirty="0">
                <a:solidFill>
                  <a:srgbClr val="000000"/>
                </a:solidFill>
                <a:latin typeface="Cormorant Garamond"/>
                <a:ea typeface="Cormorant Garamond"/>
                <a:cs typeface="Cormorant Garamond"/>
                <a:sym typeface="Cormorant Garamond"/>
                <a:hlinkClick r:id="rId4"/>
              </a:rPr>
              <a:t>Calgary</a:t>
            </a:r>
            <a:r>
              <a:rPr lang="en-US" sz="2999" u="none" strike="noStrike" dirty="0">
                <a:solidFill>
                  <a:srgbClr val="000000"/>
                </a:solidFill>
                <a:latin typeface="Cormorant Garamond"/>
                <a:ea typeface="Cormorant Garamond"/>
                <a:cs typeface="Cormorant Garamond"/>
                <a:sym typeface="Cormorant Garamond"/>
              </a:rPr>
              <a:t>. Whether you are remodeling a room or designing a new space, we are here to help you create a home you will love. </a:t>
            </a:r>
          </a:p>
        </p:txBody>
      </p:sp>
      <p:sp>
        <p:nvSpPr>
          <p:cNvPr id="13" name="TextBox 13"/>
          <p:cNvSpPr txBox="1"/>
          <p:nvPr/>
        </p:nvSpPr>
        <p:spPr>
          <a:xfrm>
            <a:off x="1028700" y="1974606"/>
            <a:ext cx="4740793" cy="1209675"/>
          </a:xfrm>
          <a:prstGeom prst="rect">
            <a:avLst/>
          </a:prstGeom>
        </p:spPr>
        <p:txBody>
          <a:bodyPr lIns="0" tIns="0" rIns="0" bIns="0" rtlCol="0" anchor="t">
            <a:spAutoFit/>
          </a:bodyPr>
          <a:lstStyle/>
          <a:p>
            <a:pPr algn="l">
              <a:lnSpc>
                <a:spcPts val="9899"/>
              </a:lnSpc>
            </a:pPr>
            <a:r>
              <a:rPr lang="en-US" sz="7499" b="1" spc="67">
                <a:solidFill>
                  <a:srgbClr val="000000"/>
                </a:solidFill>
                <a:latin typeface="Cormorant Garamond Bold"/>
                <a:ea typeface="Cormorant Garamond Bold"/>
                <a:cs typeface="Cormorant Garamond Bold"/>
                <a:sym typeface="Cormorant Garamond Bold"/>
              </a:rPr>
              <a:t>About Us</a:t>
            </a:r>
          </a:p>
        </p:txBody>
      </p:sp>
      <p:sp>
        <p:nvSpPr>
          <p:cNvPr id="14" name="Freeform 14"/>
          <p:cNvSpPr/>
          <p:nvPr/>
        </p:nvSpPr>
        <p:spPr>
          <a:xfrm>
            <a:off x="564968" y="345233"/>
            <a:ext cx="1346967" cy="1346967"/>
          </a:xfrm>
          <a:custGeom>
            <a:avLst/>
            <a:gdLst/>
            <a:ahLst/>
            <a:cxnLst/>
            <a:rect l="l" t="t" r="r" b="b"/>
            <a:pathLst>
              <a:path w="1346967" h="1346967">
                <a:moveTo>
                  <a:pt x="0" y="0"/>
                </a:moveTo>
                <a:lnTo>
                  <a:pt x="1346967" y="0"/>
                </a:lnTo>
                <a:lnTo>
                  <a:pt x="1346967" y="1346967"/>
                </a:lnTo>
                <a:lnTo>
                  <a:pt x="0" y="1346967"/>
                </a:lnTo>
                <a:lnTo>
                  <a:pt x="0" y="0"/>
                </a:lnTo>
                <a:close/>
              </a:path>
            </a:pathLst>
          </a:custGeom>
          <a:blipFill>
            <a:blip r:embed="rId5"/>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0759" y="-1342984"/>
            <a:ext cx="13441650" cy="13424848"/>
          </a:xfrm>
          <a:custGeom>
            <a:avLst/>
            <a:gdLst/>
            <a:ahLst/>
            <a:cxnLst/>
            <a:rect l="l" t="t" r="r" b="b"/>
            <a:pathLst>
              <a:path w="13441650" h="13424848">
                <a:moveTo>
                  <a:pt x="0" y="0"/>
                </a:moveTo>
                <a:lnTo>
                  <a:pt x="13441650" y="0"/>
                </a:lnTo>
                <a:lnTo>
                  <a:pt x="13441650" y="13424848"/>
                </a:lnTo>
                <a:lnTo>
                  <a:pt x="0" y="13424848"/>
                </a:lnTo>
                <a:lnTo>
                  <a:pt x="0" y="0"/>
                </a:lnTo>
                <a:close/>
              </a:path>
            </a:pathLst>
          </a:custGeom>
          <a:blipFill>
            <a:blip r:embed="rId2"/>
            <a:stretch>
              <a:fillRect/>
            </a:stretch>
          </a:blipFill>
        </p:spPr>
      </p:sp>
      <p:grpSp>
        <p:nvGrpSpPr>
          <p:cNvPr id="3" name="Group 3"/>
          <p:cNvGrpSpPr>
            <a:grpSpLocks noChangeAspect="1"/>
          </p:cNvGrpSpPr>
          <p:nvPr/>
        </p:nvGrpSpPr>
        <p:grpSpPr>
          <a:xfrm>
            <a:off x="9908252" y="-1342984"/>
            <a:ext cx="12627757" cy="12627757"/>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5" name="Freeform 5"/>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43067" r="-163251"/>
              </a:stretch>
            </a:blipFill>
          </p:spPr>
        </p:sp>
      </p:grpSp>
      <p:grpSp>
        <p:nvGrpSpPr>
          <p:cNvPr id="6" name="Group 6"/>
          <p:cNvGrpSpPr/>
          <p:nvPr/>
        </p:nvGrpSpPr>
        <p:grpSpPr>
          <a:xfrm>
            <a:off x="-494925" y="-494925"/>
            <a:ext cx="1523625" cy="152362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8" name="TextBox 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9" name="Group 9"/>
          <p:cNvGrpSpPr/>
          <p:nvPr/>
        </p:nvGrpSpPr>
        <p:grpSpPr>
          <a:xfrm>
            <a:off x="1028700" y="4534650"/>
            <a:ext cx="7612059" cy="847830"/>
            <a:chOff x="0" y="0"/>
            <a:chExt cx="2477564" cy="275951"/>
          </a:xfrm>
        </p:grpSpPr>
        <p:sp>
          <p:nvSpPr>
            <p:cNvPr id="10" name="Freeform 10"/>
            <p:cNvSpPr/>
            <p:nvPr/>
          </p:nvSpPr>
          <p:spPr>
            <a:xfrm>
              <a:off x="0" y="0"/>
              <a:ext cx="2477564" cy="275951"/>
            </a:xfrm>
            <a:custGeom>
              <a:avLst/>
              <a:gdLst/>
              <a:ahLst/>
              <a:cxnLst/>
              <a:rect l="l" t="t" r="r" b="b"/>
              <a:pathLst>
                <a:path w="2477564" h="275951">
                  <a:moveTo>
                    <a:pt x="51870" y="0"/>
                  </a:moveTo>
                  <a:lnTo>
                    <a:pt x="2425694" y="0"/>
                  </a:lnTo>
                  <a:cubicBezTo>
                    <a:pt x="2454341" y="0"/>
                    <a:pt x="2477564" y="23223"/>
                    <a:pt x="2477564" y="51870"/>
                  </a:cubicBezTo>
                  <a:lnTo>
                    <a:pt x="2477564" y="224081"/>
                  </a:lnTo>
                  <a:cubicBezTo>
                    <a:pt x="2477564" y="252728"/>
                    <a:pt x="2454341" y="275951"/>
                    <a:pt x="2425694" y="275951"/>
                  </a:cubicBezTo>
                  <a:lnTo>
                    <a:pt x="51870" y="275951"/>
                  </a:lnTo>
                  <a:cubicBezTo>
                    <a:pt x="23223" y="275951"/>
                    <a:pt x="0" y="252728"/>
                    <a:pt x="0" y="224081"/>
                  </a:cubicBezTo>
                  <a:lnTo>
                    <a:pt x="0" y="51870"/>
                  </a:lnTo>
                  <a:cubicBezTo>
                    <a:pt x="0" y="23223"/>
                    <a:pt x="23223" y="0"/>
                    <a:pt x="51870" y="0"/>
                  </a:cubicBezTo>
                  <a:close/>
                </a:path>
              </a:pathLst>
            </a:custGeom>
            <a:solidFill>
              <a:srgbClr val="052607"/>
            </a:solidFill>
          </p:spPr>
        </p:sp>
        <p:sp>
          <p:nvSpPr>
            <p:cNvPr id="11" name="TextBox 11"/>
            <p:cNvSpPr txBox="1"/>
            <p:nvPr/>
          </p:nvSpPr>
          <p:spPr>
            <a:xfrm>
              <a:off x="0" y="85725"/>
              <a:ext cx="2477564" cy="190226"/>
            </a:xfrm>
            <a:prstGeom prst="rect">
              <a:avLst/>
            </a:prstGeom>
          </p:spPr>
          <p:txBody>
            <a:bodyPr lIns="50800" tIns="50800" rIns="50800" bIns="50800" rtlCol="0" anchor="ctr"/>
            <a:lstStyle/>
            <a:p>
              <a:pPr algn="ctr">
                <a:lnSpc>
                  <a:spcPts val="1620"/>
                </a:lnSpc>
              </a:pPr>
              <a:endParaRPr/>
            </a:p>
          </p:txBody>
        </p:sp>
      </p:grpSp>
      <p:sp>
        <p:nvSpPr>
          <p:cNvPr id="12" name="Freeform 12"/>
          <p:cNvSpPr/>
          <p:nvPr/>
        </p:nvSpPr>
        <p:spPr>
          <a:xfrm>
            <a:off x="1253165" y="4745322"/>
            <a:ext cx="582494" cy="428133"/>
          </a:xfrm>
          <a:custGeom>
            <a:avLst/>
            <a:gdLst/>
            <a:ahLst/>
            <a:cxnLst/>
            <a:rect l="l" t="t" r="r" b="b"/>
            <a:pathLst>
              <a:path w="582494" h="428133">
                <a:moveTo>
                  <a:pt x="0" y="0"/>
                </a:moveTo>
                <a:lnTo>
                  <a:pt x="582494" y="0"/>
                </a:lnTo>
                <a:lnTo>
                  <a:pt x="582494" y="428133"/>
                </a:lnTo>
                <a:lnTo>
                  <a:pt x="0" y="4281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3" name="Group 13"/>
          <p:cNvGrpSpPr/>
          <p:nvPr/>
        </p:nvGrpSpPr>
        <p:grpSpPr>
          <a:xfrm>
            <a:off x="1028700" y="5620604"/>
            <a:ext cx="7612059" cy="847830"/>
            <a:chOff x="0" y="0"/>
            <a:chExt cx="2477564" cy="275951"/>
          </a:xfrm>
        </p:grpSpPr>
        <p:sp>
          <p:nvSpPr>
            <p:cNvPr id="14" name="Freeform 14"/>
            <p:cNvSpPr/>
            <p:nvPr/>
          </p:nvSpPr>
          <p:spPr>
            <a:xfrm>
              <a:off x="0" y="0"/>
              <a:ext cx="2477564" cy="275951"/>
            </a:xfrm>
            <a:custGeom>
              <a:avLst/>
              <a:gdLst/>
              <a:ahLst/>
              <a:cxnLst/>
              <a:rect l="l" t="t" r="r" b="b"/>
              <a:pathLst>
                <a:path w="2477564" h="275951">
                  <a:moveTo>
                    <a:pt x="51870" y="0"/>
                  </a:moveTo>
                  <a:lnTo>
                    <a:pt x="2425694" y="0"/>
                  </a:lnTo>
                  <a:cubicBezTo>
                    <a:pt x="2454341" y="0"/>
                    <a:pt x="2477564" y="23223"/>
                    <a:pt x="2477564" y="51870"/>
                  </a:cubicBezTo>
                  <a:lnTo>
                    <a:pt x="2477564" y="224081"/>
                  </a:lnTo>
                  <a:cubicBezTo>
                    <a:pt x="2477564" y="252728"/>
                    <a:pt x="2454341" y="275951"/>
                    <a:pt x="2425694" y="275951"/>
                  </a:cubicBezTo>
                  <a:lnTo>
                    <a:pt x="51870" y="275951"/>
                  </a:lnTo>
                  <a:cubicBezTo>
                    <a:pt x="23223" y="275951"/>
                    <a:pt x="0" y="252728"/>
                    <a:pt x="0" y="224081"/>
                  </a:cubicBezTo>
                  <a:lnTo>
                    <a:pt x="0" y="51870"/>
                  </a:lnTo>
                  <a:cubicBezTo>
                    <a:pt x="0" y="23223"/>
                    <a:pt x="23223" y="0"/>
                    <a:pt x="51870" y="0"/>
                  </a:cubicBezTo>
                  <a:close/>
                </a:path>
              </a:pathLst>
            </a:custGeom>
            <a:solidFill>
              <a:srgbClr val="052607"/>
            </a:solidFill>
          </p:spPr>
        </p:sp>
        <p:sp>
          <p:nvSpPr>
            <p:cNvPr id="15" name="TextBox 15"/>
            <p:cNvSpPr txBox="1"/>
            <p:nvPr/>
          </p:nvSpPr>
          <p:spPr>
            <a:xfrm>
              <a:off x="0" y="85725"/>
              <a:ext cx="2477564" cy="190226"/>
            </a:xfrm>
            <a:prstGeom prst="rect">
              <a:avLst/>
            </a:prstGeom>
          </p:spPr>
          <p:txBody>
            <a:bodyPr lIns="50800" tIns="50800" rIns="50800" bIns="50800" rtlCol="0" anchor="ctr"/>
            <a:lstStyle/>
            <a:p>
              <a:pPr algn="ctr">
                <a:lnSpc>
                  <a:spcPts val="1620"/>
                </a:lnSpc>
              </a:pPr>
              <a:endParaRPr/>
            </a:p>
          </p:txBody>
        </p:sp>
      </p:grpSp>
      <p:sp>
        <p:nvSpPr>
          <p:cNvPr id="16" name="Freeform 16"/>
          <p:cNvSpPr/>
          <p:nvPr/>
        </p:nvSpPr>
        <p:spPr>
          <a:xfrm>
            <a:off x="1253165" y="5831277"/>
            <a:ext cx="582494" cy="428133"/>
          </a:xfrm>
          <a:custGeom>
            <a:avLst/>
            <a:gdLst/>
            <a:ahLst/>
            <a:cxnLst/>
            <a:rect l="l" t="t" r="r" b="b"/>
            <a:pathLst>
              <a:path w="582494" h="428133">
                <a:moveTo>
                  <a:pt x="0" y="0"/>
                </a:moveTo>
                <a:lnTo>
                  <a:pt x="582494" y="0"/>
                </a:lnTo>
                <a:lnTo>
                  <a:pt x="582494" y="428133"/>
                </a:lnTo>
                <a:lnTo>
                  <a:pt x="0" y="4281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7" name="Group 17"/>
          <p:cNvGrpSpPr/>
          <p:nvPr/>
        </p:nvGrpSpPr>
        <p:grpSpPr>
          <a:xfrm>
            <a:off x="1028700" y="6706559"/>
            <a:ext cx="7612059" cy="847830"/>
            <a:chOff x="0" y="0"/>
            <a:chExt cx="2477564" cy="275951"/>
          </a:xfrm>
        </p:grpSpPr>
        <p:sp>
          <p:nvSpPr>
            <p:cNvPr id="18" name="Freeform 18"/>
            <p:cNvSpPr/>
            <p:nvPr/>
          </p:nvSpPr>
          <p:spPr>
            <a:xfrm>
              <a:off x="0" y="0"/>
              <a:ext cx="2477564" cy="275951"/>
            </a:xfrm>
            <a:custGeom>
              <a:avLst/>
              <a:gdLst/>
              <a:ahLst/>
              <a:cxnLst/>
              <a:rect l="l" t="t" r="r" b="b"/>
              <a:pathLst>
                <a:path w="2477564" h="275951">
                  <a:moveTo>
                    <a:pt x="51870" y="0"/>
                  </a:moveTo>
                  <a:lnTo>
                    <a:pt x="2425694" y="0"/>
                  </a:lnTo>
                  <a:cubicBezTo>
                    <a:pt x="2454341" y="0"/>
                    <a:pt x="2477564" y="23223"/>
                    <a:pt x="2477564" y="51870"/>
                  </a:cubicBezTo>
                  <a:lnTo>
                    <a:pt x="2477564" y="224081"/>
                  </a:lnTo>
                  <a:cubicBezTo>
                    <a:pt x="2477564" y="252728"/>
                    <a:pt x="2454341" y="275951"/>
                    <a:pt x="2425694" y="275951"/>
                  </a:cubicBezTo>
                  <a:lnTo>
                    <a:pt x="51870" y="275951"/>
                  </a:lnTo>
                  <a:cubicBezTo>
                    <a:pt x="23223" y="275951"/>
                    <a:pt x="0" y="252728"/>
                    <a:pt x="0" y="224081"/>
                  </a:cubicBezTo>
                  <a:lnTo>
                    <a:pt x="0" y="51870"/>
                  </a:lnTo>
                  <a:cubicBezTo>
                    <a:pt x="0" y="23223"/>
                    <a:pt x="23223" y="0"/>
                    <a:pt x="51870" y="0"/>
                  </a:cubicBezTo>
                  <a:close/>
                </a:path>
              </a:pathLst>
            </a:custGeom>
            <a:solidFill>
              <a:srgbClr val="052607"/>
            </a:solidFill>
          </p:spPr>
        </p:sp>
        <p:sp>
          <p:nvSpPr>
            <p:cNvPr id="19" name="TextBox 19"/>
            <p:cNvSpPr txBox="1"/>
            <p:nvPr/>
          </p:nvSpPr>
          <p:spPr>
            <a:xfrm>
              <a:off x="0" y="47625"/>
              <a:ext cx="2477564" cy="228326"/>
            </a:xfrm>
            <a:prstGeom prst="rect">
              <a:avLst/>
            </a:prstGeom>
          </p:spPr>
          <p:txBody>
            <a:bodyPr lIns="50800" tIns="50800" rIns="50800" bIns="50800" rtlCol="0" anchor="ctr"/>
            <a:lstStyle/>
            <a:p>
              <a:pPr marL="0" lvl="0" indent="0" algn="l">
                <a:lnSpc>
                  <a:spcPts val="3000"/>
                </a:lnSpc>
                <a:spcBef>
                  <a:spcPct val="0"/>
                </a:spcBef>
              </a:pPr>
              <a:endParaRPr/>
            </a:p>
          </p:txBody>
        </p:sp>
      </p:grpSp>
      <p:sp>
        <p:nvSpPr>
          <p:cNvPr id="20" name="Freeform 20"/>
          <p:cNvSpPr/>
          <p:nvPr/>
        </p:nvSpPr>
        <p:spPr>
          <a:xfrm>
            <a:off x="1253165" y="6917232"/>
            <a:ext cx="582494" cy="428133"/>
          </a:xfrm>
          <a:custGeom>
            <a:avLst/>
            <a:gdLst/>
            <a:ahLst/>
            <a:cxnLst/>
            <a:rect l="l" t="t" r="r" b="b"/>
            <a:pathLst>
              <a:path w="582494" h="428133">
                <a:moveTo>
                  <a:pt x="0" y="0"/>
                </a:moveTo>
                <a:lnTo>
                  <a:pt x="582494" y="0"/>
                </a:lnTo>
                <a:lnTo>
                  <a:pt x="582494" y="428133"/>
                </a:lnTo>
                <a:lnTo>
                  <a:pt x="0" y="4281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1" name="Group 21"/>
          <p:cNvGrpSpPr/>
          <p:nvPr/>
        </p:nvGrpSpPr>
        <p:grpSpPr>
          <a:xfrm>
            <a:off x="1028700" y="7792514"/>
            <a:ext cx="7612059" cy="847830"/>
            <a:chOff x="0" y="0"/>
            <a:chExt cx="2477564" cy="275951"/>
          </a:xfrm>
        </p:grpSpPr>
        <p:sp>
          <p:nvSpPr>
            <p:cNvPr id="22" name="Freeform 22"/>
            <p:cNvSpPr/>
            <p:nvPr/>
          </p:nvSpPr>
          <p:spPr>
            <a:xfrm>
              <a:off x="0" y="0"/>
              <a:ext cx="2477564" cy="275951"/>
            </a:xfrm>
            <a:custGeom>
              <a:avLst/>
              <a:gdLst/>
              <a:ahLst/>
              <a:cxnLst/>
              <a:rect l="l" t="t" r="r" b="b"/>
              <a:pathLst>
                <a:path w="2477564" h="275951">
                  <a:moveTo>
                    <a:pt x="51870" y="0"/>
                  </a:moveTo>
                  <a:lnTo>
                    <a:pt x="2425694" y="0"/>
                  </a:lnTo>
                  <a:cubicBezTo>
                    <a:pt x="2454341" y="0"/>
                    <a:pt x="2477564" y="23223"/>
                    <a:pt x="2477564" y="51870"/>
                  </a:cubicBezTo>
                  <a:lnTo>
                    <a:pt x="2477564" y="224081"/>
                  </a:lnTo>
                  <a:cubicBezTo>
                    <a:pt x="2477564" y="252728"/>
                    <a:pt x="2454341" y="275951"/>
                    <a:pt x="2425694" y="275951"/>
                  </a:cubicBezTo>
                  <a:lnTo>
                    <a:pt x="51870" y="275951"/>
                  </a:lnTo>
                  <a:cubicBezTo>
                    <a:pt x="23223" y="275951"/>
                    <a:pt x="0" y="252728"/>
                    <a:pt x="0" y="224081"/>
                  </a:cubicBezTo>
                  <a:lnTo>
                    <a:pt x="0" y="51870"/>
                  </a:lnTo>
                  <a:cubicBezTo>
                    <a:pt x="0" y="23223"/>
                    <a:pt x="23223" y="0"/>
                    <a:pt x="51870" y="0"/>
                  </a:cubicBezTo>
                  <a:close/>
                </a:path>
              </a:pathLst>
            </a:custGeom>
            <a:solidFill>
              <a:srgbClr val="052607"/>
            </a:solidFill>
          </p:spPr>
        </p:sp>
        <p:sp>
          <p:nvSpPr>
            <p:cNvPr id="23" name="TextBox 23"/>
            <p:cNvSpPr txBox="1"/>
            <p:nvPr/>
          </p:nvSpPr>
          <p:spPr>
            <a:xfrm>
              <a:off x="0" y="85725"/>
              <a:ext cx="2477564" cy="190226"/>
            </a:xfrm>
            <a:prstGeom prst="rect">
              <a:avLst/>
            </a:prstGeom>
          </p:spPr>
          <p:txBody>
            <a:bodyPr lIns="50800" tIns="50800" rIns="50800" bIns="50800" rtlCol="0" anchor="ctr"/>
            <a:lstStyle/>
            <a:p>
              <a:pPr algn="ctr">
                <a:lnSpc>
                  <a:spcPts val="1620"/>
                </a:lnSpc>
              </a:pPr>
              <a:endParaRPr/>
            </a:p>
          </p:txBody>
        </p:sp>
      </p:grpSp>
      <p:sp>
        <p:nvSpPr>
          <p:cNvPr id="24" name="Freeform 24"/>
          <p:cNvSpPr/>
          <p:nvPr/>
        </p:nvSpPr>
        <p:spPr>
          <a:xfrm>
            <a:off x="1253165" y="8003186"/>
            <a:ext cx="582494" cy="428133"/>
          </a:xfrm>
          <a:custGeom>
            <a:avLst/>
            <a:gdLst/>
            <a:ahLst/>
            <a:cxnLst/>
            <a:rect l="l" t="t" r="r" b="b"/>
            <a:pathLst>
              <a:path w="582494" h="428133">
                <a:moveTo>
                  <a:pt x="0" y="0"/>
                </a:moveTo>
                <a:lnTo>
                  <a:pt x="582494" y="0"/>
                </a:lnTo>
                <a:lnTo>
                  <a:pt x="582494" y="428133"/>
                </a:lnTo>
                <a:lnTo>
                  <a:pt x="0" y="4281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5" name="TextBox 25"/>
          <p:cNvSpPr txBox="1"/>
          <p:nvPr/>
        </p:nvSpPr>
        <p:spPr>
          <a:xfrm>
            <a:off x="1028700" y="1056151"/>
            <a:ext cx="9847172" cy="2162175"/>
          </a:xfrm>
          <a:prstGeom prst="rect">
            <a:avLst/>
          </a:prstGeom>
        </p:spPr>
        <p:txBody>
          <a:bodyPr lIns="0" tIns="0" rIns="0" bIns="0" rtlCol="0" anchor="t">
            <a:spAutoFit/>
          </a:bodyPr>
          <a:lstStyle/>
          <a:p>
            <a:pPr algn="l">
              <a:lnSpc>
                <a:spcPts val="8549"/>
              </a:lnSpc>
            </a:pPr>
            <a:r>
              <a:rPr lang="en-US" sz="7499" b="1" spc="67">
                <a:solidFill>
                  <a:srgbClr val="000000"/>
                </a:solidFill>
                <a:latin typeface="Cormorant Garamond Bold"/>
                <a:ea typeface="Cormorant Garamond Bold"/>
                <a:cs typeface="Cormorant Garamond Bold"/>
                <a:sym typeface="Cormorant Garamond Bold"/>
              </a:rPr>
              <a:t>Explore Our Signature Collections</a:t>
            </a:r>
          </a:p>
        </p:txBody>
      </p:sp>
      <p:sp>
        <p:nvSpPr>
          <p:cNvPr id="26" name="TextBox 26"/>
          <p:cNvSpPr txBox="1"/>
          <p:nvPr/>
        </p:nvSpPr>
        <p:spPr>
          <a:xfrm>
            <a:off x="1028700" y="3351675"/>
            <a:ext cx="7612059" cy="997585"/>
          </a:xfrm>
          <a:prstGeom prst="rect">
            <a:avLst/>
          </a:prstGeom>
        </p:spPr>
        <p:txBody>
          <a:bodyPr lIns="0" tIns="0" rIns="0" bIns="0" rtlCol="0" anchor="t">
            <a:spAutoFit/>
          </a:bodyPr>
          <a:lstStyle/>
          <a:p>
            <a:pPr algn="l">
              <a:lnSpc>
                <a:spcPts val="3920"/>
              </a:lnSpc>
            </a:pPr>
            <a:r>
              <a:rPr lang="en-US" sz="3500">
                <a:solidFill>
                  <a:srgbClr val="000000"/>
                </a:solidFill>
                <a:latin typeface="Cormorant Garamond"/>
                <a:ea typeface="Cormorant Garamond"/>
                <a:cs typeface="Cormorant Garamond"/>
                <a:sym typeface="Cormorant Garamond"/>
              </a:rPr>
              <a:t>Discover Furniture Styles That Perfectly Suit Your Taste</a:t>
            </a:r>
          </a:p>
        </p:txBody>
      </p:sp>
      <p:sp>
        <p:nvSpPr>
          <p:cNvPr id="27" name="TextBox 27"/>
          <p:cNvSpPr txBox="1"/>
          <p:nvPr/>
        </p:nvSpPr>
        <p:spPr>
          <a:xfrm>
            <a:off x="2130455" y="4792947"/>
            <a:ext cx="4673335" cy="409575"/>
          </a:xfrm>
          <a:prstGeom prst="rect">
            <a:avLst/>
          </a:prstGeom>
        </p:spPr>
        <p:txBody>
          <a:bodyPr lIns="0" tIns="0" rIns="0" bIns="0" rtlCol="0" anchor="t">
            <a:spAutoFit/>
          </a:bodyPr>
          <a:lstStyle/>
          <a:p>
            <a:pPr algn="l">
              <a:lnSpc>
                <a:spcPts val="3000"/>
              </a:lnSpc>
            </a:pPr>
            <a:r>
              <a:rPr lang="en-US" sz="3000" spc="-156">
                <a:solidFill>
                  <a:srgbClr val="FFFDFB"/>
                </a:solidFill>
                <a:latin typeface="Cormorant Garamond"/>
                <a:ea typeface="Cormorant Garamond"/>
                <a:cs typeface="Cormorant Garamond"/>
                <a:sym typeface="Cormorant Garamond"/>
              </a:rPr>
              <a:t>Sectionals Calgary</a:t>
            </a:r>
          </a:p>
        </p:txBody>
      </p:sp>
      <p:sp>
        <p:nvSpPr>
          <p:cNvPr id="28" name="TextBox 28"/>
          <p:cNvSpPr txBox="1"/>
          <p:nvPr/>
        </p:nvSpPr>
        <p:spPr>
          <a:xfrm>
            <a:off x="2130455" y="5878902"/>
            <a:ext cx="5549428" cy="406245"/>
          </a:xfrm>
          <a:prstGeom prst="rect">
            <a:avLst/>
          </a:prstGeom>
        </p:spPr>
        <p:txBody>
          <a:bodyPr lIns="0" tIns="0" rIns="0" bIns="0" rtlCol="0" anchor="t">
            <a:spAutoFit/>
          </a:bodyPr>
          <a:lstStyle/>
          <a:p>
            <a:pPr marL="0" lvl="0" indent="0" algn="l">
              <a:lnSpc>
                <a:spcPts val="3000"/>
              </a:lnSpc>
              <a:spcBef>
                <a:spcPct val="0"/>
              </a:spcBef>
            </a:pPr>
            <a:r>
              <a:rPr lang="en-US" sz="3000" u="none" strike="noStrike" spc="-156">
                <a:solidFill>
                  <a:srgbClr val="FFFDFB"/>
                </a:solidFill>
                <a:latin typeface="Cormorant Garamond"/>
                <a:ea typeface="Cormorant Garamond"/>
                <a:cs typeface="Cormorant Garamond"/>
                <a:sym typeface="Cormorant Garamond"/>
              </a:rPr>
              <a:t>Sofas and Loveseats Calgary</a:t>
            </a:r>
          </a:p>
        </p:txBody>
      </p:sp>
      <p:sp>
        <p:nvSpPr>
          <p:cNvPr id="29" name="TextBox 29"/>
          <p:cNvSpPr txBox="1"/>
          <p:nvPr/>
        </p:nvSpPr>
        <p:spPr>
          <a:xfrm>
            <a:off x="2130455" y="6964857"/>
            <a:ext cx="5549428" cy="406245"/>
          </a:xfrm>
          <a:prstGeom prst="rect">
            <a:avLst/>
          </a:prstGeom>
        </p:spPr>
        <p:txBody>
          <a:bodyPr lIns="0" tIns="0" rIns="0" bIns="0" rtlCol="0" anchor="t">
            <a:spAutoFit/>
          </a:bodyPr>
          <a:lstStyle/>
          <a:p>
            <a:pPr marL="0" lvl="0" indent="0" algn="l">
              <a:lnSpc>
                <a:spcPts val="3000"/>
              </a:lnSpc>
              <a:spcBef>
                <a:spcPct val="0"/>
              </a:spcBef>
            </a:pPr>
            <a:r>
              <a:rPr lang="en-US" sz="3000" u="none" strike="noStrike" spc="-156">
                <a:solidFill>
                  <a:srgbClr val="FFFDFB"/>
                </a:solidFill>
                <a:latin typeface="Cormorant Garamond"/>
                <a:ea typeface="Cormorant Garamond"/>
                <a:cs typeface="Cormorant Garamond"/>
                <a:sym typeface="Cormorant Garamond"/>
              </a:rPr>
              <a:t>Reclining Sofas &amp; Loveseats Calgary</a:t>
            </a:r>
          </a:p>
        </p:txBody>
      </p:sp>
      <p:sp>
        <p:nvSpPr>
          <p:cNvPr id="30" name="TextBox 30"/>
          <p:cNvSpPr txBox="1"/>
          <p:nvPr/>
        </p:nvSpPr>
        <p:spPr>
          <a:xfrm>
            <a:off x="2130455" y="8050811"/>
            <a:ext cx="6510304" cy="406245"/>
          </a:xfrm>
          <a:prstGeom prst="rect">
            <a:avLst/>
          </a:prstGeom>
        </p:spPr>
        <p:txBody>
          <a:bodyPr lIns="0" tIns="0" rIns="0" bIns="0" rtlCol="0" anchor="t">
            <a:spAutoFit/>
          </a:bodyPr>
          <a:lstStyle/>
          <a:p>
            <a:pPr marL="0" lvl="0" indent="0" algn="l">
              <a:lnSpc>
                <a:spcPts val="3000"/>
              </a:lnSpc>
              <a:spcBef>
                <a:spcPct val="0"/>
              </a:spcBef>
            </a:pPr>
            <a:r>
              <a:rPr lang="en-US" sz="3000" u="none" strike="noStrike" spc="-156">
                <a:solidFill>
                  <a:srgbClr val="FFFDFB"/>
                </a:solidFill>
                <a:latin typeface="Cormorant Garamond"/>
                <a:ea typeface="Cormorant Garamond"/>
                <a:cs typeface="Cormorant Garamond"/>
                <a:sym typeface="Cormorant Garamond"/>
              </a:rPr>
              <a:t>Kitchen and Dining Room Furniture Calgary</a:t>
            </a:r>
          </a:p>
        </p:txBody>
      </p:sp>
      <p:grpSp>
        <p:nvGrpSpPr>
          <p:cNvPr id="31" name="Group 31"/>
          <p:cNvGrpSpPr/>
          <p:nvPr/>
        </p:nvGrpSpPr>
        <p:grpSpPr>
          <a:xfrm>
            <a:off x="1028700" y="8878468"/>
            <a:ext cx="7612059" cy="847830"/>
            <a:chOff x="0" y="0"/>
            <a:chExt cx="2477564" cy="275951"/>
          </a:xfrm>
        </p:grpSpPr>
        <p:sp>
          <p:nvSpPr>
            <p:cNvPr id="32" name="Freeform 32"/>
            <p:cNvSpPr/>
            <p:nvPr/>
          </p:nvSpPr>
          <p:spPr>
            <a:xfrm>
              <a:off x="0" y="0"/>
              <a:ext cx="2477564" cy="275951"/>
            </a:xfrm>
            <a:custGeom>
              <a:avLst/>
              <a:gdLst/>
              <a:ahLst/>
              <a:cxnLst/>
              <a:rect l="l" t="t" r="r" b="b"/>
              <a:pathLst>
                <a:path w="2477564" h="275951">
                  <a:moveTo>
                    <a:pt x="51870" y="0"/>
                  </a:moveTo>
                  <a:lnTo>
                    <a:pt x="2425694" y="0"/>
                  </a:lnTo>
                  <a:cubicBezTo>
                    <a:pt x="2454341" y="0"/>
                    <a:pt x="2477564" y="23223"/>
                    <a:pt x="2477564" y="51870"/>
                  </a:cubicBezTo>
                  <a:lnTo>
                    <a:pt x="2477564" y="224081"/>
                  </a:lnTo>
                  <a:cubicBezTo>
                    <a:pt x="2477564" y="252728"/>
                    <a:pt x="2454341" y="275951"/>
                    <a:pt x="2425694" y="275951"/>
                  </a:cubicBezTo>
                  <a:lnTo>
                    <a:pt x="51870" y="275951"/>
                  </a:lnTo>
                  <a:cubicBezTo>
                    <a:pt x="23223" y="275951"/>
                    <a:pt x="0" y="252728"/>
                    <a:pt x="0" y="224081"/>
                  </a:cubicBezTo>
                  <a:lnTo>
                    <a:pt x="0" y="51870"/>
                  </a:lnTo>
                  <a:cubicBezTo>
                    <a:pt x="0" y="23223"/>
                    <a:pt x="23223" y="0"/>
                    <a:pt x="51870" y="0"/>
                  </a:cubicBezTo>
                  <a:close/>
                </a:path>
              </a:pathLst>
            </a:custGeom>
            <a:solidFill>
              <a:srgbClr val="052607"/>
            </a:solidFill>
          </p:spPr>
        </p:sp>
        <p:sp>
          <p:nvSpPr>
            <p:cNvPr id="33" name="TextBox 33"/>
            <p:cNvSpPr txBox="1"/>
            <p:nvPr/>
          </p:nvSpPr>
          <p:spPr>
            <a:xfrm>
              <a:off x="0" y="85725"/>
              <a:ext cx="2477564" cy="190226"/>
            </a:xfrm>
            <a:prstGeom prst="rect">
              <a:avLst/>
            </a:prstGeom>
          </p:spPr>
          <p:txBody>
            <a:bodyPr lIns="50800" tIns="50800" rIns="50800" bIns="50800" rtlCol="0" anchor="ctr"/>
            <a:lstStyle/>
            <a:p>
              <a:pPr algn="ctr">
                <a:lnSpc>
                  <a:spcPts val="1620"/>
                </a:lnSpc>
              </a:pPr>
              <a:endParaRPr/>
            </a:p>
          </p:txBody>
        </p:sp>
      </p:grpSp>
      <p:sp>
        <p:nvSpPr>
          <p:cNvPr id="34" name="Freeform 34"/>
          <p:cNvSpPr/>
          <p:nvPr/>
        </p:nvSpPr>
        <p:spPr>
          <a:xfrm>
            <a:off x="1253165" y="9089141"/>
            <a:ext cx="582494" cy="428133"/>
          </a:xfrm>
          <a:custGeom>
            <a:avLst/>
            <a:gdLst/>
            <a:ahLst/>
            <a:cxnLst/>
            <a:rect l="l" t="t" r="r" b="b"/>
            <a:pathLst>
              <a:path w="582494" h="428133">
                <a:moveTo>
                  <a:pt x="0" y="0"/>
                </a:moveTo>
                <a:lnTo>
                  <a:pt x="582494" y="0"/>
                </a:lnTo>
                <a:lnTo>
                  <a:pt x="582494" y="428133"/>
                </a:lnTo>
                <a:lnTo>
                  <a:pt x="0" y="4281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5" name="TextBox 35"/>
          <p:cNvSpPr txBox="1"/>
          <p:nvPr/>
        </p:nvSpPr>
        <p:spPr>
          <a:xfrm>
            <a:off x="2130455" y="9136766"/>
            <a:ext cx="6510304" cy="406245"/>
          </a:xfrm>
          <a:prstGeom prst="rect">
            <a:avLst/>
          </a:prstGeom>
        </p:spPr>
        <p:txBody>
          <a:bodyPr lIns="0" tIns="0" rIns="0" bIns="0" rtlCol="0" anchor="t">
            <a:spAutoFit/>
          </a:bodyPr>
          <a:lstStyle/>
          <a:p>
            <a:pPr marL="0" lvl="0" indent="0" algn="l">
              <a:lnSpc>
                <a:spcPts val="3000"/>
              </a:lnSpc>
              <a:spcBef>
                <a:spcPct val="0"/>
              </a:spcBef>
            </a:pPr>
            <a:r>
              <a:rPr lang="en-US" sz="3000" spc="-156">
                <a:solidFill>
                  <a:srgbClr val="FFFDFB"/>
                </a:solidFill>
                <a:latin typeface="Cormorant Garamond"/>
                <a:ea typeface="Cormorant Garamond"/>
                <a:cs typeface="Cormorant Garamond"/>
                <a:sym typeface="Cormorant Garamond"/>
              </a:rPr>
              <a:t>Bedroom </a:t>
            </a:r>
            <a:r>
              <a:rPr lang="en-US" sz="3000" u="none" strike="noStrike" spc="-156">
                <a:solidFill>
                  <a:srgbClr val="FFFDFB"/>
                </a:solidFill>
                <a:latin typeface="Cormorant Garamond"/>
                <a:ea typeface="Cormorant Garamond"/>
                <a:cs typeface="Cormorant Garamond"/>
                <a:sym typeface="Cormorant Garamond"/>
              </a:rPr>
              <a:t> Furniture Calgary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61647" y="7798984"/>
            <a:ext cx="5823107" cy="1011765"/>
          </a:xfrm>
          <a:custGeom>
            <a:avLst/>
            <a:gdLst/>
            <a:ahLst/>
            <a:cxnLst/>
            <a:rect l="l" t="t" r="r" b="b"/>
            <a:pathLst>
              <a:path w="5823107" h="1011765">
                <a:moveTo>
                  <a:pt x="0" y="0"/>
                </a:moveTo>
                <a:lnTo>
                  <a:pt x="5823106" y="0"/>
                </a:lnTo>
                <a:lnTo>
                  <a:pt x="5823106" y="1011765"/>
                </a:lnTo>
                <a:lnTo>
                  <a:pt x="0" y="1011765"/>
                </a:lnTo>
                <a:lnTo>
                  <a:pt x="0" y="0"/>
                </a:lnTo>
                <a:close/>
              </a:path>
            </a:pathLst>
          </a:custGeom>
          <a:blipFill>
            <a:blip r:embed="rId2" cstate="print">
              <a:alphaModFix amt="38000"/>
            </a:blip>
            <a:stretch>
              <a:fillRect/>
            </a:stretch>
          </a:blipFill>
        </p:spPr>
      </p:sp>
      <p:grpSp>
        <p:nvGrpSpPr>
          <p:cNvPr id="3" name="Group 3"/>
          <p:cNvGrpSpPr>
            <a:grpSpLocks noChangeAspect="1"/>
          </p:cNvGrpSpPr>
          <p:nvPr/>
        </p:nvGrpSpPr>
        <p:grpSpPr>
          <a:xfrm>
            <a:off x="10058400" y="141117"/>
            <a:ext cx="8229600" cy="8229600"/>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5" name="Freeform 5"/>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23" r="223"/>
              </a:stretch>
            </a:blipFill>
          </p:spPr>
        </p:sp>
      </p:grpSp>
      <p:grpSp>
        <p:nvGrpSpPr>
          <p:cNvPr id="6" name="Group 6"/>
          <p:cNvGrpSpPr/>
          <p:nvPr/>
        </p:nvGrpSpPr>
        <p:grpSpPr>
          <a:xfrm>
            <a:off x="10058400" y="6813157"/>
            <a:ext cx="1233501" cy="123350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8" name="TextBox 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9" name="Freeform 9"/>
          <p:cNvSpPr/>
          <p:nvPr/>
        </p:nvSpPr>
        <p:spPr>
          <a:xfrm>
            <a:off x="7790694" y="5122973"/>
            <a:ext cx="6382506" cy="6374528"/>
          </a:xfrm>
          <a:custGeom>
            <a:avLst/>
            <a:gdLst/>
            <a:ahLst/>
            <a:cxnLst/>
            <a:rect l="l" t="t" r="r" b="b"/>
            <a:pathLst>
              <a:path w="6382506" h="6374528">
                <a:moveTo>
                  <a:pt x="0" y="0"/>
                </a:moveTo>
                <a:lnTo>
                  <a:pt x="6382506" y="0"/>
                </a:lnTo>
                <a:lnTo>
                  <a:pt x="6382506" y="6374528"/>
                </a:lnTo>
                <a:lnTo>
                  <a:pt x="0" y="6374528"/>
                </a:lnTo>
                <a:lnTo>
                  <a:pt x="0" y="0"/>
                </a:lnTo>
                <a:close/>
              </a:path>
            </a:pathLst>
          </a:custGeom>
          <a:blipFill>
            <a:blip r:embed="rId4"/>
            <a:stretch>
              <a:fillRect/>
            </a:stretch>
          </a:blipFill>
        </p:spPr>
      </p:sp>
      <p:grpSp>
        <p:nvGrpSpPr>
          <p:cNvPr id="10" name="Group 10"/>
          <p:cNvGrpSpPr>
            <a:grpSpLocks noChangeAspect="1"/>
          </p:cNvGrpSpPr>
          <p:nvPr/>
        </p:nvGrpSpPr>
        <p:grpSpPr>
          <a:xfrm>
            <a:off x="7983925" y="5622417"/>
            <a:ext cx="5996045" cy="5996045"/>
            <a:chOff x="0" y="0"/>
            <a:chExt cx="6350000" cy="6350000"/>
          </a:xfrm>
        </p:grpSpPr>
        <p:sp>
          <p:nvSpPr>
            <p:cNvPr id="11" name="Freeform 11"/>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12" name="Freeform 12"/>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23" r="223"/>
              </a:stretch>
            </a:blipFill>
          </p:spPr>
        </p:sp>
      </p:grpSp>
      <p:grpSp>
        <p:nvGrpSpPr>
          <p:cNvPr id="13" name="Group 13"/>
          <p:cNvGrpSpPr/>
          <p:nvPr/>
        </p:nvGrpSpPr>
        <p:grpSpPr>
          <a:xfrm>
            <a:off x="-494925" y="-494925"/>
            <a:ext cx="1523625" cy="152362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15" name="TextBox 15"/>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6" name="Group 16"/>
          <p:cNvGrpSpPr/>
          <p:nvPr/>
        </p:nvGrpSpPr>
        <p:grpSpPr>
          <a:xfrm>
            <a:off x="16997770" y="8996770"/>
            <a:ext cx="1785156" cy="178515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18" name="TextBox 1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19" name="TextBox 19"/>
          <p:cNvSpPr txBox="1"/>
          <p:nvPr/>
        </p:nvSpPr>
        <p:spPr>
          <a:xfrm>
            <a:off x="1028700" y="3957940"/>
            <a:ext cx="7081564" cy="3648076"/>
          </a:xfrm>
          <a:prstGeom prst="rect">
            <a:avLst/>
          </a:prstGeom>
        </p:spPr>
        <p:txBody>
          <a:bodyPr lIns="0" tIns="0" rIns="0" bIns="0" rtlCol="0" anchor="t">
            <a:spAutoFit/>
          </a:bodyPr>
          <a:lstStyle/>
          <a:p>
            <a:pPr marL="0" lvl="0" indent="0" algn="l">
              <a:lnSpc>
                <a:spcPts val="4199"/>
              </a:lnSpc>
              <a:spcBef>
                <a:spcPct val="0"/>
              </a:spcBef>
            </a:pPr>
            <a:r>
              <a:rPr lang="en-US" sz="2999" u="none" strike="noStrike" dirty="0">
                <a:solidFill>
                  <a:srgbClr val="000000"/>
                </a:solidFill>
                <a:latin typeface="Cormorant Garamond"/>
                <a:ea typeface="Cormorant Garamond"/>
                <a:cs typeface="Cormorant Garamond"/>
                <a:sym typeface="Cormorant Garamond"/>
              </a:rPr>
              <a:t>Explore our collection of sectionals to appoint your living room, basement or bonus room with comfort and style. With a varied selection of sizes from small and cozy to large and luxurious, Canvas + Loft Furniture in Calgary has a range of sectionals at trusted prices to fit your home.</a:t>
            </a:r>
          </a:p>
        </p:txBody>
      </p:sp>
      <p:sp>
        <p:nvSpPr>
          <p:cNvPr id="20" name="TextBox 20"/>
          <p:cNvSpPr txBox="1"/>
          <p:nvPr/>
        </p:nvSpPr>
        <p:spPr>
          <a:xfrm>
            <a:off x="1028700" y="2128535"/>
            <a:ext cx="8250691" cy="1085850"/>
          </a:xfrm>
          <a:prstGeom prst="rect">
            <a:avLst/>
          </a:prstGeom>
        </p:spPr>
        <p:txBody>
          <a:bodyPr lIns="0" tIns="0" rIns="0" bIns="0" rtlCol="0" anchor="t">
            <a:spAutoFit/>
          </a:bodyPr>
          <a:lstStyle/>
          <a:p>
            <a:pPr marL="0" lvl="0" indent="0" algn="l">
              <a:lnSpc>
                <a:spcPts val="8549"/>
              </a:lnSpc>
              <a:spcBef>
                <a:spcPct val="0"/>
              </a:spcBef>
            </a:pPr>
            <a:r>
              <a:rPr lang="en-US" sz="7499" b="1" u="none" strike="noStrike" spc="67">
                <a:solidFill>
                  <a:srgbClr val="000000"/>
                </a:solidFill>
                <a:latin typeface="Cormorant Garamond Bold"/>
                <a:ea typeface="Cormorant Garamond Bold"/>
                <a:cs typeface="Cormorant Garamond Bold"/>
                <a:sym typeface="Cormorant Garamond Bold"/>
              </a:rPr>
              <a:t>Sectionals Calgary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988270" y="-2346847"/>
            <a:ext cx="8362598" cy="8362598"/>
            <a:chOff x="0" y="0"/>
            <a:chExt cx="6350000" cy="6350000"/>
          </a:xfrm>
        </p:grpSpPr>
        <p:sp>
          <p:nvSpPr>
            <p:cNvPr id="3" name="Freeform 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4" name="Freeform 4"/>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2"/>
              <a:stretch>
                <a:fillRect l="223" r="223"/>
              </a:stretch>
            </a:blipFill>
          </p:spPr>
        </p:sp>
      </p:grpSp>
      <p:sp>
        <p:nvSpPr>
          <p:cNvPr id="5" name="Freeform 5"/>
          <p:cNvSpPr/>
          <p:nvPr/>
        </p:nvSpPr>
        <p:spPr>
          <a:xfrm>
            <a:off x="9903975" y="2958293"/>
            <a:ext cx="6262074" cy="6254246"/>
          </a:xfrm>
          <a:custGeom>
            <a:avLst/>
            <a:gdLst/>
            <a:ahLst/>
            <a:cxnLst/>
            <a:rect l="l" t="t" r="r" b="b"/>
            <a:pathLst>
              <a:path w="6262074" h="6254246">
                <a:moveTo>
                  <a:pt x="0" y="0"/>
                </a:moveTo>
                <a:lnTo>
                  <a:pt x="6262073" y="0"/>
                </a:lnTo>
                <a:lnTo>
                  <a:pt x="6262073" y="6254246"/>
                </a:lnTo>
                <a:lnTo>
                  <a:pt x="0" y="6254246"/>
                </a:lnTo>
                <a:lnTo>
                  <a:pt x="0" y="0"/>
                </a:lnTo>
                <a:close/>
              </a:path>
            </a:pathLst>
          </a:custGeom>
          <a:blipFill>
            <a:blip r:embed="rId3"/>
            <a:stretch>
              <a:fillRect/>
            </a:stretch>
          </a:blipFill>
        </p:spPr>
      </p:sp>
      <p:sp>
        <p:nvSpPr>
          <p:cNvPr id="6" name="Freeform 6"/>
          <p:cNvSpPr/>
          <p:nvPr/>
        </p:nvSpPr>
        <p:spPr>
          <a:xfrm>
            <a:off x="15009105" y="4390509"/>
            <a:ext cx="4500390" cy="4494765"/>
          </a:xfrm>
          <a:custGeom>
            <a:avLst/>
            <a:gdLst/>
            <a:ahLst/>
            <a:cxnLst/>
            <a:rect l="l" t="t" r="r" b="b"/>
            <a:pathLst>
              <a:path w="4500390" h="4494765">
                <a:moveTo>
                  <a:pt x="0" y="0"/>
                </a:moveTo>
                <a:lnTo>
                  <a:pt x="4500390" y="0"/>
                </a:lnTo>
                <a:lnTo>
                  <a:pt x="4500390" y="4494764"/>
                </a:lnTo>
                <a:lnTo>
                  <a:pt x="0" y="4494764"/>
                </a:lnTo>
                <a:lnTo>
                  <a:pt x="0" y="0"/>
                </a:lnTo>
                <a:close/>
              </a:path>
            </a:pathLst>
          </a:custGeom>
          <a:blipFill>
            <a:blip r:embed="rId4" cstate="print"/>
            <a:stretch>
              <a:fillRect/>
            </a:stretch>
          </a:blipFill>
        </p:spPr>
      </p:sp>
      <p:grpSp>
        <p:nvGrpSpPr>
          <p:cNvPr id="7" name="Group 7"/>
          <p:cNvGrpSpPr>
            <a:grpSpLocks noChangeAspect="1"/>
          </p:cNvGrpSpPr>
          <p:nvPr/>
        </p:nvGrpSpPr>
        <p:grpSpPr>
          <a:xfrm>
            <a:off x="10424606" y="2818963"/>
            <a:ext cx="5744963" cy="5744963"/>
            <a:chOff x="0" y="0"/>
            <a:chExt cx="6350000" cy="6350000"/>
          </a:xfrm>
        </p:grpSpPr>
        <p:sp>
          <p:nvSpPr>
            <p:cNvPr id="8" name="Freeform 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9" name="Freeform 9"/>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23" r="223"/>
              </a:stretch>
            </a:blipFill>
          </p:spPr>
        </p:sp>
      </p:grpSp>
      <p:grpSp>
        <p:nvGrpSpPr>
          <p:cNvPr id="10" name="Group 10"/>
          <p:cNvGrpSpPr>
            <a:grpSpLocks noChangeAspect="1"/>
          </p:cNvGrpSpPr>
          <p:nvPr/>
        </p:nvGrpSpPr>
        <p:grpSpPr>
          <a:xfrm>
            <a:off x="15111888" y="3828326"/>
            <a:ext cx="4625307" cy="4625307"/>
            <a:chOff x="0" y="0"/>
            <a:chExt cx="6350000" cy="6350000"/>
          </a:xfrm>
        </p:grpSpPr>
        <p:sp>
          <p:nvSpPr>
            <p:cNvPr id="11" name="Freeform 11"/>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12" name="Freeform 12"/>
            <p:cNvSpPr/>
            <p:nvPr/>
          </p:nvSpPr>
          <p:spPr>
            <a:xfrm flipH="1">
              <a:off x="284320" y="415956"/>
              <a:ext cx="5781360" cy="5518089"/>
            </a:xfrm>
            <a:custGeom>
              <a:avLst/>
              <a:gdLst/>
              <a:ahLst/>
              <a:cxnLst/>
              <a:rect l="l" t="t" r="r" b="b"/>
              <a:pathLst>
                <a:path w="5781360" h="5518089">
                  <a:moveTo>
                    <a:pt x="2890680" y="4414"/>
                  </a:moveTo>
                  <a:cubicBezTo>
                    <a:pt x="3877749" y="0"/>
                    <a:pt x="4791733" y="524062"/>
                    <a:pt x="5286546" y="1378160"/>
                  </a:cubicBezTo>
                  <a:cubicBezTo>
                    <a:pt x="5781360" y="2232259"/>
                    <a:pt x="5781360" y="3285829"/>
                    <a:pt x="5286546" y="4139928"/>
                  </a:cubicBezTo>
                  <a:cubicBezTo>
                    <a:pt x="4791733" y="4994026"/>
                    <a:pt x="3877749" y="5518088"/>
                    <a:pt x="2890680" y="5513674"/>
                  </a:cubicBezTo>
                  <a:cubicBezTo>
                    <a:pt x="1903611" y="5518088"/>
                    <a:pt x="989626" y="4994026"/>
                    <a:pt x="494813" y="4139928"/>
                  </a:cubicBezTo>
                  <a:cubicBezTo>
                    <a:pt x="0" y="3285829"/>
                    <a:pt x="0" y="2232259"/>
                    <a:pt x="494813" y="1378161"/>
                  </a:cubicBezTo>
                  <a:cubicBezTo>
                    <a:pt x="989626" y="524062"/>
                    <a:pt x="1903611" y="0"/>
                    <a:pt x="2890680" y="4414"/>
                  </a:cubicBezTo>
                  <a:close/>
                </a:path>
              </a:pathLst>
            </a:custGeom>
            <a:blipFill>
              <a:blip r:embed="rId6"/>
              <a:stretch>
                <a:fillRect l="223" r="223"/>
              </a:stretch>
            </a:blipFill>
          </p:spPr>
        </p:sp>
      </p:grpSp>
      <p:grpSp>
        <p:nvGrpSpPr>
          <p:cNvPr id="13" name="Group 13"/>
          <p:cNvGrpSpPr/>
          <p:nvPr/>
        </p:nvGrpSpPr>
        <p:grpSpPr>
          <a:xfrm>
            <a:off x="-760249" y="8377068"/>
            <a:ext cx="3189453" cy="31894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15" name="TextBox 15"/>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6" name="Group 16"/>
          <p:cNvGrpSpPr/>
          <p:nvPr/>
        </p:nvGrpSpPr>
        <p:grpSpPr>
          <a:xfrm>
            <a:off x="9612004" y="600951"/>
            <a:ext cx="1233501" cy="123350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18" name="TextBox 1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9" name="Group 19"/>
          <p:cNvGrpSpPr/>
          <p:nvPr/>
        </p:nvGrpSpPr>
        <p:grpSpPr>
          <a:xfrm>
            <a:off x="11171468" y="9670250"/>
            <a:ext cx="1233501" cy="123350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21" name="TextBox 21"/>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22" name="TextBox 22"/>
          <p:cNvSpPr txBox="1"/>
          <p:nvPr/>
        </p:nvSpPr>
        <p:spPr>
          <a:xfrm>
            <a:off x="1530881" y="4303432"/>
            <a:ext cx="7772873" cy="3648076"/>
          </a:xfrm>
          <a:prstGeom prst="rect">
            <a:avLst/>
          </a:prstGeom>
        </p:spPr>
        <p:txBody>
          <a:bodyPr lIns="0" tIns="0" rIns="0" bIns="0" rtlCol="0" anchor="t">
            <a:spAutoFit/>
          </a:bodyPr>
          <a:lstStyle/>
          <a:p>
            <a:pPr algn="just">
              <a:lnSpc>
                <a:spcPts val="4199"/>
              </a:lnSpc>
            </a:pPr>
            <a:r>
              <a:rPr lang="en-US" sz="2999">
                <a:solidFill>
                  <a:srgbClr val="000000"/>
                </a:solidFill>
                <a:latin typeface="Cormorant Garamond"/>
                <a:ea typeface="Cormorant Garamond"/>
                <a:cs typeface="Cormorant Garamond"/>
                <a:sym typeface="Cormorant Garamond"/>
              </a:rPr>
              <a:t>Explore Canvas + Loft Furniture in Calgary's exquisite collection of sofas and loveseats, designed to turn your space into a cozy haven with a touch of elegance. With options spanning classic to modern styles and various materials, you're sure to find the perfect addition to your home. Elevate your living experience today!</a:t>
            </a:r>
          </a:p>
        </p:txBody>
      </p:sp>
      <p:sp>
        <p:nvSpPr>
          <p:cNvPr id="23" name="TextBox 23"/>
          <p:cNvSpPr txBox="1"/>
          <p:nvPr/>
        </p:nvSpPr>
        <p:spPr>
          <a:xfrm>
            <a:off x="1530881" y="1713543"/>
            <a:ext cx="7265440" cy="2162175"/>
          </a:xfrm>
          <a:prstGeom prst="rect">
            <a:avLst/>
          </a:prstGeom>
        </p:spPr>
        <p:txBody>
          <a:bodyPr lIns="0" tIns="0" rIns="0" bIns="0" rtlCol="0" anchor="t">
            <a:spAutoFit/>
          </a:bodyPr>
          <a:lstStyle/>
          <a:p>
            <a:pPr marL="0" lvl="0" indent="0" algn="l">
              <a:lnSpc>
                <a:spcPts val="8549"/>
              </a:lnSpc>
              <a:spcBef>
                <a:spcPct val="0"/>
              </a:spcBef>
            </a:pPr>
            <a:r>
              <a:rPr lang="en-US" sz="7499" b="1" u="none" strike="noStrike" spc="67">
                <a:solidFill>
                  <a:srgbClr val="000000"/>
                </a:solidFill>
                <a:latin typeface="Cormorant Garamond Bold"/>
                <a:ea typeface="Cormorant Garamond Bold"/>
                <a:cs typeface="Cormorant Garamond Bold"/>
                <a:sym typeface="Cormorant Garamond Bold"/>
              </a:rPr>
              <a:t>Sofas and Loveseats Calgary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2904811"/>
            <a:ext cx="10376506" cy="10363536"/>
          </a:xfrm>
          <a:custGeom>
            <a:avLst/>
            <a:gdLst/>
            <a:ahLst/>
            <a:cxnLst/>
            <a:rect l="l" t="t" r="r" b="b"/>
            <a:pathLst>
              <a:path w="10376506" h="10363536">
                <a:moveTo>
                  <a:pt x="0" y="0"/>
                </a:moveTo>
                <a:lnTo>
                  <a:pt x="10376506" y="0"/>
                </a:lnTo>
                <a:lnTo>
                  <a:pt x="10376506" y="10363535"/>
                </a:lnTo>
                <a:lnTo>
                  <a:pt x="0" y="10363535"/>
                </a:lnTo>
                <a:lnTo>
                  <a:pt x="0" y="0"/>
                </a:lnTo>
                <a:close/>
              </a:path>
            </a:pathLst>
          </a:custGeom>
          <a:blipFill>
            <a:blip r:embed="rId2"/>
            <a:stretch>
              <a:fillRect/>
            </a:stretch>
          </a:blipFill>
        </p:spPr>
      </p:sp>
      <p:sp>
        <p:nvSpPr>
          <p:cNvPr id="3" name="Freeform 3"/>
          <p:cNvSpPr/>
          <p:nvPr/>
        </p:nvSpPr>
        <p:spPr>
          <a:xfrm>
            <a:off x="5631837" y="6339925"/>
            <a:ext cx="5844055" cy="5836750"/>
          </a:xfrm>
          <a:custGeom>
            <a:avLst/>
            <a:gdLst/>
            <a:ahLst/>
            <a:cxnLst/>
            <a:rect l="l" t="t" r="r" b="b"/>
            <a:pathLst>
              <a:path w="5844055" h="5836750">
                <a:moveTo>
                  <a:pt x="0" y="0"/>
                </a:moveTo>
                <a:lnTo>
                  <a:pt x="5844055" y="0"/>
                </a:lnTo>
                <a:lnTo>
                  <a:pt x="5844055" y="5836750"/>
                </a:lnTo>
                <a:lnTo>
                  <a:pt x="0" y="5836750"/>
                </a:lnTo>
                <a:lnTo>
                  <a:pt x="0" y="0"/>
                </a:lnTo>
                <a:close/>
              </a:path>
            </a:pathLst>
          </a:custGeom>
          <a:blipFill>
            <a:blip r:embed="rId2"/>
            <a:stretch>
              <a:fillRect/>
            </a:stretch>
          </a:blipFill>
        </p:spPr>
      </p:sp>
      <p:grpSp>
        <p:nvGrpSpPr>
          <p:cNvPr id="4" name="Group 4"/>
          <p:cNvGrpSpPr>
            <a:grpSpLocks noChangeAspect="1"/>
          </p:cNvGrpSpPr>
          <p:nvPr/>
        </p:nvGrpSpPr>
        <p:grpSpPr>
          <a:xfrm>
            <a:off x="10276334" y="3025358"/>
            <a:ext cx="9748208" cy="9748208"/>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6" name="Freeform 6"/>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23" r="223"/>
              </a:stretch>
            </a:blipFill>
          </p:spPr>
        </p:sp>
      </p:grpSp>
      <p:grpSp>
        <p:nvGrpSpPr>
          <p:cNvPr id="7" name="Group 7"/>
          <p:cNvGrpSpPr>
            <a:grpSpLocks noChangeAspect="1"/>
          </p:cNvGrpSpPr>
          <p:nvPr/>
        </p:nvGrpSpPr>
        <p:grpSpPr>
          <a:xfrm>
            <a:off x="6269568" y="6407817"/>
            <a:ext cx="5490197" cy="5490197"/>
            <a:chOff x="0" y="0"/>
            <a:chExt cx="6350000" cy="6350000"/>
          </a:xfrm>
        </p:grpSpPr>
        <p:sp>
          <p:nvSpPr>
            <p:cNvPr id="8" name="Freeform 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9" name="Freeform 9"/>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23" r="223"/>
              </a:stretch>
            </a:blipFill>
          </p:spPr>
        </p:sp>
      </p:grpSp>
      <p:grpSp>
        <p:nvGrpSpPr>
          <p:cNvPr id="10" name="Group 10"/>
          <p:cNvGrpSpPr/>
          <p:nvPr/>
        </p:nvGrpSpPr>
        <p:grpSpPr>
          <a:xfrm>
            <a:off x="-777327" y="8814129"/>
            <a:ext cx="2532086" cy="253208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12" name="TextBox 12"/>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3" name="Group 13"/>
          <p:cNvGrpSpPr/>
          <p:nvPr/>
        </p:nvGrpSpPr>
        <p:grpSpPr>
          <a:xfrm>
            <a:off x="11475892" y="1671310"/>
            <a:ext cx="1233501" cy="123350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15" name="TextBox 15"/>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16" name="TextBox 16"/>
          <p:cNvSpPr txBox="1"/>
          <p:nvPr/>
        </p:nvSpPr>
        <p:spPr>
          <a:xfrm>
            <a:off x="1028700" y="1718935"/>
            <a:ext cx="8389498" cy="2162175"/>
          </a:xfrm>
          <a:prstGeom prst="rect">
            <a:avLst/>
          </a:prstGeom>
        </p:spPr>
        <p:txBody>
          <a:bodyPr lIns="0" tIns="0" rIns="0" bIns="0" rtlCol="0" anchor="t">
            <a:spAutoFit/>
          </a:bodyPr>
          <a:lstStyle/>
          <a:p>
            <a:pPr marL="0" lvl="0" indent="0" algn="l">
              <a:lnSpc>
                <a:spcPts val="8549"/>
              </a:lnSpc>
              <a:spcBef>
                <a:spcPct val="0"/>
              </a:spcBef>
            </a:pPr>
            <a:r>
              <a:rPr lang="en-US" sz="7499" b="1" u="none" strike="noStrike" spc="67">
                <a:solidFill>
                  <a:srgbClr val="000000"/>
                </a:solidFill>
                <a:latin typeface="Cormorant Garamond Bold"/>
                <a:ea typeface="Cormorant Garamond Bold"/>
                <a:cs typeface="Cormorant Garamond Bold"/>
                <a:sym typeface="Cormorant Garamond Bold"/>
              </a:rPr>
              <a:t>Reclining Sofas &amp; Loveseats Calgary</a:t>
            </a:r>
          </a:p>
        </p:txBody>
      </p:sp>
      <p:sp>
        <p:nvSpPr>
          <p:cNvPr id="17" name="TextBox 17"/>
          <p:cNvSpPr txBox="1"/>
          <p:nvPr/>
        </p:nvSpPr>
        <p:spPr>
          <a:xfrm>
            <a:off x="1028700" y="4681254"/>
            <a:ext cx="7577459" cy="2154436"/>
          </a:xfrm>
          <a:prstGeom prst="rect">
            <a:avLst/>
          </a:prstGeom>
        </p:spPr>
        <p:txBody>
          <a:bodyPr lIns="0" tIns="0" rIns="0" bIns="0" rtlCol="0" anchor="t">
            <a:spAutoFit/>
          </a:bodyPr>
          <a:lstStyle/>
          <a:p>
            <a:pPr marL="0" lvl="0" indent="0" algn="l">
              <a:lnSpc>
                <a:spcPts val="4199"/>
              </a:lnSpc>
              <a:spcBef>
                <a:spcPct val="0"/>
              </a:spcBef>
            </a:pPr>
            <a:r>
              <a:rPr lang="en-US" sz="2999" u="none" strike="noStrike" dirty="0">
                <a:solidFill>
                  <a:srgbClr val="000000"/>
                </a:solidFill>
                <a:latin typeface="Cormorant Garamond"/>
                <a:ea typeface="Cormorant Garamond"/>
                <a:cs typeface="Cormorant Garamond"/>
                <a:sym typeface="Cormorant Garamond"/>
              </a:rPr>
              <a:t>Relax in style with </a:t>
            </a:r>
            <a:r>
              <a:rPr lang="en-US" sz="2999" b="1" u="none" strike="noStrike" dirty="0">
                <a:solidFill>
                  <a:srgbClr val="000000"/>
                </a:solidFill>
                <a:latin typeface="Cormorant Garamond"/>
                <a:ea typeface="Cormorant Garamond"/>
                <a:cs typeface="Cormorant Garamond"/>
                <a:sym typeface="Cormorant Garamond"/>
                <a:hlinkClick r:id="rId5"/>
              </a:rPr>
              <a:t>Canvas </a:t>
            </a:r>
            <a:r>
              <a:rPr lang="en-US" sz="2999" b="1" u="none" strike="noStrike" dirty="0" smtClean="0">
                <a:solidFill>
                  <a:srgbClr val="000000"/>
                </a:solidFill>
                <a:latin typeface="Cormorant Garamond"/>
                <a:ea typeface="Cormorant Garamond"/>
                <a:cs typeface="Cormorant Garamond"/>
                <a:sym typeface="Cormorant Garamond"/>
                <a:hlinkClick r:id="rId5"/>
              </a:rPr>
              <a:t>and </a:t>
            </a:r>
            <a:r>
              <a:rPr lang="en-US" sz="2999" b="1" u="none" strike="noStrike" dirty="0">
                <a:solidFill>
                  <a:srgbClr val="000000"/>
                </a:solidFill>
                <a:latin typeface="Cormorant Garamond"/>
                <a:ea typeface="Cormorant Garamond"/>
                <a:cs typeface="Cormorant Garamond"/>
                <a:sym typeface="Cormorant Garamond"/>
                <a:hlinkClick r:id="rId5"/>
              </a:rPr>
              <a:t>Loft Furniture</a:t>
            </a:r>
            <a:r>
              <a:rPr lang="en-US" sz="2999" u="none" strike="noStrike" dirty="0">
                <a:solidFill>
                  <a:srgbClr val="000000"/>
                </a:solidFill>
                <a:latin typeface="Cormorant Garamond"/>
                <a:ea typeface="Cormorant Garamond"/>
                <a:cs typeface="Cormorant Garamond"/>
                <a:sym typeface="Cormorant Garamond"/>
              </a:rPr>
              <a:t> in Calgary's collection of reclining sofas and loveseats! Choose from a variety of designs and materials to find your perfect fit.</a:t>
            </a:r>
          </a:p>
        </p:txBody>
      </p:sp>
      <p:sp>
        <p:nvSpPr>
          <p:cNvPr id="18" name="Freeform 18"/>
          <p:cNvSpPr/>
          <p:nvPr/>
        </p:nvSpPr>
        <p:spPr>
          <a:xfrm>
            <a:off x="16193453" y="171042"/>
            <a:ext cx="1346967" cy="1346967"/>
          </a:xfrm>
          <a:custGeom>
            <a:avLst/>
            <a:gdLst/>
            <a:ahLst/>
            <a:cxnLst/>
            <a:rect l="l" t="t" r="r" b="b"/>
            <a:pathLst>
              <a:path w="1346967" h="1346967">
                <a:moveTo>
                  <a:pt x="0" y="0"/>
                </a:moveTo>
                <a:lnTo>
                  <a:pt x="1346967" y="0"/>
                </a:lnTo>
                <a:lnTo>
                  <a:pt x="1346967" y="1346967"/>
                </a:lnTo>
                <a:lnTo>
                  <a:pt x="0" y="1346967"/>
                </a:lnTo>
                <a:lnTo>
                  <a:pt x="0" y="0"/>
                </a:lnTo>
                <a:close/>
              </a:path>
            </a:pathLst>
          </a:custGeom>
          <a:blipFill>
            <a:blip r:embed="rId6"/>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2904811"/>
            <a:ext cx="10376506" cy="10363536"/>
          </a:xfrm>
          <a:custGeom>
            <a:avLst/>
            <a:gdLst/>
            <a:ahLst/>
            <a:cxnLst/>
            <a:rect l="l" t="t" r="r" b="b"/>
            <a:pathLst>
              <a:path w="10376506" h="10363536">
                <a:moveTo>
                  <a:pt x="0" y="0"/>
                </a:moveTo>
                <a:lnTo>
                  <a:pt x="10376506" y="0"/>
                </a:lnTo>
                <a:lnTo>
                  <a:pt x="10376506" y="10363535"/>
                </a:lnTo>
                <a:lnTo>
                  <a:pt x="0" y="10363535"/>
                </a:lnTo>
                <a:lnTo>
                  <a:pt x="0" y="0"/>
                </a:lnTo>
                <a:close/>
              </a:path>
            </a:pathLst>
          </a:custGeom>
          <a:blipFill>
            <a:blip r:embed="rId2"/>
            <a:stretch>
              <a:fillRect/>
            </a:stretch>
          </a:blipFill>
        </p:spPr>
      </p:sp>
      <p:sp>
        <p:nvSpPr>
          <p:cNvPr id="3" name="Freeform 3"/>
          <p:cNvSpPr/>
          <p:nvPr/>
        </p:nvSpPr>
        <p:spPr>
          <a:xfrm>
            <a:off x="9941708" y="844525"/>
            <a:ext cx="5201382" cy="5194880"/>
          </a:xfrm>
          <a:custGeom>
            <a:avLst/>
            <a:gdLst/>
            <a:ahLst/>
            <a:cxnLst/>
            <a:rect l="l" t="t" r="r" b="b"/>
            <a:pathLst>
              <a:path w="5201382" h="5194880">
                <a:moveTo>
                  <a:pt x="0" y="0"/>
                </a:moveTo>
                <a:lnTo>
                  <a:pt x="5201382" y="0"/>
                </a:lnTo>
                <a:lnTo>
                  <a:pt x="5201382" y="5194881"/>
                </a:lnTo>
                <a:lnTo>
                  <a:pt x="0" y="5194881"/>
                </a:lnTo>
                <a:lnTo>
                  <a:pt x="0" y="0"/>
                </a:lnTo>
                <a:close/>
              </a:path>
            </a:pathLst>
          </a:custGeom>
          <a:blipFill>
            <a:blip r:embed="rId3" cstate="print"/>
            <a:stretch>
              <a:fillRect/>
            </a:stretch>
          </a:blipFill>
        </p:spPr>
      </p:sp>
      <p:grpSp>
        <p:nvGrpSpPr>
          <p:cNvPr id="4" name="Group 4"/>
          <p:cNvGrpSpPr>
            <a:grpSpLocks noChangeAspect="1"/>
          </p:cNvGrpSpPr>
          <p:nvPr/>
        </p:nvGrpSpPr>
        <p:grpSpPr>
          <a:xfrm>
            <a:off x="10276334" y="3025358"/>
            <a:ext cx="9748208" cy="9748208"/>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6" name="Freeform 6"/>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23" r="223"/>
              </a:stretch>
            </a:blipFill>
          </p:spPr>
        </p:sp>
      </p:grpSp>
      <p:grpSp>
        <p:nvGrpSpPr>
          <p:cNvPr id="7" name="Group 7"/>
          <p:cNvGrpSpPr>
            <a:grpSpLocks noChangeAspect="1"/>
          </p:cNvGrpSpPr>
          <p:nvPr/>
        </p:nvGrpSpPr>
        <p:grpSpPr>
          <a:xfrm>
            <a:off x="10509308" y="904952"/>
            <a:ext cx="4886438" cy="4886438"/>
            <a:chOff x="0" y="0"/>
            <a:chExt cx="6350000" cy="6350000"/>
          </a:xfrm>
        </p:grpSpPr>
        <p:sp>
          <p:nvSpPr>
            <p:cNvPr id="8" name="Freeform 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9" name="Freeform 9"/>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23" r="223"/>
              </a:stretch>
            </a:blipFill>
          </p:spPr>
        </p:sp>
      </p:grpSp>
      <p:grpSp>
        <p:nvGrpSpPr>
          <p:cNvPr id="10" name="Group 10"/>
          <p:cNvGrpSpPr/>
          <p:nvPr/>
        </p:nvGrpSpPr>
        <p:grpSpPr>
          <a:xfrm>
            <a:off x="-694948" y="8855318"/>
            <a:ext cx="2532086" cy="253208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12" name="TextBox 12"/>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3" name="Group 13"/>
          <p:cNvGrpSpPr/>
          <p:nvPr/>
        </p:nvGrpSpPr>
        <p:grpSpPr>
          <a:xfrm>
            <a:off x="8137040" y="5872607"/>
            <a:ext cx="1006960" cy="100696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15" name="TextBox 15"/>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6" name="Group 16"/>
          <p:cNvGrpSpPr/>
          <p:nvPr/>
        </p:nvGrpSpPr>
        <p:grpSpPr>
          <a:xfrm>
            <a:off x="6080348" y="9162594"/>
            <a:ext cx="584771" cy="58477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18" name="TextBox 1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
        <p:nvSpPr>
          <p:cNvPr id="19" name="TextBox 19"/>
          <p:cNvSpPr txBox="1"/>
          <p:nvPr/>
        </p:nvSpPr>
        <p:spPr>
          <a:xfrm>
            <a:off x="758361" y="1279791"/>
            <a:ext cx="9926819" cy="2162175"/>
          </a:xfrm>
          <a:prstGeom prst="rect">
            <a:avLst/>
          </a:prstGeom>
        </p:spPr>
        <p:txBody>
          <a:bodyPr lIns="0" tIns="0" rIns="0" bIns="0" rtlCol="0" anchor="t">
            <a:spAutoFit/>
          </a:bodyPr>
          <a:lstStyle/>
          <a:p>
            <a:pPr marL="0" lvl="0" indent="0" algn="l">
              <a:lnSpc>
                <a:spcPts val="8549"/>
              </a:lnSpc>
              <a:spcBef>
                <a:spcPct val="0"/>
              </a:spcBef>
            </a:pPr>
            <a:r>
              <a:rPr lang="en-US" sz="7499" b="1" u="none" strike="noStrike" spc="67">
                <a:solidFill>
                  <a:srgbClr val="000000"/>
                </a:solidFill>
                <a:latin typeface="Cormorant Garamond Bold"/>
                <a:ea typeface="Cormorant Garamond Bold"/>
                <a:cs typeface="Cormorant Garamond Bold"/>
                <a:sym typeface="Cormorant Garamond Bold"/>
              </a:rPr>
              <a:t>Kitchen and Dining Room Furniture Calgary</a:t>
            </a:r>
          </a:p>
        </p:txBody>
      </p:sp>
      <p:sp>
        <p:nvSpPr>
          <p:cNvPr id="20" name="TextBox 20"/>
          <p:cNvSpPr txBox="1"/>
          <p:nvPr/>
        </p:nvSpPr>
        <p:spPr>
          <a:xfrm>
            <a:off x="758361" y="4462652"/>
            <a:ext cx="6707842" cy="2667782"/>
          </a:xfrm>
          <a:prstGeom prst="rect">
            <a:avLst/>
          </a:prstGeom>
        </p:spPr>
        <p:txBody>
          <a:bodyPr lIns="0" tIns="0" rIns="0" bIns="0" rtlCol="0" anchor="t">
            <a:spAutoFit/>
          </a:bodyPr>
          <a:lstStyle/>
          <a:p>
            <a:pPr marL="0" lvl="0" indent="0" algn="l">
              <a:lnSpc>
                <a:spcPts val="4199"/>
              </a:lnSpc>
              <a:spcBef>
                <a:spcPct val="0"/>
              </a:spcBef>
            </a:pPr>
            <a:r>
              <a:rPr lang="en-US" sz="2999" u="none" strike="noStrike" dirty="0">
                <a:solidFill>
                  <a:srgbClr val="000000"/>
                </a:solidFill>
                <a:latin typeface="Cormorant Garamond"/>
                <a:ea typeface="Cormorant Garamond"/>
                <a:cs typeface="Cormorant Garamond"/>
                <a:sym typeface="Cormorant Garamond"/>
              </a:rPr>
              <a:t>Breath life into your kitchen or dining area with a large range of furniture available at Canvas </a:t>
            </a:r>
            <a:r>
              <a:rPr lang="en-US" sz="2999" u="none" strike="noStrike" dirty="0" smtClean="0">
                <a:solidFill>
                  <a:srgbClr val="000000"/>
                </a:solidFill>
                <a:latin typeface="Cormorant Garamond"/>
                <a:ea typeface="Cormorant Garamond"/>
                <a:cs typeface="Cormorant Garamond"/>
                <a:sym typeface="Cormorant Garamond"/>
              </a:rPr>
              <a:t>and </a:t>
            </a:r>
            <a:r>
              <a:rPr lang="en-US" sz="2999" u="none" strike="noStrike" dirty="0">
                <a:solidFill>
                  <a:srgbClr val="000000"/>
                </a:solidFill>
                <a:latin typeface="Cormorant Garamond"/>
                <a:ea typeface="Cormorant Garamond"/>
                <a:cs typeface="Cormorant Garamond"/>
                <a:sym typeface="Cormorant Garamond"/>
              </a:rPr>
              <a:t>Loft Furniture in Calgary. We provide a wide ranging selection of trendy and classic styles, for families big and small.</a:t>
            </a:r>
          </a:p>
        </p:txBody>
      </p:sp>
      <p:sp>
        <p:nvSpPr>
          <p:cNvPr id="21" name="Freeform 21"/>
          <p:cNvSpPr/>
          <p:nvPr/>
        </p:nvSpPr>
        <p:spPr>
          <a:xfrm>
            <a:off x="16193453" y="171042"/>
            <a:ext cx="1346967" cy="1346967"/>
          </a:xfrm>
          <a:custGeom>
            <a:avLst/>
            <a:gdLst/>
            <a:ahLst/>
            <a:cxnLst/>
            <a:rect l="l" t="t" r="r" b="b"/>
            <a:pathLst>
              <a:path w="1346967" h="1346967">
                <a:moveTo>
                  <a:pt x="0" y="0"/>
                </a:moveTo>
                <a:lnTo>
                  <a:pt x="1346967" y="0"/>
                </a:lnTo>
                <a:lnTo>
                  <a:pt x="1346967" y="1346967"/>
                </a:lnTo>
                <a:lnTo>
                  <a:pt x="0" y="1346967"/>
                </a:lnTo>
                <a:lnTo>
                  <a:pt x="0" y="0"/>
                </a:lnTo>
                <a:close/>
              </a:path>
            </a:pathLst>
          </a:custGeom>
          <a:blipFill>
            <a:blip r:embed="rId6"/>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9786" y="9391412"/>
            <a:ext cx="3525474" cy="612551"/>
          </a:xfrm>
          <a:custGeom>
            <a:avLst/>
            <a:gdLst/>
            <a:ahLst/>
            <a:cxnLst/>
            <a:rect l="l" t="t" r="r" b="b"/>
            <a:pathLst>
              <a:path w="3525474" h="612551">
                <a:moveTo>
                  <a:pt x="0" y="0"/>
                </a:moveTo>
                <a:lnTo>
                  <a:pt x="3525474" y="0"/>
                </a:lnTo>
                <a:lnTo>
                  <a:pt x="3525474" y="612551"/>
                </a:lnTo>
                <a:lnTo>
                  <a:pt x="0" y="612551"/>
                </a:lnTo>
                <a:lnTo>
                  <a:pt x="0" y="0"/>
                </a:lnTo>
                <a:close/>
              </a:path>
            </a:pathLst>
          </a:custGeom>
          <a:blipFill>
            <a:blip r:embed="rId2" cstate="print">
              <a:alphaModFix amt="38000"/>
            </a:blip>
            <a:stretch>
              <a:fillRect/>
            </a:stretch>
          </a:blipFill>
        </p:spPr>
      </p:sp>
      <p:sp>
        <p:nvSpPr>
          <p:cNvPr id="3" name="Freeform 3"/>
          <p:cNvSpPr/>
          <p:nvPr/>
        </p:nvSpPr>
        <p:spPr>
          <a:xfrm>
            <a:off x="7434525" y="9391412"/>
            <a:ext cx="3525474" cy="612551"/>
          </a:xfrm>
          <a:custGeom>
            <a:avLst/>
            <a:gdLst/>
            <a:ahLst/>
            <a:cxnLst/>
            <a:rect l="l" t="t" r="r" b="b"/>
            <a:pathLst>
              <a:path w="3525474" h="612551">
                <a:moveTo>
                  <a:pt x="0" y="0"/>
                </a:moveTo>
                <a:lnTo>
                  <a:pt x="3525474" y="0"/>
                </a:lnTo>
                <a:lnTo>
                  <a:pt x="3525474" y="612551"/>
                </a:lnTo>
                <a:lnTo>
                  <a:pt x="0" y="612551"/>
                </a:lnTo>
                <a:lnTo>
                  <a:pt x="0" y="0"/>
                </a:lnTo>
                <a:close/>
              </a:path>
            </a:pathLst>
          </a:custGeom>
          <a:blipFill>
            <a:blip r:embed="rId2" cstate="print">
              <a:alphaModFix amt="38000"/>
            </a:blip>
            <a:stretch>
              <a:fillRect/>
            </a:stretch>
          </a:blipFill>
        </p:spPr>
      </p:sp>
      <p:grpSp>
        <p:nvGrpSpPr>
          <p:cNvPr id="4" name="Group 4"/>
          <p:cNvGrpSpPr>
            <a:grpSpLocks noChangeAspect="1"/>
          </p:cNvGrpSpPr>
          <p:nvPr/>
        </p:nvGrpSpPr>
        <p:grpSpPr>
          <a:xfrm>
            <a:off x="861306" y="4715254"/>
            <a:ext cx="4982433" cy="4982433"/>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6" name="Freeform 6"/>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23" r="223"/>
              </a:stretch>
            </a:blipFill>
          </p:spPr>
        </p:sp>
      </p:grpSp>
      <p:grpSp>
        <p:nvGrpSpPr>
          <p:cNvPr id="7" name="Group 7"/>
          <p:cNvGrpSpPr>
            <a:grpSpLocks noChangeAspect="1"/>
          </p:cNvGrpSpPr>
          <p:nvPr/>
        </p:nvGrpSpPr>
        <p:grpSpPr>
          <a:xfrm>
            <a:off x="6706045" y="4715254"/>
            <a:ext cx="4982433" cy="4982433"/>
            <a:chOff x="0" y="0"/>
            <a:chExt cx="6350000" cy="6350000"/>
          </a:xfrm>
        </p:grpSpPr>
        <p:sp>
          <p:nvSpPr>
            <p:cNvPr id="8" name="Freeform 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9" name="Freeform 9"/>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23" r="223"/>
              </a:stretch>
            </a:blipFill>
          </p:spPr>
        </p:sp>
      </p:grpSp>
      <p:sp>
        <p:nvSpPr>
          <p:cNvPr id="10" name="Freeform 10"/>
          <p:cNvSpPr/>
          <p:nvPr/>
        </p:nvSpPr>
        <p:spPr>
          <a:xfrm>
            <a:off x="13283733" y="9238274"/>
            <a:ext cx="3525474" cy="612551"/>
          </a:xfrm>
          <a:custGeom>
            <a:avLst/>
            <a:gdLst/>
            <a:ahLst/>
            <a:cxnLst/>
            <a:rect l="l" t="t" r="r" b="b"/>
            <a:pathLst>
              <a:path w="3525474" h="612551">
                <a:moveTo>
                  <a:pt x="0" y="0"/>
                </a:moveTo>
                <a:lnTo>
                  <a:pt x="3525474" y="0"/>
                </a:lnTo>
                <a:lnTo>
                  <a:pt x="3525474" y="612551"/>
                </a:lnTo>
                <a:lnTo>
                  <a:pt x="0" y="612551"/>
                </a:lnTo>
                <a:lnTo>
                  <a:pt x="0" y="0"/>
                </a:lnTo>
                <a:close/>
              </a:path>
            </a:pathLst>
          </a:custGeom>
          <a:blipFill>
            <a:blip r:embed="rId2" cstate="print">
              <a:alphaModFix amt="38000"/>
            </a:blip>
            <a:stretch>
              <a:fillRect/>
            </a:stretch>
          </a:blipFill>
        </p:spPr>
      </p:sp>
      <p:grpSp>
        <p:nvGrpSpPr>
          <p:cNvPr id="11" name="Group 11"/>
          <p:cNvGrpSpPr>
            <a:grpSpLocks noChangeAspect="1"/>
          </p:cNvGrpSpPr>
          <p:nvPr/>
        </p:nvGrpSpPr>
        <p:grpSpPr>
          <a:xfrm>
            <a:off x="12555253" y="4562116"/>
            <a:ext cx="4982433" cy="4982433"/>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13" name="Freeform 13"/>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23" r="223"/>
              </a:stretch>
            </a:blipFill>
          </p:spPr>
        </p:sp>
      </p:grpSp>
      <p:sp>
        <p:nvSpPr>
          <p:cNvPr id="14" name="TextBox 14"/>
          <p:cNvSpPr txBox="1"/>
          <p:nvPr/>
        </p:nvSpPr>
        <p:spPr>
          <a:xfrm>
            <a:off x="8567034" y="971550"/>
            <a:ext cx="8393591" cy="3231654"/>
          </a:xfrm>
          <a:prstGeom prst="rect">
            <a:avLst/>
          </a:prstGeom>
        </p:spPr>
        <p:txBody>
          <a:bodyPr lIns="0" tIns="0" rIns="0" bIns="0" rtlCol="0" anchor="t">
            <a:spAutoFit/>
          </a:bodyPr>
          <a:lstStyle/>
          <a:p>
            <a:pPr marL="0" lvl="0" indent="0" algn="l">
              <a:lnSpc>
                <a:spcPts val="4199"/>
              </a:lnSpc>
              <a:spcBef>
                <a:spcPct val="0"/>
              </a:spcBef>
            </a:pPr>
            <a:r>
              <a:rPr lang="en-US" sz="2999" u="none" strike="noStrike" dirty="0">
                <a:solidFill>
                  <a:srgbClr val="000000"/>
                </a:solidFill>
                <a:latin typeface="Cormorant Garamond"/>
                <a:ea typeface="Cormorant Garamond"/>
                <a:cs typeface="Cormorant Garamond"/>
                <a:sym typeface="Cormorant Garamond"/>
              </a:rPr>
              <a:t>Explore a wide variety of </a:t>
            </a:r>
            <a:r>
              <a:rPr lang="en-US" sz="2999" b="1" u="none" strike="noStrike" dirty="0">
                <a:solidFill>
                  <a:srgbClr val="000000"/>
                </a:solidFill>
                <a:latin typeface="Cormorant Garamond"/>
                <a:ea typeface="Cormorant Garamond"/>
                <a:cs typeface="Cormorant Garamond"/>
                <a:sym typeface="Cormorant Garamond"/>
                <a:hlinkClick r:id="rId6"/>
              </a:rPr>
              <a:t>bedroom </a:t>
            </a:r>
            <a:r>
              <a:rPr lang="en-US" sz="2999" b="1" u="none" strike="noStrike" dirty="0" smtClean="0">
                <a:solidFill>
                  <a:srgbClr val="000000"/>
                </a:solidFill>
                <a:latin typeface="Cormorant Garamond"/>
                <a:ea typeface="Cormorant Garamond"/>
                <a:cs typeface="Cormorant Garamond"/>
                <a:sym typeface="Cormorant Garamond"/>
                <a:hlinkClick r:id="rId6"/>
              </a:rPr>
              <a:t>furniture Calgary</a:t>
            </a:r>
            <a:r>
              <a:rPr lang="en-US" sz="2999" u="none" strike="noStrike" dirty="0" smtClean="0">
                <a:solidFill>
                  <a:srgbClr val="000000"/>
                </a:solidFill>
                <a:latin typeface="Cormorant Garamond"/>
                <a:ea typeface="Cormorant Garamond"/>
                <a:cs typeface="Cormorant Garamond"/>
                <a:sym typeface="Cormorant Garamond"/>
              </a:rPr>
              <a:t> that </a:t>
            </a:r>
            <a:r>
              <a:rPr lang="en-US" sz="2999" u="none" strike="noStrike" dirty="0">
                <a:solidFill>
                  <a:srgbClr val="000000"/>
                </a:solidFill>
                <a:latin typeface="Cormorant Garamond"/>
                <a:ea typeface="Cormorant Garamond"/>
                <a:cs typeface="Cormorant Garamond"/>
                <a:sym typeface="Cormorant Garamond"/>
              </a:rPr>
              <a:t>will help you create a space for you and your partner to reconnect and recharge. Whether you're looking for something traditional or modern, small and cozy or large and luxurious, our selection has something for you.</a:t>
            </a:r>
          </a:p>
        </p:txBody>
      </p:sp>
      <p:sp>
        <p:nvSpPr>
          <p:cNvPr id="15" name="TextBox 15"/>
          <p:cNvSpPr txBox="1"/>
          <p:nvPr/>
        </p:nvSpPr>
        <p:spPr>
          <a:xfrm>
            <a:off x="1028700" y="1076325"/>
            <a:ext cx="7044964" cy="2162175"/>
          </a:xfrm>
          <a:prstGeom prst="rect">
            <a:avLst/>
          </a:prstGeom>
        </p:spPr>
        <p:txBody>
          <a:bodyPr lIns="0" tIns="0" rIns="0" bIns="0" rtlCol="0" anchor="t">
            <a:spAutoFit/>
          </a:bodyPr>
          <a:lstStyle/>
          <a:p>
            <a:pPr marL="0" lvl="0" indent="0" algn="l">
              <a:lnSpc>
                <a:spcPts val="8549"/>
              </a:lnSpc>
              <a:spcBef>
                <a:spcPct val="0"/>
              </a:spcBef>
            </a:pPr>
            <a:r>
              <a:rPr lang="en-US" sz="7499" b="1" u="none" strike="noStrike" spc="67">
                <a:solidFill>
                  <a:srgbClr val="000000"/>
                </a:solidFill>
                <a:latin typeface="Cormorant Garamond Bold"/>
                <a:ea typeface="Cormorant Garamond Bold"/>
                <a:cs typeface="Cormorant Garamond Bold"/>
                <a:sym typeface="Cormorant Garamond Bold"/>
              </a:rPr>
              <a:t>Bedroom Furniture Calgary</a:t>
            </a:r>
          </a:p>
        </p:txBody>
      </p:sp>
      <p:grpSp>
        <p:nvGrpSpPr>
          <p:cNvPr id="16" name="Group 16"/>
          <p:cNvGrpSpPr/>
          <p:nvPr/>
        </p:nvGrpSpPr>
        <p:grpSpPr>
          <a:xfrm>
            <a:off x="16859504" y="-1266043"/>
            <a:ext cx="2532086" cy="253208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18" name="TextBox 1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9" name="Group 19"/>
          <p:cNvGrpSpPr/>
          <p:nvPr/>
        </p:nvGrpSpPr>
        <p:grpSpPr>
          <a:xfrm>
            <a:off x="-1043829" y="9258300"/>
            <a:ext cx="2532086" cy="25320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21" name="TextBox 21"/>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22" name="Group 22"/>
          <p:cNvGrpSpPr/>
          <p:nvPr/>
        </p:nvGrpSpPr>
        <p:grpSpPr>
          <a:xfrm>
            <a:off x="16795688" y="3923064"/>
            <a:ext cx="927225" cy="92722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24" name="TextBox 24"/>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25" name="Group 25"/>
          <p:cNvGrpSpPr/>
          <p:nvPr/>
        </p:nvGrpSpPr>
        <p:grpSpPr>
          <a:xfrm>
            <a:off x="561032" y="312529"/>
            <a:ext cx="927225" cy="92722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27" name="TextBox 27"/>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4106" y="834478"/>
            <a:ext cx="9199699" cy="9188200"/>
          </a:xfrm>
          <a:custGeom>
            <a:avLst/>
            <a:gdLst/>
            <a:ahLst/>
            <a:cxnLst/>
            <a:rect l="l" t="t" r="r" b="b"/>
            <a:pathLst>
              <a:path w="9199699" h="9188200">
                <a:moveTo>
                  <a:pt x="0" y="0"/>
                </a:moveTo>
                <a:lnTo>
                  <a:pt x="9199699" y="0"/>
                </a:lnTo>
                <a:lnTo>
                  <a:pt x="9199699" y="9188200"/>
                </a:lnTo>
                <a:lnTo>
                  <a:pt x="0" y="9188200"/>
                </a:lnTo>
                <a:lnTo>
                  <a:pt x="0" y="0"/>
                </a:lnTo>
                <a:close/>
              </a:path>
            </a:pathLst>
          </a:custGeom>
          <a:blipFill>
            <a:blip r:embed="rId2"/>
            <a:stretch>
              <a:fillRect/>
            </a:stretch>
          </a:blipFill>
        </p:spPr>
      </p:sp>
      <p:grpSp>
        <p:nvGrpSpPr>
          <p:cNvPr id="3" name="Group 3"/>
          <p:cNvGrpSpPr>
            <a:grpSpLocks noChangeAspect="1"/>
          </p:cNvGrpSpPr>
          <p:nvPr/>
        </p:nvGrpSpPr>
        <p:grpSpPr>
          <a:xfrm>
            <a:off x="-1494106" y="1143288"/>
            <a:ext cx="8222485" cy="8222485"/>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52607"/>
            </a:solidFill>
          </p:spPr>
        </p:sp>
        <p:sp>
          <p:nvSpPr>
            <p:cNvPr id="5" name="Freeform 5"/>
            <p:cNvSpPr/>
            <p:nvPr/>
          </p:nvSpPr>
          <p:spPr>
            <a:xfrm flipH="1">
              <a:off x="284320" y="415956"/>
              <a:ext cx="5781360" cy="5518089"/>
            </a:xfrm>
            <a:custGeom>
              <a:avLst/>
              <a:gdLst/>
              <a:ahLst/>
              <a:cxnLst/>
              <a:rect l="l" t="t" r="r" b="b"/>
              <a:pathLst>
                <a:path w="5781360" h="5518089">
                  <a:moveTo>
                    <a:pt x="2890680" y="4414"/>
                  </a:moveTo>
                  <a:cubicBezTo>
                    <a:pt x="3877749" y="0"/>
                    <a:pt x="4791733" y="524062"/>
                    <a:pt x="5286546" y="1378160"/>
                  </a:cubicBezTo>
                  <a:cubicBezTo>
                    <a:pt x="5781360" y="2232259"/>
                    <a:pt x="5781360" y="3285829"/>
                    <a:pt x="5286546" y="4139928"/>
                  </a:cubicBezTo>
                  <a:cubicBezTo>
                    <a:pt x="4791733" y="4994026"/>
                    <a:pt x="3877749" y="5518088"/>
                    <a:pt x="2890680" y="5513674"/>
                  </a:cubicBezTo>
                  <a:cubicBezTo>
                    <a:pt x="1903611" y="5518088"/>
                    <a:pt x="989626" y="4994026"/>
                    <a:pt x="494813" y="4139928"/>
                  </a:cubicBezTo>
                  <a:cubicBezTo>
                    <a:pt x="0" y="3285829"/>
                    <a:pt x="0" y="2232259"/>
                    <a:pt x="494813" y="1378161"/>
                  </a:cubicBezTo>
                  <a:cubicBezTo>
                    <a:pt x="989626" y="524062"/>
                    <a:pt x="1903611" y="0"/>
                    <a:pt x="2890680" y="4414"/>
                  </a:cubicBezTo>
                  <a:close/>
                </a:path>
              </a:pathLst>
            </a:custGeom>
            <a:blipFill>
              <a:blip r:embed="rId3"/>
              <a:stretch>
                <a:fillRect l="223" t="-12499" r="223" b="-12499"/>
              </a:stretch>
            </a:blipFill>
          </p:spPr>
        </p:sp>
      </p:grpSp>
      <p:grpSp>
        <p:nvGrpSpPr>
          <p:cNvPr id="6" name="Group 6"/>
          <p:cNvGrpSpPr/>
          <p:nvPr/>
        </p:nvGrpSpPr>
        <p:grpSpPr>
          <a:xfrm>
            <a:off x="16460559" y="8743950"/>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solidFill>
          </p:spPr>
        </p:sp>
        <p:sp>
          <p:nvSpPr>
            <p:cNvPr id="8" name="TextBox 8"/>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9" name="Group 9"/>
          <p:cNvGrpSpPr/>
          <p:nvPr/>
        </p:nvGrpSpPr>
        <p:grpSpPr>
          <a:xfrm>
            <a:off x="4641708" y="8536871"/>
            <a:ext cx="1233501" cy="123350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11" name="TextBox 11"/>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2" name="Group 12"/>
          <p:cNvGrpSpPr/>
          <p:nvPr/>
        </p:nvGrpSpPr>
        <p:grpSpPr>
          <a:xfrm>
            <a:off x="7088843" y="171042"/>
            <a:ext cx="1233501" cy="123350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2607">
                <a:alpha val="27843"/>
              </a:srgbClr>
            </a:solidFill>
          </p:spPr>
        </p:sp>
        <p:sp>
          <p:nvSpPr>
            <p:cNvPr id="14" name="TextBox 14"/>
            <p:cNvSpPr txBox="1"/>
            <p:nvPr/>
          </p:nvSpPr>
          <p:spPr>
            <a:xfrm>
              <a:off x="76200" y="161925"/>
              <a:ext cx="660400" cy="574675"/>
            </a:xfrm>
            <a:prstGeom prst="rect">
              <a:avLst/>
            </a:prstGeom>
          </p:spPr>
          <p:txBody>
            <a:bodyPr lIns="50800" tIns="50800" rIns="50800" bIns="50800" rtlCol="0" anchor="ctr"/>
            <a:lstStyle/>
            <a:p>
              <a:pPr algn="ctr">
                <a:lnSpc>
                  <a:spcPts val="1620"/>
                </a:lnSpc>
              </a:pPr>
              <a:endParaRPr/>
            </a:p>
          </p:txBody>
        </p:sp>
      </p:grpSp>
      <p:grpSp>
        <p:nvGrpSpPr>
          <p:cNvPr id="15" name="Group 15"/>
          <p:cNvGrpSpPr/>
          <p:nvPr/>
        </p:nvGrpSpPr>
        <p:grpSpPr>
          <a:xfrm>
            <a:off x="7652331" y="1862105"/>
            <a:ext cx="8808227" cy="1105075"/>
            <a:chOff x="0" y="0"/>
            <a:chExt cx="3239296" cy="406400"/>
          </a:xfrm>
        </p:grpSpPr>
        <p:sp>
          <p:nvSpPr>
            <p:cNvPr id="16" name="Freeform 16"/>
            <p:cNvSpPr/>
            <p:nvPr/>
          </p:nvSpPr>
          <p:spPr>
            <a:xfrm>
              <a:off x="0" y="0"/>
              <a:ext cx="3239296" cy="406400"/>
            </a:xfrm>
            <a:custGeom>
              <a:avLst/>
              <a:gdLst/>
              <a:ahLst/>
              <a:cxnLst/>
              <a:rect l="l" t="t" r="r" b="b"/>
              <a:pathLst>
                <a:path w="3239296" h="406400">
                  <a:moveTo>
                    <a:pt x="3036096" y="0"/>
                  </a:moveTo>
                  <a:cubicBezTo>
                    <a:pt x="3148320" y="0"/>
                    <a:pt x="3239296" y="90976"/>
                    <a:pt x="3239296" y="203200"/>
                  </a:cubicBezTo>
                  <a:cubicBezTo>
                    <a:pt x="3239296" y="315424"/>
                    <a:pt x="3148320" y="406400"/>
                    <a:pt x="3036096" y="406400"/>
                  </a:cubicBezTo>
                  <a:lnTo>
                    <a:pt x="203200" y="406400"/>
                  </a:lnTo>
                  <a:cubicBezTo>
                    <a:pt x="90976" y="406400"/>
                    <a:pt x="0" y="315424"/>
                    <a:pt x="0" y="203200"/>
                  </a:cubicBezTo>
                  <a:cubicBezTo>
                    <a:pt x="0" y="90976"/>
                    <a:pt x="90976" y="0"/>
                    <a:pt x="203200" y="0"/>
                  </a:cubicBezTo>
                  <a:close/>
                </a:path>
              </a:pathLst>
            </a:custGeom>
            <a:solidFill>
              <a:srgbClr val="052607"/>
            </a:solidFill>
          </p:spPr>
        </p:sp>
        <p:sp>
          <p:nvSpPr>
            <p:cNvPr id="17" name="TextBox 17"/>
            <p:cNvSpPr txBox="1"/>
            <p:nvPr/>
          </p:nvSpPr>
          <p:spPr>
            <a:xfrm>
              <a:off x="0" y="85725"/>
              <a:ext cx="3239296" cy="320675"/>
            </a:xfrm>
            <a:prstGeom prst="rect">
              <a:avLst/>
            </a:prstGeom>
          </p:spPr>
          <p:txBody>
            <a:bodyPr lIns="50800" tIns="50800" rIns="50800" bIns="50800" rtlCol="0" anchor="ctr"/>
            <a:lstStyle/>
            <a:p>
              <a:pPr algn="ctr">
                <a:lnSpc>
                  <a:spcPts val="1620"/>
                </a:lnSpc>
              </a:pPr>
              <a:endParaRPr/>
            </a:p>
          </p:txBody>
        </p:sp>
      </p:grpSp>
      <p:sp>
        <p:nvSpPr>
          <p:cNvPr id="18" name="Freeform 18"/>
          <p:cNvSpPr/>
          <p:nvPr/>
        </p:nvSpPr>
        <p:spPr>
          <a:xfrm>
            <a:off x="7873047" y="6018046"/>
            <a:ext cx="508579" cy="508579"/>
          </a:xfrm>
          <a:custGeom>
            <a:avLst/>
            <a:gdLst/>
            <a:ahLst/>
            <a:cxnLst/>
            <a:rect l="l" t="t" r="r" b="b"/>
            <a:pathLst>
              <a:path w="508579" h="508579">
                <a:moveTo>
                  <a:pt x="0" y="0"/>
                </a:moveTo>
                <a:lnTo>
                  <a:pt x="508579" y="0"/>
                </a:lnTo>
                <a:lnTo>
                  <a:pt x="508579" y="508579"/>
                </a:lnTo>
                <a:lnTo>
                  <a:pt x="0" y="508579"/>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19" name="Freeform 19"/>
          <p:cNvSpPr/>
          <p:nvPr/>
        </p:nvSpPr>
        <p:spPr>
          <a:xfrm>
            <a:off x="7873047" y="6705435"/>
            <a:ext cx="508579" cy="508579"/>
          </a:xfrm>
          <a:custGeom>
            <a:avLst/>
            <a:gdLst/>
            <a:ahLst/>
            <a:cxnLst/>
            <a:rect l="l" t="t" r="r" b="b"/>
            <a:pathLst>
              <a:path w="508579" h="508579">
                <a:moveTo>
                  <a:pt x="0" y="0"/>
                </a:moveTo>
                <a:lnTo>
                  <a:pt x="508579" y="0"/>
                </a:lnTo>
                <a:lnTo>
                  <a:pt x="508579" y="508579"/>
                </a:lnTo>
                <a:lnTo>
                  <a:pt x="0" y="508579"/>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sp>
        <p:nvSpPr>
          <p:cNvPr id="20" name="Freeform 20"/>
          <p:cNvSpPr/>
          <p:nvPr/>
        </p:nvSpPr>
        <p:spPr>
          <a:xfrm>
            <a:off x="7873047" y="7397876"/>
            <a:ext cx="508579" cy="508579"/>
          </a:xfrm>
          <a:custGeom>
            <a:avLst/>
            <a:gdLst/>
            <a:ahLst/>
            <a:cxnLst/>
            <a:rect l="l" t="t" r="r" b="b"/>
            <a:pathLst>
              <a:path w="508579" h="508579">
                <a:moveTo>
                  <a:pt x="0" y="0"/>
                </a:moveTo>
                <a:lnTo>
                  <a:pt x="508579" y="0"/>
                </a:lnTo>
                <a:lnTo>
                  <a:pt x="508579" y="508579"/>
                </a:lnTo>
                <a:lnTo>
                  <a:pt x="0" y="508579"/>
                </a:lnTo>
                <a:lnTo>
                  <a:pt x="0" y="0"/>
                </a:lnTo>
                <a:close/>
              </a:path>
            </a:pathLst>
          </a:custGeom>
          <a:blipFill>
            <a:blip r:embed="rId8" cstate="print">
              <a:extLst>
                <a:ext uri="{96DAC541-7B7A-43D3-8B79-37D633B846F1}">
                  <asvg:svgBlip xmlns="" xmlns:asvg="http://schemas.microsoft.com/office/drawing/2016/SVG/main" r:embed="rId9"/>
                </a:ext>
              </a:extLst>
            </a:blip>
            <a:stretch>
              <a:fillRect/>
            </a:stretch>
          </a:blipFill>
        </p:spPr>
      </p:sp>
      <p:sp>
        <p:nvSpPr>
          <p:cNvPr id="21" name="Freeform 21"/>
          <p:cNvSpPr/>
          <p:nvPr/>
        </p:nvSpPr>
        <p:spPr>
          <a:xfrm>
            <a:off x="7873047" y="5330658"/>
            <a:ext cx="508579" cy="508579"/>
          </a:xfrm>
          <a:custGeom>
            <a:avLst/>
            <a:gdLst/>
            <a:ahLst/>
            <a:cxnLst/>
            <a:rect l="l" t="t" r="r" b="b"/>
            <a:pathLst>
              <a:path w="508579" h="508579">
                <a:moveTo>
                  <a:pt x="0" y="0"/>
                </a:moveTo>
                <a:lnTo>
                  <a:pt x="508579" y="0"/>
                </a:lnTo>
                <a:lnTo>
                  <a:pt x="508579" y="508578"/>
                </a:lnTo>
                <a:lnTo>
                  <a:pt x="0" y="508578"/>
                </a:lnTo>
                <a:lnTo>
                  <a:pt x="0"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sp>
      <p:sp>
        <p:nvSpPr>
          <p:cNvPr id="22" name="Freeform 22"/>
          <p:cNvSpPr/>
          <p:nvPr/>
        </p:nvSpPr>
        <p:spPr>
          <a:xfrm>
            <a:off x="16193453" y="171042"/>
            <a:ext cx="1346967" cy="1346967"/>
          </a:xfrm>
          <a:custGeom>
            <a:avLst/>
            <a:gdLst/>
            <a:ahLst/>
            <a:cxnLst/>
            <a:rect l="l" t="t" r="r" b="b"/>
            <a:pathLst>
              <a:path w="1346967" h="1346967">
                <a:moveTo>
                  <a:pt x="0" y="0"/>
                </a:moveTo>
                <a:lnTo>
                  <a:pt x="1346967" y="0"/>
                </a:lnTo>
                <a:lnTo>
                  <a:pt x="1346967" y="1346967"/>
                </a:lnTo>
                <a:lnTo>
                  <a:pt x="0" y="1346967"/>
                </a:lnTo>
                <a:lnTo>
                  <a:pt x="0" y="0"/>
                </a:lnTo>
                <a:close/>
              </a:path>
            </a:pathLst>
          </a:custGeom>
          <a:blipFill>
            <a:blip r:embed="rId12"/>
            <a:stretch>
              <a:fillRect/>
            </a:stretch>
          </a:blipFill>
        </p:spPr>
      </p:sp>
      <p:sp>
        <p:nvSpPr>
          <p:cNvPr id="23" name="TextBox 23"/>
          <p:cNvSpPr txBox="1"/>
          <p:nvPr/>
        </p:nvSpPr>
        <p:spPr>
          <a:xfrm>
            <a:off x="7799217" y="1986018"/>
            <a:ext cx="8735171" cy="1000125"/>
          </a:xfrm>
          <a:prstGeom prst="rect">
            <a:avLst/>
          </a:prstGeom>
        </p:spPr>
        <p:txBody>
          <a:bodyPr lIns="0" tIns="0" rIns="0" bIns="0" rtlCol="0" anchor="t">
            <a:spAutoFit/>
          </a:bodyPr>
          <a:lstStyle/>
          <a:p>
            <a:pPr algn="ctr">
              <a:lnSpc>
                <a:spcPts val="7500"/>
              </a:lnSpc>
            </a:pPr>
            <a:r>
              <a:rPr lang="en-US" sz="7500" b="1" spc="67">
                <a:solidFill>
                  <a:srgbClr val="FFFFFF"/>
                </a:solidFill>
                <a:latin typeface="Cormorant Garamond Bold"/>
                <a:ea typeface="Cormorant Garamond Bold"/>
                <a:cs typeface="Cormorant Garamond Bold"/>
                <a:sym typeface="Cormorant Garamond Bold"/>
              </a:rPr>
              <a:t>Contact Information</a:t>
            </a:r>
          </a:p>
        </p:txBody>
      </p:sp>
      <p:sp>
        <p:nvSpPr>
          <p:cNvPr id="24" name="TextBox 24"/>
          <p:cNvSpPr txBox="1"/>
          <p:nvPr/>
        </p:nvSpPr>
        <p:spPr>
          <a:xfrm>
            <a:off x="8753101" y="5159208"/>
            <a:ext cx="8587512" cy="626745"/>
          </a:xfrm>
          <a:prstGeom prst="rect">
            <a:avLst/>
          </a:prstGeom>
        </p:spPr>
        <p:txBody>
          <a:bodyPr lIns="0" tIns="0" rIns="0" bIns="0" rtlCol="0" anchor="t">
            <a:spAutoFit/>
          </a:bodyPr>
          <a:lstStyle/>
          <a:p>
            <a:pPr algn="just">
              <a:lnSpc>
                <a:spcPts val="5340"/>
              </a:lnSpc>
            </a:pPr>
            <a:r>
              <a:rPr lang="en-US" sz="3000" b="1" dirty="0">
                <a:solidFill>
                  <a:srgbClr val="000000"/>
                </a:solidFill>
                <a:latin typeface="Cormorant Garamond"/>
                <a:ea typeface="Cormorant Garamond"/>
                <a:cs typeface="Cormorant Garamond"/>
                <a:sym typeface="Cormorant Garamond"/>
                <a:hlinkClick r:id="rId13"/>
              </a:rPr>
              <a:t>9631 Macleod Trail SW, Calgary, AB, Canada, T2J 0P6</a:t>
            </a:r>
            <a:endParaRPr lang="en-US" sz="3000" b="1" dirty="0">
              <a:solidFill>
                <a:srgbClr val="000000"/>
              </a:solidFill>
              <a:latin typeface="Cormorant Garamond"/>
              <a:ea typeface="Cormorant Garamond"/>
              <a:cs typeface="Cormorant Garamond"/>
              <a:sym typeface="Cormorant Garamond"/>
            </a:endParaRPr>
          </a:p>
        </p:txBody>
      </p:sp>
      <p:sp>
        <p:nvSpPr>
          <p:cNvPr id="25" name="TextBox 25"/>
          <p:cNvSpPr txBox="1"/>
          <p:nvPr/>
        </p:nvSpPr>
        <p:spPr>
          <a:xfrm>
            <a:off x="8753101" y="5846596"/>
            <a:ext cx="8587512" cy="626745"/>
          </a:xfrm>
          <a:prstGeom prst="rect">
            <a:avLst/>
          </a:prstGeom>
        </p:spPr>
        <p:txBody>
          <a:bodyPr lIns="0" tIns="0" rIns="0" bIns="0" rtlCol="0" anchor="t">
            <a:spAutoFit/>
          </a:bodyPr>
          <a:lstStyle/>
          <a:p>
            <a:pPr algn="just">
              <a:lnSpc>
                <a:spcPts val="5340"/>
              </a:lnSpc>
            </a:pPr>
            <a:r>
              <a:rPr lang="en-US" sz="3000">
                <a:solidFill>
                  <a:srgbClr val="000000"/>
                </a:solidFill>
                <a:latin typeface="Cormorant Garamond"/>
                <a:ea typeface="Cormorant Garamond"/>
                <a:cs typeface="Cormorant Garamond"/>
                <a:sym typeface="Cormorant Garamond"/>
              </a:rPr>
              <a:t>587 353 3369</a:t>
            </a:r>
          </a:p>
        </p:txBody>
      </p:sp>
      <p:sp>
        <p:nvSpPr>
          <p:cNvPr id="26" name="TextBox 26"/>
          <p:cNvSpPr txBox="1"/>
          <p:nvPr/>
        </p:nvSpPr>
        <p:spPr>
          <a:xfrm>
            <a:off x="8753101" y="6533985"/>
            <a:ext cx="8587512" cy="626745"/>
          </a:xfrm>
          <a:prstGeom prst="rect">
            <a:avLst/>
          </a:prstGeom>
        </p:spPr>
        <p:txBody>
          <a:bodyPr lIns="0" tIns="0" rIns="0" bIns="0" rtlCol="0" anchor="t">
            <a:spAutoFit/>
          </a:bodyPr>
          <a:lstStyle/>
          <a:p>
            <a:pPr algn="just">
              <a:lnSpc>
                <a:spcPts val="5340"/>
              </a:lnSpc>
            </a:pPr>
            <a:r>
              <a:rPr lang="en-US" sz="3000">
                <a:solidFill>
                  <a:srgbClr val="000000"/>
                </a:solidFill>
                <a:latin typeface="Cormorant Garamond"/>
                <a:ea typeface="Cormorant Garamond"/>
                <a:cs typeface="Cormorant Garamond"/>
                <a:sym typeface="Cormorant Garamond"/>
              </a:rPr>
              <a:t>info@canvasandloft.com</a:t>
            </a:r>
          </a:p>
        </p:txBody>
      </p:sp>
      <p:sp>
        <p:nvSpPr>
          <p:cNvPr id="27" name="TextBox 27"/>
          <p:cNvSpPr txBox="1"/>
          <p:nvPr/>
        </p:nvSpPr>
        <p:spPr>
          <a:xfrm>
            <a:off x="8753101" y="7279710"/>
            <a:ext cx="8587512" cy="626745"/>
          </a:xfrm>
          <a:prstGeom prst="rect">
            <a:avLst/>
          </a:prstGeom>
        </p:spPr>
        <p:txBody>
          <a:bodyPr lIns="0" tIns="0" rIns="0" bIns="0" rtlCol="0" anchor="t">
            <a:spAutoFit/>
          </a:bodyPr>
          <a:lstStyle/>
          <a:p>
            <a:pPr algn="just">
              <a:lnSpc>
                <a:spcPts val="5340"/>
              </a:lnSpc>
            </a:pPr>
            <a:r>
              <a:rPr lang="en-US" sz="3000">
                <a:solidFill>
                  <a:srgbClr val="000000"/>
                </a:solidFill>
                <a:latin typeface="Cormorant Garamond"/>
                <a:ea typeface="Cormorant Garamond"/>
                <a:cs typeface="Cormorant Garamond"/>
                <a:sym typeface="Cormorant Garamond"/>
              </a:rPr>
              <a:t>www.canvasandloft.com</a:t>
            </a:r>
          </a:p>
        </p:txBody>
      </p:sp>
      <p:sp>
        <p:nvSpPr>
          <p:cNvPr id="28" name="TextBox 28"/>
          <p:cNvSpPr txBox="1"/>
          <p:nvPr/>
        </p:nvSpPr>
        <p:spPr>
          <a:xfrm>
            <a:off x="7873047" y="3551885"/>
            <a:ext cx="8587512" cy="1028701"/>
          </a:xfrm>
          <a:prstGeom prst="rect">
            <a:avLst/>
          </a:prstGeom>
        </p:spPr>
        <p:txBody>
          <a:bodyPr lIns="0" tIns="0" rIns="0" bIns="0" rtlCol="0" anchor="t">
            <a:spAutoFit/>
          </a:bodyPr>
          <a:lstStyle/>
          <a:p>
            <a:pPr marL="0" lvl="0" indent="0" algn="l">
              <a:lnSpc>
                <a:spcPts val="4199"/>
              </a:lnSpc>
              <a:spcBef>
                <a:spcPct val="0"/>
              </a:spcBef>
            </a:pPr>
            <a:r>
              <a:rPr lang="en-US" sz="2999" u="none" strike="noStrike">
                <a:solidFill>
                  <a:srgbClr val="000000"/>
                </a:solidFill>
                <a:latin typeface="Cormorant Garamond"/>
                <a:ea typeface="Cormorant Garamond"/>
                <a:cs typeface="Cormorant Garamond"/>
                <a:sym typeface="Cormorant Garamond"/>
              </a:rPr>
              <a:t>Visit us in store or contact our friendly team members for more information. We look forward to talking to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461</Words>
  <Application>Microsoft Office PowerPoint</Application>
  <PresentationFormat>Custom</PresentationFormat>
  <Paragraphs>31</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Cormorant Garamond Bold</vt:lpstr>
      <vt:lpstr>Cormorant Garamond</vt:lpstr>
      <vt:lpstr>Cormorant Garamond Semi-Bold</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Canvas And Loft Furniture</dc:title>
  <cp:lastModifiedBy>Windows User</cp:lastModifiedBy>
  <cp:revision>3</cp:revision>
  <dcterms:created xsi:type="dcterms:W3CDTF">2006-08-16T00:00:00Z</dcterms:created>
  <dcterms:modified xsi:type="dcterms:W3CDTF">2025-01-17T10:39:07Z</dcterms:modified>
  <dc:identifier>DAGblVV-mzQ</dc:identifier>
</cp:coreProperties>
</file>