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65833" y="1813306"/>
            <a:ext cx="5299075" cy="882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ninjatrader.com/trading-platform/customize/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ninza.co/ninjatrader-tradovate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ninza.co/" TargetMode="External"/><Relationship Id="rId3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26185" marR="5080" indent="-1213485">
              <a:lnSpc>
                <a:spcPct val="117100"/>
              </a:lnSpc>
              <a:spcBef>
                <a:spcPts val="100"/>
              </a:spcBef>
            </a:pPr>
            <a:r>
              <a:rPr dirty="0"/>
              <a:t>NinjaTrader</a:t>
            </a:r>
            <a:r>
              <a:rPr dirty="0" spc="-45"/>
              <a:t> </a:t>
            </a:r>
            <a:r>
              <a:rPr dirty="0"/>
              <a:t>vs</a:t>
            </a:r>
            <a:r>
              <a:rPr dirty="0" spc="-35"/>
              <a:t> </a:t>
            </a:r>
            <a:r>
              <a:rPr dirty="0"/>
              <a:t>Tradovate:-</a:t>
            </a:r>
            <a:r>
              <a:rPr dirty="0" spc="-45"/>
              <a:t> </a:t>
            </a:r>
            <a:r>
              <a:rPr dirty="0"/>
              <a:t>Which</a:t>
            </a:r>
            <a:r>
              <a:rPr dirty="0" spc="-35"/>
              <a:t> </a:t>
            </a:r>
            <a:r>
              <a:rPr dirty="0" spc="-10"/>
              <a:t>Trading </a:t>
            </a:r>
            <a:r>
              <a:rPr dirty="0"/>
              <a:t>Platform</a:t>
            </a:r>
            <a:r>
              <a:rPr dirty="0" spc="-65"/>
              <a:t> </a:t>
            </a:r>
            <a:r>
              <a:rPr dirty="0"/>
              <a:t>Is</a:t>
            </a:r>
            <a:r>
              <a:rPr dirty="0" spc="-55"/>
              <a:t> </a:t>
            </a:r>
            <a:r>
              <a:rPr dirty="0" spc="-10"/>
              <a:t>Better?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2770912"/>
            <a:ext cx="5918835" cy="173926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110"/>
              </a:spcBef>
            </a:pPr>
            <a:r>
              <a:rPr dirty="0" sz="1600">
                <a:latin typeface="Calibri"/>
                <a:cs typeface="Calibri"/>
              </a:rPr>
              <a:t>Picking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platform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sounds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simple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until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start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comparing </a:t>
            </a:r>
            <a:r>
              <a:rPr dirty="0" sz="1600">
                <a:latin typeface="Calibri"/>
                <a:cs typeface="Calibri"/>
              </a:rPr>
              <a:t>features.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offers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clean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interface,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another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gives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room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build </a:t>
            </a:r>
            <a:r>
              <a:rPr dirty="0" sz="1600">
                <a:latin typeface="Calibri"/>
                <a:cs typeface="Calibri"/>
              </a:rPr>
              <a:t>an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entire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trading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system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around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strategy.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difference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matters. </a:t>
            </a:r>
            <a:r>
              <a:rPr dirty="0" sz="1600">
                <a:latin typeface="Calibri"/>
                <a:cs typeface="Calibri"/>
              </a:rPr>
              <a:t>According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u="sng" sz="160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NinjaTrader</a:t>
            </a:r>
            <a:r>
              <a:rPr dirty="0" sz="1600">
                <a:latin typeface="Calibri"/>
                <a:cs typeface="Calibri"/>
                <a:hlinkClick r:id="rId2"/>
              </a:rPr>
              <a:t>,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more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800,000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platform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ecosystem,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making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most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widely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recognized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names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in </a:t>
            </a:r>
            <a:r>
              <a:rPr dirty="0" sz="1600">
                <a:latin typeface="Calibri"/>
                <a:cs typeface="Calibri"/>
              </a:rPr>
              <a:t>futures</a:t>
            </a:r>
            <a:r>
              <a:rPr dirty="0" sz="1600" spc="-6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trading.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8187080"/>
            <a:ext cx="5848350" cy="8807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100"/>
              </a:spcBef>
            </a:pP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number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alone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does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not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decide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winner,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does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say </a:t>
            </a:r>
            <a:r>
              <a:rPr dirty="0" sz="1600">
                <a:latin typeface="Calibri"/>
                <a:cs typeface="Calibri"/>
              </a:rPr>
              <a:t>something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about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confidence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place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platform.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The </a:t>
            </a:r>
            <a:r>
              <a:rPr dirty="0" sz="1600">
                <a:latin typeface="Calibri"/>
                <a:cs typeface="Calibri"/>
              </a:rPr>
              <a:t>conversation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around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 b="1">
                <a:latin typeface="Calibri"/>
                <a:cs typeface="Calibri"/>
              </a:rPr>
              <a:t>NinjaTrader</a:t>
            </a:r>
            <a:r>
              <a:rPr dirty="0" sz="1600" spc="-40" b="1">
                <a:latin typeface="Calibri"/>
                <a:cs typeface="Calibri"/>
              </a:rPr>
              <a:t> </a:t>
            </a:r>
            <a:r>
              <a:rPr dirty="0" sz="1600" b="1">
                <a:latin typeface="Calibri"/>
                <a:cs typeface="Calibri"/>
              </a:rPr>
              <a:t>vs</a:t>
            </a:r>
            <a:r>
              <a:rPr dirty="0" sz="1600" spc="-30" b="1">
                <a:latin typeface="Calibri"/>
                <a:cs typeface="Calibri"/>
              </a:rPr>
              <a:t> </a:t>
            </a:r>
            <a:r>
              <a:rPr dirty="0" sz="1600" b="1">
                <a:latin typeface="Calibri"/>
                <a:cs typeface="Calibri"/>
              </a:rPr>
              <a:t>Tradovate</a:t>
            </a:r>
            <a:r>
              <a:rPr dirty="0" sz="1600" spc="-25" b="1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usually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comes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down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to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26307" y="1168908"/>
            <a:ext cx="1776983" cy="42672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" y="4834128"/>
            <a:ext cx="5943600" cy="30921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51052"/>
            <a:ext cx="5903595" cy="7910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87325">
              <a:lnSpc>
                <a:spcPct val="116900"/>
              </a:lnSpc>
              <a:spcBef>
                <a:spcPts val="100"/>
              </a:spcBef>
            </a:pPr>
            <a:r>
              <a:rPr dirty="0" sz="1600">
                <a:latin typeface="Calibri"/>
                <a:cs typeface="Calibri"/>
              </a:rPr>
              <a:t>one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question.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want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platform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keeps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things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basic,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one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grows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style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evolves?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Calibri"/>
                <a:cs typeface="Calibri"/>
              </a:rPr>
              <a:t>Looking</a:t>
            </a:r>
            <a:r>
              <a:rPr dirty="0" sz="2000" spc="-45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beyond</a:t>
            </a:r>
            <a:r>
              <a:rPr dirty="0" sz="2000" spc="-3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a</a:t>
            </a:r>
            <a:r>
              <a:rPr dirty="0" sz="2000" spc="-3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simple</a:t>
            </a:r>
            <a:r>
              <a:rPr dirty="0" sz="2000" spc="-40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interface</a:t>
            </a:r>
            <a:endParaRPr sz="2000">
              <a:latin typeface="Calibri"/>
              <a:cs typeface="Calibri"/>
            </a:endParaRPr>
          </a:p>
          <a:p>
            <a:pPr marL="12700" marR="79375">
              <a:lnSpc>
                <a:spcPct val="117100"/>
              </a:lnSpc>
              <a:spcBef>
                <a:spcPts val="720"/>
              </a:spcBef>
            </a:pPr>
            <a:r>
              <a:rPr dirty="0" sz="1600">
                <a:latin typeface="Calibri"/>
                <a:cs typeface="Calibri"/>
              </a:rPr>
              <a:t>Tradovate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has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built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reputation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ease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use.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Open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platform, </a:t>
            </a:r>
            <a:r>
              <a:rPr dirty="0" sz="1600">
                <a:latin typeface="Calibri"/>
                <a:cs typeface="Calibri"/>
              </a:rPr>
              <a:t>place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trades,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manage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positions,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get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moving.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plenty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traders,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straightforward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experience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enough.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Still,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habits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change. </a:t>
            </a:r>
            <a:r>
              <a:rPr dirty="0" sz="1600">
                <a:latin typeface="Calibri"/>
                <a:cs typeface="Calibri"/>
              </a:rPr>
              <a:t>Strategies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become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more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detailed.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Chart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layouts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get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more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complex.</a:t>
            </a:r>
            <a:endParaRPr sz="1600">
              <a:latin typeface="Calibri"/>
              <a:cs typeface="Calibri"/>
            </a:endParaRPr>
          </a:p>
          <a:p>
            <a:pPr marL="12700" marR="274955">
              <a:lnSpc>
                <a:spcPct val="116900"/>
              </a:lnSpc>
            </a:pPr>
            <a:r>
              <a:rPr dirty="0" sz="1600">
                <a:latin typeface="Calibri"/>
                <a:cs typeface="Calibri"/>
              </a:rPr>
              <a:t>What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felt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perfect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day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start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feeling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limited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few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months </a:t>
            </a:r>
            <a:r>
              <a:rPr dirty="0" sz="1600">
                <a:latin typeface="Calibri"/>
                <a:cs typeface="Calibri"/>
              </a:rPr>
              <a:t>later.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where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NinjaTrader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begins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separate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itself.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600">
              <a:latin typeface="Calibri"/>
              <a:cs typeface="Calibri"/>
            </a:endParaRPr>
          </a:p>
          <a:p>
            <a:pPr marL="12700" marR="5080">
              <a:lnSpc>
                <a:spcPct val="116900"/>
              </a:lnSpc>
            </a:pPr>
            <a:r>
              <a:rPr dirty="0" sz="1600">
                <a:latin typeface="Calibri"/>
                <a:cs typeface="Calibri"/>
              </a:rPr>
              <a:t>Its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charting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deeper,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automation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features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more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flexible,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customization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options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give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far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more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control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over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how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they </a:t>
            </a:r>
            <a:r>
              <a:rPr dirty="0" sz="1600">
                <a:latin typeface="Calibri"/>
                <a:cs typeface="Calibri"/>
              </a:rPr>
              <a:t>analyze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market.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Instead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adapting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workflow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platform,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shape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platform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around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way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trade.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When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people </a:t>
            </a:r>
            <a:r>
              <a:rPr dirty="0" sz="1600">
                <a:latin typeface="Calibri"/>
                <a:cs typeface="Calibri"/>
              </a:rPr>
              <a:t>compare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u="sng" sz="1600" spc="-1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NinjaTrader</a:t>
            </a:r>
            <a:r>
              <a:rPr dirty="0" u="sng" sz="1600" spc="-35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6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vs</a:t>
            </a:r>
            <a:r>
              <a:rPr dirty="0" u="sng" sz="1600" spc="-3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6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Tradovate</a:t>
            </a:r>
            <a:r>
              <a:rPr dirty="0" sz="1600">
                <a:latin typeface="Calibri"/>
                <a:cs typeface="Calibri"/>
                <a:hlinkClick r:id="rId2"/>
              </a:rPr>
              <a:t>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flexibility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often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deciding factor.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Calibri"/>
                <a:cs typeface="Calibri"/>
              </a:rPr>
              <a:t>Why</a:t>
            </a:r>
            <a:r>
              <a:rPr dirty="0" sz="2000" spc="-20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experienced </a:t>
            </a:r>
            <a:r>
              <a:rPr dirty="0" sz="2000" b="1">
                <a:latin typeface="Calibri"/>
                <a:cs typeface="Calibri"/>
              </a:rPr>
              <a:t>traders</a:t>
            </a:r>
            <a:r>
              <a:rPr dirty="0" sz="2000" spc="-15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lean</a:t>
            </a:r>
            <a:r>
              <a:rPr dirty="0" sz="2000" spc="-2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toward</a:t>
            </a:r>
            <a:r>
              <a:rPr dirty="0" sz="2000" spc="-25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NinjaTrader</a:t>
            </a:r>
            <a:endParaRPr sz="2000">
              <a:latin typeface="Calibri"/>
              <a:cs typeface="Calibri"/>
            </a:endParaRPr>
          </a:p>
          <a:p>
            <a:pPr algn="just" marL="12700" marR="174625">
              <a:lnSpc>
                <a:spcPct val="116900"/>
              </a:lnSpc>
              <a:spcBef>
                <a:spcPts val="725"/>
              </a:spcBef>
            </a:pPr>
            <a:r>
              <a:rPr dirty="0" sz="1600">
                <a:latin typeface="Calibri"/>
                <a:cs typeface="Calibri"/>
              </a:rPr>
              <a:t>Every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eventually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develops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routine.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Some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watch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price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action. </a:t>
            </a:r>
            <a:r>
              <a:rPr dirty="0" sz="1600">
                <a:latin typeface="Calibri"/>
                <a:cs typeface="Calibri"/>
              </a:rPr>
              <a:t>Others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depend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volume,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order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flow,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momentum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signals.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Built-</a:t>
            </a:r>
            <a:r>
              <a:rPr dirty="0" sz="1600" spc="-25">
                <a:latin typeface="Calibri"/>
                <a:cs typeface="Calibri"/>
              </a:rPr>
              <a:t>in </a:t>
            </a:r>
            <a:r>
              <a:rPr dirty="0" sz="1600">
                <a:latin typeface="Calibri"/>
                <a:cs typeface="Calibri"/>
              </a:rPr>
              <a:t>indicators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cover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basics,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rarely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fit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every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strategy.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Custom </a:t>
            </a:r>
            <a:r>
              <a:rPr dirty="0" sz="1600" b="1">
                <a:latin typeface="Calibri"/>
                <a:cs typeface="Calibri"/>
              </a:rPr>
              <a:t>Ninja</a:t>
            </a:r>
            <a:r>
              <a:rPr dirty="0" sz="1600" spc="-40" b="1">
                <a:latin typeface="Calibri"/>
                <a:cs typeface="Calibri"/>
              </a:rPr>
              <a:t> </a:t>
            </a:r>
            <a:r>
              <a:rPr dirty="0" sz="1600" b="1">
                <a:latin typeface="Calibri"/>
                <a:cs typeface="Calibri"/>
              </a:rPr>
              <a:t>indicators</a:t>
            </a:r>
            <a:r>
              <a:rPr dirty="0" sz="1600" spc="-40" b="1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solve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problem.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600">
              <a:latin typeface="Calibri"/>
              <a:cs typeface="Calibri"/>
            </a:endParaRPr>
          </a:p>
          <a:p>
            <a:pPr marL="12700" marR="5080">
              <a:lnSpc>
                <a:spcPct val="117200"/>
              </a:lnSpc>
            </a:pP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good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indicator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cut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clutter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from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chart,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show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significant </a:t>
            </a:r>
            <a:r>
              <a:rPr dirty="0" sz="1600">
                <a:latin typeface="Calibri"/>
                <a:cs typeface="Calibri"/>
              </a:rPr>
              <a:t>price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action,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help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take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action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quicker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than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they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second </a:t>
            </a:r>
            <a:r>
              <a:rPr dirty="0" sz="1600">
                <a:latin typeface="Calibri"/>
                <a:cs typeface="Calibri"/>
              </a:rPr>
              <a:t>guess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good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setup.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These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small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things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help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over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hundreds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51052"/>
            <a:ext cx="5941695" cy="2399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100"/>
              </a:spcBef>
            </a:pP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trading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sessions.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This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creates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workspace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more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personal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than </a:t>
            </a:r>
            <a:r>
              <a:rPr dirty="0" sz="1600" spc="-10">
                <a:latin typeface="Calibri"/>
                <a:cs typeface="Calibri"/>
              </a:rPr>
              <a:t>generic.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Calibri"/>
                <a:cs typeface="Calibri"/>
              </a:rPr>
              <a:t>Expanding</a:t>
            </a:r>
            <a:r>
              <a:rPr dirty="0" sz="2000" spc="-3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what</a:t>
            </a:r>
            <a:r>
              <a:rPr dirty="0" sz="2000" spc="-25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NinjaTrader</a:t>
            </a:r>
            <a:r>
              <a:rPr dirty="0" sz="2000" spc="-45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can</a:t>
            </a:r>
            <a:r>
              <a:rPr dirty="0" sz="2000" spc="-25" b="1">
                <a:latin typeface="Calibri"/>
                <a:cs typeface="Calibri"/>
              </a:rPr>
              <a:t> do</a:t>
            </a:r>
            <a:endParaRPr sz="2000">
              <a:latin typeface="Calibri"/>
              <a:cs typeface="Calibri"/>
            </a:endParaRPr>
          </a:p>
          <a:p>
            <a:pPr marL="12700" marR="111760">
              <a:lnSpc>
                <a:spcPct val="117100"/>
              </a:lnSpc>
              <a:spcBef>
                <a:spcPts val="720"/>
              </a:spcBef>
            </a:pPr>
            <a:r>
              <a:rPr dirty="0" sz="1600">
                <a:latin typeface="Calibri"/>
                <a:cs typeface="Calibri"/>
              </a:rPr>
              <a:t>One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reason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NinjaTrader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continues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attract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active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large </a:t>
            </a:r>
            <a:r>
              <a:rPr dirty="0" sz="1600">
                <a:latin typeface="Calibri"/>
                <a:cs typeface="Calibri"/>
              </a:rPr>
              <a:t>ecosystem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third-</a:t>
            </a:r>
            <a:r>
              <a:rPr dirty="0" sz="1600">
                <a:latin typeface="Calibri"/>
                <a:cs typeface="Calibri"/>
              </a:rPr>
              <a:t>party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developers.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Instead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relying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only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default </a:t>
            </a:r>
            <a:r>
              <a:rPr dirty="0" sz="1600">
                <a:latin typeface="Calibri"/>
                <a:cs typeface="Calibri"/>
              </a:rPr>
              <a:t>tools,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users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build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setup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matches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their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own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style.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is </a:t>
            </a:r>
            <a:r>
              <a:rPr dirty="0" sz="1600">
                <a:latin typeface="Calibri"/>
                <a:cs typeface="Calibri"/>
              </a:rPr>
              <a:t>where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Ninza.co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stands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out.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6601739"/>
            <a:ext cx="5883910" cy="20224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95"/>
              </a:spcBef>
            </a:pP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has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created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over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250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indicators,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add-ons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has </a:t>
            </a:r>
            <a:r>
              <a:rPr dirty="0" sz="1600">
                <a:latin typeface="Calibri"/>
                <a:cs typeface="Calibri"/>
              </a:rPr>
              <a:t>catered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community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over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60,000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from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all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over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world. </a:t>
            </a:r>
            <a:r>
              <a:rPr dirty="0" sz="1600">
                <a:latin typeface="Calibri"/>
                <a:cs typeface="Calibri"/>
              </a:rPr>
              <a:t>Its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library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advanced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solutions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includes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trend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analysis,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alerts,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order </a:t>
            </a:r>
            <a:r>
              <a:rPr dirty="0" sz="1600">
                <a:latin typeface="Calibri"/>
                <a:cs typeface="Calibri"/>
              </a:rPr>
              <a:t>flow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more,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enabling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tailor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almost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every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aspect</a:t>
            </a:r>
            <a:r>
              <a:rPr dirty="0" sz="1600" spc="-25">
                <a:latin typeface="Calibri"/>
                <a:cs typeface="Calibri"/>
              </a:rPr>
              <a:t> of </a:t>
            </a:r>
            <a:r>
              <a:rPr dirty="0" sz="1600">
                <a:latin typeface="Calibri"/>
                <a:cs typeface="Calibri"/>
              </a:rPr>
              <a:t>their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charts.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Available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u="sng" sz="16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Ninja</a:t>
            </a:r>
            <a:r>
              <a:rPr dirty="0" u="sng" sz="1600" spc="-4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6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indicators</a:t>
            </a:r>
            <a:r>
              <a:rPr dirty="0" sz="1600" spc="-25" b="1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designed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ease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to </a:t>
            </a:r>
            <a:r>
              <a:rPr dirty="0" sz="1600">
                <a:latin typeface="Calibri"/>
                <a:cs typeface="Calibri"/>
              </a:rPr>
              <a:t>provide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flexibility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customize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signals,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colours,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alerts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and </a:t>
            </a:r>
            <a:r>
              <a:rPr dirty="0" sz="1600">
                <a:latin typeface="Calibri"/>
                <a:cs typeface="Calibri"/>
              </a:rPr>
              <a:t>layouts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without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adding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complexity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analysis.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4400" y="3572255"/>
            <a:ext cx="5943600" cy="2769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750344"/>
            <a:ext cx="5898515" cy="2233930"/>
          </a:xfrm>
          <a:prstGeom prst="rect">
            <a:avLst/>
          </a:prstGeom>
        </p:spPr>
        <p:txBody>
          <a:bodyPr wrap="square" lIns="0" tIns="1536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sz="1800" spc="-10" b="1">
                <a:latin typeface="Calibri"/>
                <a:cs typeface="Calibri"/>
              </a:rPr>
              <a:t>Conclusion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16900"/>
              </a:lnSpc>
              <a:spcBef>
                <a:spcPts val="655"/>
              </a:spcBef>
            </a:pP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those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who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prefer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simplicity,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Tradovate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still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great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option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for </a:t>
            </a:r>
            <a:r>
              <a:rPr dirty="0" sz="1600">
                <a:latin typeface="Calibri"/>
                <a:cs typeface="Calibri"/>
              </a:rPr>
              <a:t>traders.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easy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use,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open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learn.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But,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there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even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more</a:t>
            </a:r>
            <a:r>
              <a:rPr dirty="0" sz="1600" spc="-20">
                <a:latin typeface="Calibri"/>
                <a:cs typeface="Calibri"/>
              </a:rPr>
              <a:t> that </a:t>
            </a:r>
            <a:r>
              <a:rPr dirty="0" sz="1600">
                <a:latin typeface="Calibri"/>
                <a:cs typeface="Calibri"/>
              </a:rPr>
              <a:t>NinjaTrader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do.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more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flexible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than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size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fits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all</a:t>
            </a:r>
            <a:r>
              <a:rPr dirty="0" sz="1600" spc="-10">
                <a:latin typeface="Calibri"/>
                <a:cs typeface="Calibri"/>
              </a:rPr>
              <a:t> approach, </a:t>
            </a: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has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much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bigger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ecosystem,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also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gives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access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specialized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tools,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it's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better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option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who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not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satisfied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one</a:t>
            </a:r>
            <a:r>
              <a:rPr dirty="0" sz="1600" spc="-20">
                <a:latin typeface="Calibri"/>
                <a:cs typeface="Calibri"/>
              </a:rPr>
              <a:t> size </a:t>
            </a:r>
            <a:r>
              <a:rPr dirty="0" sz="1600">
                <a:latin typeface="Calibri"/>
                <a:cs typeface="Calibri"/>
              </a:rPr>
              <a:t>fits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all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solution,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grow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traders'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needs.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6901586"/>
            <a:ext cx="5946775" cy="1166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100"/>
              </a:spcBef>
            </a:pPr>
            <a:r>
              <a:rPr dirty="0" sz="1600">
                <a:latin typeface="Calibri"/>
                <a:cs typeface="Calibri"/>
              </a:rPr>
              <a:t>If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already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NinjaTrader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plan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move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exploring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the </a:t>
            </a:r>
            <a:r>
              <a:rPr dirty="0" sz="1600">
                <a:latin typeface="Calibri"/>
                <a:cs typeface="Calibri"/>
              </a:rPr>
              <a:t>indicator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library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Ninza.co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smart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next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step.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Professional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tools,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free </a:t>
            </a:r>
            <a:r>
              <a:rPr dirty="0" sz="1600" spc="-10">
                <a:latin typeface="Calibri"/>
                <a:cs typeface="Calibri"/>
              </a:rPr>
              <a:t>resources,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years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platform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experience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help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turn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standard </a:t>
            </a:r>
            <a:r>
              <a:rPr dirty="0" sz="1600">
                <a:latin typeface="Calibri"/>
                <a:cs typeface="Calibri"/>
              </a:rPr>
              <a:t>chart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into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workspace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built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around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way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actually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trade.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3308603"/>
            <a:ext cx="5943600" cy="33284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EZ-4</dc:creator>
  <dcterms:created xsi:type="dcterms:W3CDTF">2026-06-17T06:34:38Z</dcterms:created>
  <dcterms:modified xsi:type="dcterms:W3CDTF">2026-06-17T06:34:38Z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2013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2013</vt:lpwstr>
  </property>
</Properties>
</file>