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Fraunces Bold Italics" charset="1" panose="00000000000000000000"/>
      <p:regular r:id="rId16"/>
    </p:embeddedFont>
    <p:embeddedFont>
      <p:font typeface="Roboto Bold" charset="1" panose="02000000000000000000"/>
      <p:regular r:id="rId17"/>
    </p:embeddedFont>
    <p:embeddedFont>
      <p:font typeface="Poppins Light" charset="1" panose="00000400000000000000"/>
      <p:regular r:id="rId18"/>
    </p:embeddedFont>
    <p:embeddedFont>
      <p:font typeface="Roboto" charset="1" panose="02000000000000000000"/>
      <p:regular r:id="rId19"/>
    </p:embeddedFont>
    <p:embeddedFont>
      <p:font typeface="Fraunces Bold" charset="1" panose="00000000000000000000"/>
      <p:regular r:id="rId20"/>
    </p:embeddedFont>
    <p:embeddedFont>
      <p:font typeface="DM Sans Bold" charset="1" panose="00000000000000000000"/>
      <p:regular r:id="rId21"/>
    </p:embeddedFont>
    <p:embeddedFont>
      <p:font typeface="Garet"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png" Type="http://schemas.openxmlformats.org/officeDocument/2006/relationships/image"/><Relationship Id="rId12" Target="../media/image48.svg" Type="http://schemas.openxmlformats.org/officeDocument/2006/relationships/image"/><Relationship Id="rId13" Target="https://cbstherapy.com" TargetMode="External" Type="http://schemas.openxmlformats.org/officeDocument/2006/relationships/hyperlink"/><Relationship Id="rId14" Target="../media/image49.jpeg" Type="http://schemas.openxmlformats.org/officeDocument/2006/relationships/image"/><Relationship Id="rId15" Target="../media/image6.png" Type="http://schemas.openxmlformats.org/officeDocument/2006/relationships/image"/><Relationship Id="rId2" Target="../media/image38.png" Type="http://schemas.openxmlformats.org/officeDocument/2006/relationships/image"/><Relationship Id="rId3" Target="../media/image39.svg" Type="http://schemas.openxmlformats.org/officeDocument/2006/relationships/image"/><Relationship Id="rId4" Target="../media/image40.jpeg" Type="http://schemas.openxmlformats.org/officeDocument/2006/relationships/image"/><Relationship Id="rId5" Target="../media/image41.png" Type="http://schemas.openxmlformats.org/officeDocument/2006/relationships/image"/><Relationship Id="rId6" Target="../media/image42.svg" Type="http://schemas.openxmlformats.org/officeDocument/2006/relationships/image"/><Relationship Id="rId7" Target="../media/image43.png" Type="http://schemas.openxmlformats.org/officeDocument/2006/relationships/image"/><Relationship Id="rId8" Target="../media/image44.svg" Type="http://schemas.openxmlformats.org/officeDocument/2006/relationships/image"/><Relationship Id="rId9" Target="../media/image4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https://cbstherapy.com/services/"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2" Target="../media/image2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https://cbstherapy.com/4-ways-to-implement-technology-into-speech-therapy/"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814197" y="0"/>
            <a:ext cx="7618336" cy="10287000"/>
            <a:chOff x="0" y="0"/>
            <a:chExt cx="1180280" cy="1593725"/>
          </a:xfrm>
        </p:grpSpPr>
        <p:sp>
          <p:nvSpPr>
            <p:cNvPr name="Freeform 3" id="3"/>
            <p:cNvSpPr/>
            <p:nvPr/>
          </p:nvSpPr>
          <p:spPr>
            <a:xfrm flipH="false" flipV="false" rot="0">
              <a:off x="0" y="0"/>
              <a:ext cx="1180280" cy="1593725"/>
            </a:xfrm>
            <a:custGeom>
              <a:avLst/>
              <a:gdLst/>
              <a:ahLst/>
              <a:cxnLst/>
              <a:rect r="r" b="b" t="t" l="l"/>
              <a:pathLst>
                <a:path h="1593725" w="1180280">
                  <a:moveTo>
                    <a:pt x="0" y="0"/>
                  </a:moveTo>
                  <a:lnTo>
                    <a:pt x="1180280" y="0"/>
                  </a:lnTo>
                  <a:lnTo>
                    <a:pt x="1180280" y="1593725"/>
                  </a:lnTo>
                  <a:lnTo>
                    <a:pt x="0" y="1593725"/>
                  </a:lnTo>
                  <a:close/>
                </a:path>
              </a:pathLst>
            </a:custGeom>
            <a:blipFill>
              <a:blip r:embed="rId2"/>
              <a:stretch>
                <a:fillRect l="0" t="-38934" r="0" b="-38934"/>
              </a:stretch>
            </a:blipFill>
          </p:spPr>
        </p:sp>
      </p:grpSp>
      <p:sp>
        <p:nvSpPr>
          <p:cNvPr name="Freeform 4" id="4"/>
          <p:cNvSpPr/>
          <p:nvPr/>
        </p:nvSpPr>
        <p:spPr>
          <a:xfrm flipH="true" flipV="true" rot="5400000">
            <a:off x="6661535" y="3581162"/>
            <a:ext cx="10287000" cy="3124676"/>
          </a:xfrm>
          <a:custGeom>
            <a:avLst/>
            <a:gdLst/>
            <a:ahLst/>
            <a:cxnLst/>
            <a:rect r="r" b="b" t="t" l="l"/>
            <a:pathLst>
              <a:path h="3124676" w="10287000">
                <a:moveTo>
                  <a:pt x="10287000" y="3124676"/>
                </a:moveTo>
                <a:lnTo>
                  <a:pt x="0" y="3124676"/>
                </a:lnTo>
                <a:lnTo>
                  <a:pt x="0" y="0"/>
                </a:lnTo>
                <a:lnTo>
                  <a:pt x="10287000" y="0"/>
                </a:lnTo>
                <a:lnTo>
                  <a:pt x="10287000" y="312467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814437" y="1221856"/>
            <a:ext cx="1091599" cy="309741"/>
          </a:xfrm>
          <a:custGeom>
            <a:avLst/>
            <a:gdLst/>
            <a:ahLst/>
            <a:cxnLst/>
            <a:rect r="r" b="b" t="t" l="l"/>
            <a:pathLst>
              <a:path h="309741" w="1091599">
                <a:moveTo>
                  <a:pt x="0" y="0"/>
                </a:moveTo>
                <a:lnTo>
                  <a:pt x="1091600" y="0"/>
                </a:lnTo>
                <a:lnTo>
                  <a:pt x="1091600" y="309742"/>
                </a:lnTo>
                <a:lnTo>
                  <a:pt x="0" y="3097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166783" y="2608713"/>
            <a:ext cx="9310245" cy="5145775"/>
          </a:xfrm>
          <a:prstGeom prst="rect">
            <a:avLst/>
          </a:prstGeom>
        </p:spPr>
        <p:txBody>
          <a:bodyPr anchor="t" rtlCol="false" tIns="0" lIns="0" bIns="0" rIns="0">
            <a:spAutoFit/>
          </a:bodyPr>
          <a:lstStyle/>
          <a:p>
            <a:pPr algn="l">
              <a:lnSpc>
                <a:spcPts val="10119"/>
              </a:lnSpc>
            </a:pPr>
            <a:r>
              <a:rPr lang="en-US" b="true" sz="9199" i="true" spc="-321">
                <a:solidFill>
                  <a:srgbClr val="42210B"/>
                </a:solidFill>
                <a:latin typeface="Fraunces Bold Italics"/>
                <a:ea typeface="Fraunces Bold Italics"/>
                <a:cs typeface="Fraunces Bold Italics"/>
                <a:sym typeface="Fraunces Bold Italics"/>
              </a:rPr>
              <a:t>4 Ways to Implement Technology into</a:t>
            </a:r>
            <a:r>
              <a:rPr lang="en-US" b="true" sz="9199" i="true" spc="-321">
                <a:solidFill>
                  <a:srgbClr val="7A0000"/>
                </a:solidFill>
                <a:latin typeface="Fraunces Bold Italics"/>
                <a:ea typeface="Fraunces Bold Italics"/>
                <a:cs typeface="Fraunces Bold Italics"/>
                <a:sym typeface="Fraunces Bold Italics"/>
              </a:rPr>
              <a:t> </a:t>
            </a:r>
          </a:p>
          <a:p>
            <a:pPr algn="l">
              <a:lnSpc>
                <a:spcPts val="10119"/>
              </a:lnSpc>
            </a:pPr>
            <a:r>
              <a:rPr lang="en-US" b="true" sz="9199" i="true" spc="-321">
                <a:solidFill>
                  <a:srgbClr val="E57B12"/>
                </a:solidFill>
                <a:latin typeface="Fraunces Bold Italics"/>
                <a:ea typeface="Fraunces Bold Italics"/>
                <a:cs typeface="Fraunces Bold Italics"/>
                <a:sym typeface="Fraunces Bold Italics"/>
              </a:rPr>
              <a:t>Speech Therapy</a:t>
            </a:r>
          </a:p>
        </p:txBody>
      </p:sp>
      <p:sp>
        <p:nvSpPr>
          <p:cNvPr name="Freeform 7" id="7"/>
          <p:cNvSpPr/>
          <p:nvPr/>
        </p:nvSpPr>
        <p:spPr>
          <a:xfrm flipH="false" flipV="false" rot="0">
            <a:off x="1028700" y="1028700"/>
            <a:ext cx="3678179" cy="1137581"/>
          </a:xfrm>
          <a:custGeom>
            <a:avLst/>
            <a:gdLst/>
            <a:ahLst/>
            <a:cxnLst/>
            <a:rect r="r" b="b" t="t" l="l"/>
            <a:pathLst>
              <a:path h="1137581" w="3678179">
                <a:moveTo>
                  <a:pt x="0" y="0"/>
                </a:moveTo>
                <a:lnTo>
                  <a:pt x="3678179" y="0"/>
                </a:lnTo>
                <a:lnTo>
                  <a:pt x="3678179" y="1137581"/>
                </a:lnTo>
                <a:lnTo>
                  <a:pt x="0" y="1137581"/>
                </a:lnTo>
                <a:lnTo>
                  <a:pt x="0" y="0"/>
                </a:lnTo>
                <a:close/>
              </a:path>
            </a:pathLst>
          </a:custGeom>
          <a:blipFill>
            <a:blip r:embed="rId7"/>
            <a:stretch>
              <a:fillRect l="0" t="0" r="0" b="0"/>
            </a:stretch>
          </a:blipFill>
        </p:spPr>
      </p:sp>
      <p:grpSp>
        <p:nvGrpSpPr>
          <p:cNvPr name="Group 8" id="8"/>
          <p:cNvGrpSpPr/>
          <p:nvPr/>
        </p:nvGrpSpPr>
        <p:grpSpPr>
          <a:xfrm rot="0">
            <a:off x="5642386" y="8415653"/>
            <a:ext cx="4098851" cy="747397"/>
            <a:chOff x="0" y="0"/>
            <a:chExt cx="5465135" cy="996529"/>
          </a:xfrm>
        </p:grpSpPr>
        <p:grpSp>
          <p:nvGrpSpPr>
            <p:cNvPr name="Group 9" id="9"/>
            <p:cNvGrpSpPr/>
            <p:nvPr/>
          </p:nvGrpSpPr>
          <p:grpSpPr>
            <a:xfrm rot="0">
              <a:off x="0" y="0"/>
              <a:ext cx="5465135" cy="996529"/>
              <a:chOff x="0" y="0"/>
              <a:chExt cx="1295120" cy="236156"/>
            </a:xfrm>
          </p:grpSpPr>
          <p:sp>
            <p:nvSpPr>
              <p:cNvPr name="Freeform 10" id="10"/>
              <p:cNvSpPr/>
              <p:nvPr/>
            </p:nvSpPr>
            <p:spPr>
              <a:xfrm flipH="false" flipV="false" rot="0">
                <a:off x="0" y="0"/>
                <a:ext cx="1295120" cy="236156"/>
              </a:xfrm>
              <a:custGeom>
                <a:avLst/>
                <a:gdLst/>
                <a:ahLst/>
                <a:cxnLst/>
                <a:rect r="r" b="b" t="t" l="l"/>
                <a:pathLst>
                  <a:path h="236156" w="1295120">
                    <a:moveTo>
                      <a:pt x="118078" y="0"/>
                    </a:moveTo>
                    <a:lnTo>
                      <a:pt x="1177042" y="0"/>
                    </a:lnTo>
                    <a:cubicBezTo>
                      <a:pt x="1242255" y="0"/>
                      <a:pt x="1295120" y="52865"/>
                      <a:pt x="1295120" y="118078"/>
                    </a:cubicBezTo>
                    <a:lnTo>
                      <a:pt x="1295120" y="118078"/>
                    </a:lnTo>
                    <a:cubicBezTo>
                      <a:pt x="1295120" y="183291"/>
                      <a:pt x="1242255" y="236156"/>
                      <a:pt x="1177042" y="236156"/>
                    </a:cubicBezTo>
                    <a:lnTo>
                      <a:pt x="118078" y="236156"/>
                    </a:lnTo>
                    <a:cubicBezTo>
                      <a:pt x="52865" y="236156"/>
                      <a:pt x="0" y="183291"/>
                      <a:pt x="0" y="118078"/>
                    </a:cubicBezTo>
                    <a:lnTo>
                      <a:pt x="0" y="118078"/>
                    </a:lnTo>
                    <a:cubicBezTo>
                      <a:pt x="0" y="52865"/>
                      <a:pt x="52865" y="0"/>
                      <a:pt x="118078" y="0"/>
                    </a:cubicBezTo>
                    <a:close/>
                  </a:path>
                </a:pathLst>
              </a:custGeom>
              <a:solidFill>
                <a:srgbClr val="000000"/>
              </a:solidFill>
              <a:ln w="19050" cap="rnd">
                <a:solidFill>
                  <a:srgbClr val="FFFFFF"/>
                </a:solidFill>
                <a:prstDash val="solid"/>
                <a:round/>
              </a:ln>
            </p:spPr>
          </p:sp>
          <p:sp>
            <p:nvSpPr>
              <p:cNvPr name="TextBox 11" id="11"/>
              <p:cNvSpPr txBox="true"/>
              <p:nvPr/>
            </p:nvSpPr>
            <p:spPr>
              <a:xfrm>
                <a:off x="0" y="0"/>
                <a:ext cx="1295120" cy="236156"/>
              </a:xfrm>
              <a:prstGeom prst="rect">
                <a:avLst/>
              </a:prstGeom>
            </p:spPr>
            <p:txBody>
              <a:bodyPr anchor="ctr" rtlCol="false" tIns="50800" lIns="50800" bIns="50800" rIns="50800"/>
              <a:lstStyle/>
              <a:p>
                <a:pPr algn="ctr">
                  <a:lnSpc>
                    <a:spcPts val="2723"/>
                  </a:lnSpc>
                </a:pPr>
              </a:p>
            </p:txBody>
          </p:sp>
        </p:grpSp>
        <p:sp>
          <p:nvSpPr>
            <p:cNvPr name="TextBox 12" id="12"/>
            <p:cNvSpPr txBox="true"/>
            <p:nvPr/>
          </p:nvSpPr>
          <p:spPr>
            <a:xfrm rot="0">
              <a:off x="499206" y="246995"/>
              <a:ext cx="4793870" cy="473965"/>
            </a:xfrm>
            <a:prstGeom prst="rect">
              <a:avLst/>
            </a:prstGeom>
          </p:spPr>
          <p:txBody>
            <a:bodyPr anchor="t" rtlCol="false" tIns="0" lIns="0" bIns="0" rIns="0">
              <a:spAutoFit/>
            </a:bodyPr>
            <a:lstStyle/>
            <a:p>
              <a:pPr algn="l">
                <a:lnSpc>
                  <a:spcPts val="2860"/>
                </a:lnSpc>
              </a:pPr>
              <a:r>
                <a:rPr lang="en-US" b="true" sz="2200" spc="114">
                  <a:solidFill>
                    <a:srgbClr val="FFFFFF"/>
                  </a:solidFill>
                  <a:latin typeface="Roboto Bold"/>
                  <a:ea typeface="Roboto Bold"/>
                  <a:cs typeface="Roboto Bold"/>
                  <a:sym typeface="Roboto Bold"/>
                </a:rPr>
                <a:t>WWW.CBSTHERAPY.COM</a:t>
              </a:r>
            </a:p>
          </p:txBody>
        </p:sp>
      </p:grpSp>
      <p:sp>
        <p:nvSpPr>
          <p:cNvPr name="TextBox 13" id="13"/>
          <p:cNvSpPr txBox="true"/>
          <p:nvPr/>
        </p:nvSpPr>
        <p:spPr>
          <a:xfrm rot="0">
            <a:off x="2016979" y="1853505"/>
            <a:ext cx="2679743" cy="342858"/>
          </a:xfrm>
          <a:prstGeom prst="rect">
            <a:avLst/>
          </a:prstGeom>
        </p:spPr>
        <p:txBody>
          <a:bodyPr anchor="t" rtlCol="false" tIns="0" lIns="0" bIns="0" rIns="0">
            <a:spAutoFit/>
          </a:bodyPr>
          <a:lstStyle/>
          <a:p>
            <a:pPr algn="l">
              <a:lnSpc>
                <a:spcPts val="2726"/>
              </a:lnSpc>
              <a:spcBef>
                <a:spcPct val="0"/>
              </a:spcBef>
            </a:pPr>
            <a:r>
              <a:rPr lang="en-US" sz="1947" spc="163">
                <a:solidFill>
                  <a:srgbClr val="FFFFFF"/>
                </a:solidFill>
                <a:latin typeface="Poppins Light"/>
                <a:ea typeface="Poppins Light"/>
                <a:cs typeface="Poppins Light"/>
                <a:sym typeface="Poppins Light"/>
              </a:rPr>
              <a:t>LEGAL SERVICES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4438" y="9067800"/>
            <a:ext cx="19984848" cy="368818"/>
            <a:chOff x="0" y="0"/>
            <a:chExt cx="3592380" cy="66297"/>
          </a:xfrm>
        </p:grpSpPr>
        <p:sp>
          <p:nvSpPr>
            <p:cNvPr name="Freeform 3" id="3"/>
            <p:cNvSpPr/>
            <p:nvPr/>
          </p:nvSpPr>
          <p:spPr>
            <a:xfrm flipH="false" flipV="false" rot="0">
              <a:off x="0" y="0"/>
              <a:ext cx="3592380" cy="66297"/>
            </a:xfrm>
            <a:custGeom>
              <a:avLst/>
              <a:gdLst/>
              <a:ahLst/>
              <a:cxnLst/>
              <a:rect r="r" b="b" t="t" l="l"/>
              <a:pathLst>
                <a:path h="66297" w="3592380">
                  <a:moveTo>
                    <a:pt x="0" y="0"/>
                  </a:moveTo>
                  <a:lnTo>
                    <a:pt x="3592380" y="0"/>
                  </a:lnTo>
                  <a:lnTo>
                    <a:pt x="3592380" y="66297"/>
                  </a:lnTo>
                  <a:lnTo>
                    <a:pt x="0" y="66297"/>
                  </a:lnTo>
                  <a:close/>
                </a:path>
              </a:pathLst>
            </a:custGeom>
            <a:solidFill>
              <a:srgbClr val="E57B12"/>
            </a:solidFill>
            <a:ln cap="sq">
              <a:noFill/>
              <a:prstDash val="solid"/>
              <a:miter/>
            </a:ln>
          </p:spPr>
        </p:sp>
        <p:sp>
          <p:nvSpPr>
            <p:cNvPr name="TextBox 4" id="4"/>
            <p:cNvSpPr txBox="true"/>
            <p:nvPr/>
          </p:nvSpPr>
          <p:spPr>
            <a:xfrm>
              <a:off x="0" y="-47625"/>
              <a:ext cx="3592380" cy="113922"/>
            </a:xfrm>
            <a:prstGeom prst="rect">
              <a:avLst/>
            </a:prstGeom>
          </p:spPr>
          <p:txBody>
            <a:bodyPr anchor="ctr" rtlCol="false" tIns="50800" lIns="50800" bIns="50800" rIns="50800"/>
            <a:lstStyle/>
            <a:p>
              <a:pPr algn="ctr">
                <a:lnSpc>
                  <a:spcPts val="2682"/>
                </a:lnSpc>
              </a:pPr>
            </a:p>
          </p:txBody>
        </p:sp>
      </p:grpSp>
      <p:sp>
        <p:nvSpPr>
          <p:cNvPr name="Freeform 5" id="5"/>
          <p:cNvSpPr/>
          <p:nvPr/>
        </p:nvSpPr>
        <p:spPr>
          <a:xfrm flipH="true" flipV="true" rot="-2883825">
            <a:off x="5751894" y="1410059"/>
            <a:ext cx="15716677" cy="7701172"/>
          </a:xfrm>
          <a:custGeom>
            <a:avLst/>
            <a:gdLst/>
            <a:ahLst/>
            <a:cxnLst/>
            <a:rect r="r" b="b" t="t" l="l"/>
            <a:pathLst>
              <a:path h="7701172" w="15716677">
                <a:moveTo>
                  <a:pt x="15716677" y="7701172"/>
                </a:moveTo>
                <a:lnTo>
                  <a:pt x="0" y="7701172"/>
                </a:lnTo>
                <a:lnTo>
                  <a:pt x="0" y="0"/>
                </a:lnTo>
                <a:lnTo>
                  <a:pt x="15716677" y="0"/>
                </a:lnTo>
                <a:lnTo>
                  <a:pt x="15716677" y="7701172"/>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1272591" y="3271591"/>
            <a:ext cx="7015409" cy="701540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8"/>
            </a:solidFill>
          </p:spPr>
        </p:sp>
      </p:grpSp>
      <p:grpSp>
        <p:nvGrpSpPr>
          <p:cNvPr name="Group 8" id="8"/>
          <p:cNvGrpSpPr/>
          <p:nvPr/>
        </p:nvGrpSpPr>
        <p:grpSpPr>
          <a:xfrm rot="0">
            <a:off x="11615448" y="3614448"/>
            <a:ext cx="6329695" cy="632969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95502" t="0" r="-95502" b="0"/>
              </a:stretch>
            </a:blipFill>
            <a:ln w="38100" cap="sq">
              <a:solidFill>
                <a:srgbClr val="FEFEF9"/>
              </a:solidFill>
              <a:prstDash val="solid"/>
              <a:miter/>
            </a:ln>
          </p:spPr>
        </p:sp>
      </p:grpSp>
      <p:sp>
        <p:nvSpPr>
          <p:cNvPr name="Freeform 10" id="10"/>
          <p:cNvSpPr/>
          <p:nvPr/>
        </p:nvSpPr>
        <p:spPr>
          <a:xfrm flipH="true" flipV="false" rot="-5296313">
            <a:off x="-6641624" y="3386383"/>
            <a:ext cx="15716677" cy="7701172"/>
          </a:xfrm>
          <a:custGeom>
            <a:avLst/>
            <a:gdLst/>
            <a:ahLst/>
            <a:cxnLst/>
            <a:rect r="r" b="b" t="t" l="l"/>
            <a:pathLst>
              <a:path h="7701172" w="15716677">
                <a:moveTo>
                  <a:pt x="15716677" y="0"/>
                </a:moveTo>
                <a:lnTo>
                  <a:pt x="0" y="0"/>
                </a:lnTo>
                <a:lnTo>
                  <a:pt x="0" y="7701172"/>
                </a:lnTo>
                <a:lnTo>
                  <a:pt x="15716677" y="7701172"/>
                </a:lnTo>
                <a:lnTo>
                  <a:pt x="1571667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673087" y="1307935"/>
            <a:ext cx="7470913" cy="1104867"/>
          </a:xfrm>
          <a:prstGeom prst="rect">
            <a:avLst/>
          </a:prstGeom>
        </p:spPr>
        <p:txBody>
          <a:bodyPr anchor="t" rtlCol="false" tIns="0" lIns="0" bIns="0" rIns="0">
            <a:spAutoFit/>
          </a:bodyPr>
          <a:lstStyle/>
          <a:p>
            <a:pPr algn="l">
              <a:lnSpc>
                <a:spcPts val="8400"/>
              </a:lnSpc>
            </a:pPr>
            <a:r>
              <a:rPr lang="en-US" b="true" sz="8000" i="true" spc="-280">
                <a:solidFill>
                  <a:srgbClr val="42210B"/>
                </a:solidFill>
                <a:latin typeface="Fraunces Bold Italics"/>
                <a:ea typeface="Fraunces Bold Italics"/>
                <a:cs typeface="Fraunces Bold Italics"/>
                <a:sym typeface="Fraunces Bold Italics"/>
              </a:rPr>
              <a:t>Contact </a:t>
            </a:r>
            <a:r>
              <a:rPr lang="en-US" b="true" sz="8000" i="true" spc="-280">
                <a:solidFill>
                  <a:srgbClr val="E57B12"/>
                </a:solidFill>
                <a:latin typeface="Fraunces Bold Italics"/>
                <a:ea typeface="Fraunces Bold Italics"/>
                <a:cs typeface="Fraunces Bold Italics"/>
                <a:sym typeface="Fraunces Bold Italics"/>
              </a:rPr>
              <a:t>Us </a:t>
            </a:r>
          </a:p>
        </p:txBody>
      </p:sp>
      <p:sp>
        <p:nvSpPr>
          <p:cNvPr name="Freeform 12" id="12"/>
          <p:cNvSpPr/>
          <p:nvPr/>
        </p:nvSpPr>
        <p:spPr>
          <a:xfrm flipH="false" flipV="false" rot="0">
            <a:off x="2339265" y="4703696"/>
            <a:ext cx="557421" cy="557421"/>
          </a:xfrm>
          <a:custGeom>
            <a:avLst/>
            <a:gdLst/>
            <a:ahLst/>
            <a:cxnLst/>
            <a:rect r="r" b="b" t="t" l="l"/>
            <a:pathLst>
              <a:path h="557421" w="557421">
                <a:moveTo>
                  <a:pt x="0" y="0"/>
                </a:moveTo>
                <a:lnTo>
                  <a:pt x="557420" y="0"/>
                </a:lnTo>
                <a:lnTo>
                  <a:pt x="557420" y="557421"/>
                </a:lnTo>
                <a:lnTo>
                  <a:pt x="0" y="55742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343917" y="3041453"/>
            <a:ext cx="559283" cy="559283"/>
          </a:xfrm>
          <a:custGeom>
            <a:avLst/>
            <a:gdLst/>
            <a:ahLst/>
            <a:cxnLst/>
            <a:rect r="r" b="b" t="t" l="l"/>
            <a:pathLst>
              <a:path h="559283" w="559283">
                <a:moveTo>
                  <a:pt x="0" y="0"/>
                </a:moveTo>
                <a:lnTo>
                  <a:pt x="559283" y="0"/>
                </a:lnTo>
                <a:lnTo>
                  <a:pt x="559283" y="559282"/>
                </a:lnTo>
                <a:lnTo>
                  <a:pt x="0" y="55928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2343917" y="6373115"/>
            <a:ext cx="552768" cy="552768"/>
          </a:xfrm>
          <a:custGeom>
            <a:avLst/>
            <a:gdLst/>
            <a:ahLst/>
            <a:cxnLst/>
            <a:rect r="r" b="b" t="t" l="l"/>
            <a:pathLst>
              <a:path h="552768" w="552768">
                <a:moveTo>
                  <a:pt x="0" y="0"/>
                </a:moveTo>
                <a:lnTo>
                  <a:pt x="552768" y="0"/>
                </a:lnTo>
                <a:lnTo>
                  <a:pt x="552768" y="552768"/>
                </a:lnTo>
                <a:lnTo>
                  <a:pt x="0" y="55276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5" id="15"/>
          <p:cNvSpPr txBox="true"/>
          <p:nvPr/>
        </p:nvSpPr>
        <p:spPr>
          <a:xfrm rot="0">
            <a:off x="3265494" y="3053686"/>
            <a:ext cx="3427788" cy="468663"/>
          </a:xfrm>
          <a:prstGeom prst="rect">
            <a:avLst/>
          </a:prstGeom>
        </p:spPr>
        <p:txBody>
          <a:bodyPr anchor="t" rtlCol="false" tIns="0" lIns="0" bIns="0" rIns="0">
            <a:spAutoFit/>
          </a:bodyPr>
          <a:lstStyle/>
          <a:p>
            <a:pPr algn="l">
              <a:lnSpc>
                <a:spcPts val="3660"/>
              </a:lnSpc>
            </a:pPr>
            <a:r>
              <a:rPr lang="en-US" b="true" sz="3000">
                <a:solidFill>
                  <a:srgbClr val="42210B"/>
                </a:solidFill>
                <a:latin typeface="Roboto Bold"/>
                <a:ea typeface="Roboto Bold"/>
                <a:cs typeface="Roboto Bold"/>
                <a:sym typeface="Roboto Bold"/>
              </a:rPr>
              <a:t>Website</a:t>
            </a:r>
          </a:p>
        </p:txBody>
      </p:sp>
      <p:sp>
        <p:nvSpPr>
          <p:cNvPr name="TextBox 16" id="16"/>
          <p:cNvSpPr txBox="true"/>
          <p:nvPr/>
        </p:nvSpPr>
        <p:spPr>
          <a:xfrm rot="0">
            <a:off x="3284544" y="3654189"/>
            <a:ext cx="5931740" cy="468663"/>
          </a:xfrm>
          <a:prstGeom prst="rect">
            <a:avLst/>
          </a:prstGeom>
        </p:spPr>
        <p:txBody>
          <a:bodyPr anchor="t" rtlCol="false" tIns="0" lIns="0" bIns="0" rIns="0">
            <a:spAutoFit/>
          </a:bodyPr>
          <a:lstStyle/>
          <a:p>
            <a:pPr algn="l">
              <a:lnSpc>
                <a:spcPts val="3660"/>
              </a:lnSpc>
            </a:pPr>
            <a:r>
              <a:rPr lang="en-US" sz="3000">
                <a:solidFill>
                  <a:srgbClr val="000000"/>
                </a:solidFill>
                <a:latin typeface="Roboto"/>
                <a:ea typeface="Roboto"/>
                <a:cs typeface="Roboto"/>
                <a:sym typeface="Roboto"/>
                <a:hlinkClick r:id="rId13" tooltip="https://cbstherapy.com"/>
              </a:rPr>
              <a:t>www.cbstherapy.com</a:t>
            </a:r>
          </a:p>
        </p:txBody>
      </p:sp>
      <p:sp>
        <p:nvSpPr>
          <p:cNvPr name="TextBox 17" id="17"/>
          <p:cNvSpPr txBox="true"/>
          <p:nvPr/>
        </p:nvSpPr>
        <p:spPr>
          <a:xfrm rot="0">
            <a:off x="3265494" y="4684646"/>
            <a:ext cx="5476019" cy="468663"/>
          </a:xfrm>
          <a:prstGeom prst="rect">
            <a:avLst/>
          </a:prstGeom>
        </p:spPr>
        <p:txBody>
          <a:bodyPr anchor="t" rtlCol="false" tIns="0" lIns="0" bIns="0" rIns="0">
            <a:spAutoFit/>
          </a:bodyPr>
          <a:lstStyle/>
          <a:p>
            <a:pPr algn="l">
              <a:lnSpc>
                <a:spcPts val="3660"/>
              </a:lnSpc>
            </a:pPr>
            <a:r>
              <a:rPr lang="en-US" sz="3000" b="true">
                <a:solidFill>
                  <a:srgbClr val="42210B"/>
                </a:solidFill>
                <a:latin typeface="Roboto Bold"/>
                <a:ea typeface="Roboto Bold"/>
                <a:cs typeface="Roboto Bold"/>
                <a:sym typeface="Roboto Bold"/>
              </a:rPr>
              <a:t>Phone Number</a:t>
            </a:r>
          </a:p>
        </p:txBody>
      </p:sp>
      <p:sp>
        <p:nvSpPr>
          <p:cNvPr name="TextBox 18" id="18"/>
          <p:cNvSpPr txBox="true"/>
          <p:nvPr/>
        </p:nvSpPr>
        <p:spPr>
          <a:xfrm rot="0">
            <a:off x="3284544" y="5285150"/>
            <a:ext cx="5931740" cy="459326"/>
          </a:xfrm>
          <a:prstGeom prst="rect">
            <a:avLst/>
          </a:prstGeom>
        </p:spPr>
        <p:txBody>
          <a:bodyPr anchor="t" rtlCol="false" tIns="0" lIns="0" bIns="0" rIns="0">
            <a:spAutoFit/>
          </a:bodyPr>
          <a:lstStyle/>
          <a:p>
            <a:pPr algn="l">
              <a:lnSpc>
                <a:spcPts val="3538"/>
              </a:lnSpc>
            </a:pPr>
            <a:r>
              <a:rPr lang="en-US" sz="2900">
                <a:solidFill>
                  <a:srgbClr val="000000"/>
                </a:solidFill>
                <a:latin typeface="Roboto"/>
                <a:ea typeface="Roboto"/>
                <a:cs typeface="Roboto"/>
                <a:sym typeface="Roboto"/>
              </a:rPr>
              <a:t>+1  401-952-4160</a:t>
            </a:r>
          </a:p>
        </p:txBody>
      </p:sp>
      <p:sp>
        <p:nvSpPr>
          <p:cNvPr name="TextBox 19" id="19"/>
          <p:cNvSpPr txBox="true"/>
          <p:nvPr/>
        </p:nvSpPr>
        <p:spPr>
          <a:xfrm rot="0">
            <a:off x="3265494" y="6306330"/>
            <a:ext cx="4348341" cy="468663"/>
          </a:xfrm>
          <a:prstGeom prst="rect">
            <a:avLst/>
          </a:prstGeom>
        </p:spPr>
        <p:txBody>
          <a:bodyPr anchor="t" rtlCol="false" tIns="0" lIns="0" bIns="0" rIns="0">
            <a:spAutoFit/>
          </a:bodyPr>
          <a:lstStyle/>
          <a:p>
            <a:pPr algn="l">
              <a:lnSpc>
                <a:spcPts val="3660"/>
              </a:lnSpc>
            </a:pPr>
            <a:r>
              <a:rPr lang="en-US" sz="3000" b="true">
                <a:solidFill>
                  <a:srgbClr val="42210B"/>
                </a:solidFill>
                <a:latin typeface="Roboto Bold"/>
                <a:ea typeface="Roboto Bold"/>
                <a:cs typeface="Roboto Bold"/>
                <a:sym typeface="Roboto Bold"/>
              </a:rPr>
              <a:t>Location</a:t>
            </a:r>
          </a:p>
        </p:txBody>
      </p:sp>
      <p:sp>
        <p:nvSpPr>
          <p:cNvPr name="TextBox 20" id="20"/>
          <p:cNvSpPr txBox="true"/>
          <p:nvPr/>
        </p:nvSpPr>
        <p:spPr>
          <a:xfrm rot="0">
            <a:off x="3284544" y="6906833"/>
            <a:ext cx="6507086" cy="925896"/>
          </a:xfrm>
          <a:prstGeom prst="rect">
            <a:avLst/>
          </a:prstGeom>
        </p:spPr>
        <p:txBody>
          <a:bodyPr anchor="t" rtlCol="false" tIns="0" lIns="0" bIns="0" rIns="0">
            <a:spAutoFit/>
          </a:bodyPr>
          <a:lstStyle/>
          <a:p>
            <a:pPr algn="l">
              <a:lnSpc>
                <a:spcPts val="3660"/>
              </a:lnSpc>
            </a:pPr>
            <a:r>
              <a:rPr lang="en-US" sz="3000">
                <a:solidFill>
                  <a:srgbClr val="000000"/>
                </a:solidFill>
                <a:latin typeface="Roboto"/>
                <a:ea typeface="Roboto"/>
                <a:cs typeface="Roboto"/>
                <a:sym typeface="Roboto"/>
              </a:rPr>
              <a:t>845 North Main Street, Providence, Rhode Island 02904</a:t>
            </a:r>
          </a:p>
        </p:txBody>
      </p:sp>
      <p:grpSp>
        <p:nvGrpSpPr>
          <p:cNvPr name="Group 21" id="21"/>
          <p:cNvGrpSpPr/>
          <p:nvPr/>
        </p:nvGrpSpPr>
        <p:grpSpPr>
          <a:xfrm rot="0">
            <a:off x="10481424" y="2386641"/>
            <a:ext cx="3320337" cy="3320337"/>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7B12"/>
            </a:solidFill>
          </p:spPr>
        </p:sp>
      </p:grpSp>
      <p:grpSp>
        <p:nvGrpSpPr>
          <p:cNvPr name="Group 23" id="23"/>
          <p:cNvGrpSpPr/>
          <p:nvPr/>
        </p:nvGrpSpPr>
        <p:grpSpPr>
          <a:xfrm rot="0">
            <a:off x="10727069" y="2632291"/>
            <a:ext cx="2829048" cy="2829037"/>
            <a:chOff x="0" y="0"/>
            <a:chExt cx="6350000" cy="6349975"/>
          </a:xfrm>
        </p:grpSpPr>
        <p:sp>
          <p:nvSpPr>
            <p:cNvPr name="Freeform 24" id="2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4"/>
              <a:stretch>
                <a:fillRect l="0" t="0" r="0" b="0"/>
              </a:stretch>
            </a:blipFill>
          </p:spPr>
        </p:sp>
      </p:grpSp>
      <p:sp>
        <p:nvSpPr>
          <p:cNvPr name="Freeform 25" id="25"/>
          <p:cNvSpPr/>
          <p:nvPr/>
        </p:nvSpPr>
        <p:spPr>
          <a:xfrm flipH="false" flipV="false" rot="0">
            <a:off x="13433277" y="1252323"/>
            <a:ext cx="2694036" cy="833207"/>
          </a:xfrm>
          <a:custGeom>
            <a:avLst/>
            <a:gdLst/>
            <a:ahLst/>
            <a:cxnLst/>
            <a:rect r="r" b="b" t="t" l="l"/>
            <a:pathLst>
              <a:path h="833207" w="2694036">
                <a:moveTo>
                  <a:pt x="0" y="0"/>
                </a:moveTo>
                <a:lnTo>
                  <a:pt x="2694036" y="0"/>
                </a:lnTo>
                <a:lnTo>
                  <a:pt x="2694036" y="833207"/>
                </a:lnTo>
                <a:lnTo>
                  <a:pt x="0" y="833207"/>
                </a:lnTo>
                <a:lnTo>
                  <a:pt x="0" y="0"/>
                </a:lnTo>
                <a:close/>
              </a:path>
            </a:pathLst>
          </a:custGeom>
          <a:blipFill>
            <a:blip r:embed="rId15"/>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060247" y="0"/>
            <a:ext cx="11939075" cy="10287000"/>
            <a:chOff x="0" y="0"/>
            <a:chExt cx="1849675" cy="1593725"/>
          </a:xfrm>
        </p:grpSpPr>
        <p:sp>
          <p:nvSpPr>
            <p:cNvPr name="Freeform 3" id="3"/>
            <p:cNvSpPr/>
            <p:nvPr/>
          </p:nvSpPr>
          <p:spPr>
            <a:xfrm flipH="false" flipV="false" rot="0">
              <a:off x="0" y="0"/>
              <a:ext cx="1849675" cy="1593725"/>
            </a:xfrm>
            <a:custGeom>
              <a:avLst/>
              <a:gdLst/>
              <a:ahLst/>
              <a:cxnLst/>
              <a:rect r="r" b="b" t="t" l="l"/>
              <a:pathLst>
                <a:path h="1593725" w="1849675">
                  <a:moveTo>
                    <a:pt x="0" y="0"/>
                  </a:moveTo>
                  <a:lnTo>
                    <a:pt x="1849675" y="0"/>
                  </a:lnTo>
                  <a:lnTo>
                    <a:pt x="1849675" y="1593725"/>
                  </a:lnTo>
                  <a:lnTo>
                    <a:pt x="0" y="1593725"/>
                  </a:lnTo>
                  <a:close/>
                </a:path>
              </a:pathLst>
            </a:custGeom>
            <a:blipFill>
              <a:blip r:embed="rId2"/>
              <a:stretch>
                <a:fillRect l="-3559" t="0" r="-25919" b="0"/>
              </a:stretch>
            </a:blipFill>
          </p:spPr>
        </p:sp>
      </p:grpSp>
      <p:sp>
        <p:nvSpPr>
          <p:cNvPr name="Freeform 4" id="4"/>
          <p:cNvSpPr/>
          <p:nvPr/>
        </p:nvSpPr>
        <p:spPr>
          <a:xfrm flipH="false" flipV="false" rot="5400000">
            <a:off x="7307761" y="611401"/>
            <a:ext cx="11835596" cy="7515603"/>
          </a:xfrm>
          <a:custGeom>
            <a:avLst/>
            <a:gdLst/>
            <a:ahLst/>
            <a:cxnLst/>
            <a:rect r="r" b="b" t="t" l="l"/>
            <a:pathLst>
              <a:path h="7515603" w="11835596">
                <a:moveTo>
                  <a:pt x="0" y="0"/>
                </a:moveTo>
                <a:lnTo>
                  <a:pt x="11835596" y="0"/>
                </a:lnTo>
                <a:lnTo>
                  <a:pt x="11835596" y="7515603"/>
                </a:lnTo>
                <a:lnTo>
                  <a:pt x="0" y="75156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933450" y="933450"/>
            <a:ext cx="6811330" cy="961992"/>
          </a:xfrm>
          <a:prstGeom prst="rect">
            <a:avLst/>
          </a:prstGeom>
        </p:spPr>
        <p:txBody>
          <a:bodyPr anchor="t" rtlCol="false" tIns="0" lIns="0" bIns="0" rIns="0">
            <a:spAutoFit/>
          </a:bodyPr>
          <a:lstStyle/>
          <a:p>
            <a:pPr algn="l">
              <a:lnSpc>
                <a:spcPts val="7349"/>
              </a:lnSpc>
            </a:pPr>
            <a:r>
              <a:rPr lang="en-US" b="true" sz="6999" i="true" spc="-244">
                <a:solidFill>
                  <a:srgbClr val="E57B12"/>
                </a:solidFill>
                <a:latin typeface="Fraunces Bold Italics"/>
                <a:ea typeface="Fraunces Bold Italics"/>
                <a:cs typeface="Fraunces Bold Italics"/>
                <a:sym typeface="Fraunces Bold Italics"/>
              </a:rPr>
              <a:t>Introduction</a:t>
            </a:r>
          </a:p>
        </p:txBody>
      </p:sp>
      <p:sp>
        <p:nvSpPr>
          <p:cNvPr name="TextBox 6" id="6"/>
          <p:cNvSpPr txBox="true"/>
          <p:nvPr/>
        </p:nvSpPr>
        <p:spPr>
          <a:xfrm rot="0">
            <a:off x="1047750" y="2076417"/>
            <a:ext cx="8115300" cy="6938818"/>
          </a:xfrm>
          <a:prstGeom prst="rect">
            <a:avLst/>
          </a:prstGeom>
        </p:spPr>
        <p:txBody>
          <a:bodyPr anchor="t" rtlCol="false" tIns="0" lIns="0" bIns="0" rIns="0">
            <a:spAutoFit/>
          </a:bodyPr>
          <a:lstStyle/>
          <a:p>
            <a:pPr algn="l">
              <a:lnSpc>
                <a:spcPts val="3919"/>
              </a:lnSpc>
              <a:spcBef>
                <a:spcPct val="0"/>
              </a:spcBef>
            </a:pPr>
            <a:r>
              <a:rPr lang="en-US" sz="2799">
                <a:solidFill>
                  <a:srgbClr val="000000"/>
                </a:solidFill>
                <a:latin typeface="Roboto"/>
                <a:ea typeface="Roboto"/>
                <a:cs typeface="Roboto"/>
                <a:sym typeface="Roboto"/>
              </a:rPr>
              <a:t>Man</a:t>
            </a:r>
            <a:r>
              <a:rPr lang="en-US" sz="2799">
                <a:solidFill>
                  <a:srgbClr val="000000"/>
                </a:solidFill>
                <a:latin typeface="Roboto"/>
                <a:ea typeface="Roboto"/>
                <a:cs typeface="Roboto"/>
                <a:sym typeface="Roboto"/>
              </a:rPr>
              <a:t>y SLPs had to turn their practices upside down this past year, with a majority of students learning from home instead of in person. One silver lining from this pandemic was discovering how beneficial technology can be to teaching </a:t>
            </a:r>
            <a:r>
              <a:rPr lang="en-US" b="true" sz="2799">
                <a:solidFill>
                  <a:srgbClr val="E57B12"/>
                </a:solidFill>
                <a:latin typeface="Roboto Bold"/>
                <a:ea typeface="Roboto Bold"/>
                <a:cs typeface="Roboto Bold"/>
                <a:sym typeface="Roboto Bold"/>
                <a:hlinkClick r:id="rId5" tooltip="https://cbstherapy.com/services/"/>
              </a:rPr>
              <a:t>speech therapy</a:t>
            </a:r>
            <a:r>
              <a:rPr lang="en-US" sz="2799">
                <a:solidFill>
                  <a:srgbClr val="000000"/>
                </a:solidFill>
                <a:latin typeface="Roboto"/>
                <a:ea typeface="Roboto"/>
                <a:cs typeface="Roboto"/>
                <a:sym typeface="Roboto"/>
              </a:rPr>
              <a:t>. Even with students back in the classroom, there are so many resources that can’t be left behind.</a:t>
            </a:r>
          </a:p>
          <a:p>
            <a:pPr algn="l">
              <a:lnSpc>
                <a:spcPts val="3919"/>
              </a:lnSpc>
              <a:spcBef>
                <a:spcPct val="0"/>
              </a:spcBef>
            </a:pPr>
          </a:p>
          <a:p>
            <a:pPr algn="l">
              <a:lnSpc>
                <a:spcPts val="3919"/>
              </a:lnSpc>
              <a:spcBef>
                <a:spcPct val="0"/>
              </a:spcBef>
            </a:pPr>
            <a:r>
              <a:rPr lang="en-US" sz="2799">
                <a:solidFill>
                  <a:srgbClr val="000000"/>
                </a:solidFill>
                <a:latin typeface="Roboto"/>
                <a:ea typeface="Roboto"/>
                <a:cs typeface="Roboto"/>
                <a:sym typeface="Roboto"/>
              </a:rPr>
              <a:t>Technology isn’t a thing that was magnified during Covid and will dissipate. Online resources and live or asynchronous virtual classes are here to stay. They are convenient, accessible, and efficient. Use technology in your classroom in order to optimize your speech therapy practices.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2221" y="-1154430"/>
            <a:ext cx="18580221" cy="5946609"/>
            <a:chOff x="0" y="0"/>
            <a:chExt cx="2878562" cy="921285"/>
          </a:xfrm>
        </p:grpSpPr>
        <p:sp>
          <p:nvSpPr>
            <p:cNvPr name="Freeform 3" id="3"/>
            <p:cNvSpPr/>
            <p:nvPr/>
          </p:nvSpPr>
          <p:spPr>
            <a:xfrm flipH="false" flipV="false" rot="0">
              <a:off x="0" y="0"/>
              <a:ext cx="2878562" cy="921285"/>
            </a:xfrm>
            <a:custGeom>
              <a:avLst/>
              <a:gdLst/>
              <a:ahLst/>
              <a:cxnLst/>
              <a:rect r="r" b="b" t="t" l="l"/>
              <a:pathLst>
                <a:path h="921285" w="2878562">
                  <a:moveTo>
                    <a:pt x="0" y="0"/>
                  </a:moveTo>
                  <a:lnTo>
                    <a:pt x="2878562" y="0"/>
                  </a:lnTo>
                  <a:lnTo>
                    <a:pt x="2878562" y="921285"/>
                  </a:lnTo>
                  <a:lnTo>
                    <a:pt x="0" y="921285"/>
                  </a:lnTo>
                  <a:close/>
                </a:path>
              </a:pathLst>
            </a:custGeom>
            <a:blipFill>
              <a:blip r:embed="rId2"/>
              <a:stretch>
                <a:fillRect l="-19356" t="0" r="-20347" b="0"/>
              </a:stretch>
            </a:blipFill>
          </p:spPr>
        </p:sp>
      </p:grpSp>
      <p:sp>
        <p:nvSpPr>
          <p:cNvPr name="Freeform 4" id="4"/>
          <p:cNvSpPr/>
          <p:nvPr/>
        </p:nvSpPr>
        <p:spPr>
          <a:xfrm flipH="false" flipV="true" rot="0">
            <a:off x="-292221" y="1020898"/>
            <a:ext cx="18608796" cy="5652422"/>
          </a:xfrm>
          <a:custGeom>
            <a:avLst/>
            <a:gdLst/>
            <a:ahLst/>
            <a:cxnLst/>
            <a:rect r="r" b="b" t="t" l="l"/>
            <a:pathLst>
              <a:path h="5652422" w="18608796">
                <a:moveTo>
                  <a:pt x="0" y="5652422"/>
                </a:moveTo>
                <a:lnTo>
                  <a:pt x="18608796" y="5652422"/>
                </a:lnTo>
                <a:lnTo>
                  <a:pt x="18608796" y="0"/>
                </a:lnTo>
                <a:lnTo>
                  <a:pt x="0" y="0"/>
                </a:lnTo>
                <a:lnTo>
                  <a:pt x="0" y="565242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028700" y="6119603"/>
            <a:ext cx="8475170" cy="2905125"/>
          </a:xfrm>
          <a:prstGeom prst="rect">
            <a:avLst/>
          </a:prstGeom>
        </p:spPr>
        <p:txBody>
          <a:bodyPr anchor="t" rtlCol="false" tIns="0" lIns="0" bIns="0" rIns="0">
            <a:spAutoFit/>
          </a:bodyPr>
          <a:lstStyle/>
          <a:p>
            <a:pPr algn="l">
              <a:lnSpc>
                <a:spcPts val="7500"/>
              </a:lnSpc>
            </a:pPr>
            <a:r>
              <a:rPr lang="en-US" b="true" sz="7500" i="true" spc="-262">
                <a:solidFill>
                  <a:srgbClr val="42210B"/>
                </a:solidFill>
                <a:latin typeface="Fraunces Bold Italics"/>
                <a:ea typeface="Fraunces Bold Italics"/>
                <a:cs typeface="Fraunces Bold Italics"/>
                <a:sym typeface="Fraunces Bold Italics"/>
              </a:rPr>
              <a:t>Technology Ideas to Implement into </a:t>
            </a:r>
            <a:r>
              <a:rPr lang="en-US" b="true" sz="7500" i="true" spc="-262">
                <a:solidFill>
                  <a:srgbClr val="1F234A"/>
                </a:solidFill>
                <a:latin typeface="Fraunces Bold Italics"/>
                <a:ea typeface="Fraunces Bold Italics"/>
                <a:cs typeface="Fraunces Bold Italics"/>
                <a:sym typeface="Fraunces Bold Italics"/>
              </a:rPr>
              <a:t> </a:t>
            </a:r>
            <a:r>
              <a:rPr lang="en-US" b="true" sz="7500" i="true" spc="-262">
                <a:solidFill>
                  <a:srgbClr val="E57B12"/>
                </a:solidFill>
                <a:latin typeface="Fraunces Bold Italics"/>
                <a:ea typeface="Fraunces Bold Italics"/>
                <a:cs typeface="Fraunces Bold Italics"/>
                <a:sym typeface="Fraunces Bold Italics"/>
              </a:rPr>
              <a:t>Speech Therapy</a:t>
            </a:r>
          </a:p>
        </p:txBody>
      </p:sp>
      <p:sp>
        <p:nvSpPr>
          <p:cNvPr name="TextBox 6" id="6"/>
          <p:cNvSpPr txBox="true"/>
          <p:nvPr/>
        </p:nvSpPr>
        <p:spPr>
          <a:xfrm rot="0">
            <a:off x="9658843" y="6357398"/>
            <a:ext cx="7600457" cy="2667331"/>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Roboto"/>
                <a:ea typeface="Roboto"/>
                <a:cs typeface="Roboto"/>
                <a:sym typeface="Roboto"/>
              </a:rPr>
              <a:t>Now is the time to embrace technology and implement it into your lessons with virtual and in-classroom students. Every child will be thrilled with the variety and familiarity. Take a look at some of following ideas: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1147" r="0" b="-66629"/>
            </a:stretch>
          </a:blipFill>
        </p:spPr>
      </p:sp>
      <p:sp>
        <p:nvSpPr>
          <p:cNvPr name="Freeform 3" id="3"/>
          <p:cNvSpPr/>
          <p:nvPr/>
        </p:nvSpPr>
        <p:spPr>
          <a:xfrm flipH="false" flipV="false" rot="0">
            <a:off x="-1048948" y="9662731"/>
            <a:ext cx="2077648" cy="959467"/>
          </a:xfrm>
          <a:custGeom>
            <a:avLst/>
            <a:gdLst/>
            <a:ahLst/>
            <a:cxnLst/>
            <a:rect r="r" b="b" t="t" l="l"/>
            <a:pathLst>
              <a:path h="959467" w="2077648">
                <a:moveTo>
                  <a:pt x="0" y="0"/>
                </a:moveTo>
                <a:lnTo>
                  <a:pt x="2077648" y="0"/>
                </a:lnTo>
                <a:lnTo>
                  <a:pt x="2077648" y="959467"/>
                </a:lnTo>
                <a:lnTo>
                  <a:pt x="0" y="959467"/>
                </a:lnTo>
                <a:lnTo>
                  <a:pt x="0" y="0"/>
                </a:lnTo>
                <a:close/>
              </a:path>
            </a:pathLst>
          </a:custGeom>
          <a:blipFill>
            <a:blip r:embed="rId3">
              <a:extLst>
                <a:ext uri="{96DAC541-7B7A-43D3-8B79-37D633B846F1}">
                  <asvg:svgBlip xmlns:asvg="http://schemas.microsoft.com/office/drawing/2016/SVG/main" r:embed="rId4"/>
                </a:ext>
              </a:extLst>
            </a:blip>
            <a:stretch>
              <a:fillRect l="0" t="0" r="-59838" b="-615486"/>
            </a:stretch>
          </a:blipFill>
        </p:spPr>
      </p:sp>
      <p:sp>
        <p:nvSpPr>
          <p:cNvPr name="TextBox 4" id="4"/>
          <p:cNvSpPr txBox="true"/>
          <p:nvPr/>
        </p:nvSpPr>
        <p:spPr>
          <a:xfrm rot="0">
            <a:off x="3108692" y="1143000"/>
            <a:ext cx="12070617" cy="1104867"/>
          </a:xfrm>
          <a:prstGeom prst="rect">
            <a:avLst/>
          </a:prstGeom>
        </p:spPr>
        <p:txBody>
          <a:bodyPr anchor="t" rtlCol="false" tIns="0" lIns="0" bIns="0" rIns="0">
            <a:spAutoFit/>
          </a:bodyPr>
          <a:lstStyle/>
          <a:p>
            <a:pPr algn="ctr" marL="0" indent="0" lvl="1">
              <a:lnSpc>
                <a:spcPts val="8400"/>
              </a:lnSpc>
            </a:pPr>
            <a:r>
              <a:rPr lang="en-US" b="true" sz="8000" spc="-280">
                <a:solidFill>
                  <a:srgbClr val="150D0A"/>
                </a:solidFill>
                <a:latin typeface="Fraunces Bold"/>
                <a:ea typeface="Fraunces Bold"/>
                <a:cs typeface="Fraunces Bold"/>
                <a:sym typeface="Fraunces Bold"/>
              </a:rPr>
              <a:t>4</a:t>
            </a:r>
            <a:r>
              <a:rPr lang="en-US" b="true" sz="8000" spc="-280" strike="noStrike" u="none">
                <a:solidFill>
                  <a:srgbClr val="150D0A"/>
                </a:solidFill>
                <a:latin typeface="Fraunces Bold"/>
                <a:ea typeface="Fraunces Bold"/>
                <a:cs typeface="Fraunces Bold"/>
                <a:sym typeface="Fraunces Bold"/>
              </a:rPr>
              <a:t> Te</a:t>
            </a:r>
            <a:r>
              <a:rPr lang="en-US" b="true" sz="8000" spc="-280" strike="noStrike" u="none">
                <a:solidFill>
                  <a:srgbClr val="150D0A"/>
                </a:solidFill>
                <a:latin typeface="Fraunces Bold"/>
                <a:ea typeface="Fraunces Bold"/>
                <a:cs typeface="Fraunces Bold"/>
                <a:sym typeface="Fraunces Bold"/>
              </a:rPr>
              <a:t>chnology </a:t>
            </a:r>
            <a:r>
              <a:rPr lang="en-US" b="true" sz="8000" spc="-280" strike="noStrike" u="none">
                <a:solidFill>
                  <a:srgbClr val="150D0A"/>
                </a:solidFill>
                <a:latin typeface="Fraunces Bold"/>
                <a:ea typeface="Fraunces Bold"/>
                <a:cs typeface="Fraunces Bold"/>
                <a:sym typeface="Fraunces Bold"/>
              </a:rPr>
              <a:t>Ideas</a:t>
            </a:r>
          </a:p>
        </p:txBody>
      </p:sp>
      <p:sp>
        <p:nvSpPr>
          <p:cNvPr name="Freeform 5" id="5"/>
          <p:cNvSpPr/>
          <p:nvPr/>
        </p:nvSpPr>
        <p:spPr>
          <a:xfrm flipH="true" flipV="false" rot="0">
            <a:off x="-414249" y="-71911"/>
            <a:ext cx="4196797" cy="1710195"/>
          </a:xfrm>
          <a:custGeom>
            <a:avLst/>
            <a:gdLst/>
            <a:ahLst/>
            <a:cxnLst/>
            <a:rect r="r" b="b" t="t" l="l"/>
            <a:pathLst>
              <a:path h="1710195" w="4196797">
                <a:moveTo>
                  <a:pt x="4196797" y="0"/>
                </a:moveTo>
                <a:lnTo>
                  <a:pt x="0" y="0"/>
                </a:lnTo>
                <a:lnTo>
                  <a:pt x="0" y="1710195"/>
                </a:lnTo>
                <a:lnTo>
                  <a:pt x="4196797" y="1710195"/>
                </a:lnTo>
                <a:lnTo>
                  <a:pt x="4196797"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0219338" y="6776443"/>
            <a:ext cx="7028598" cy="1694762"/>
            <a:chOff x="0" y="0"/>
            <a:chExt cx="9371464" cy="2259683"/>
          </a:xfrm>
        </p:grpSpPr>
        <p:grpSp>
          <p:nvGrpSpPr>
            <p:cNvPr name="Group 7" id="7"/>
            <p:cNvGrpSpPr/>
            <p:nvPr/>
          </p:nvGrpSpPr>
          <p:grpSpPr>
            <a:xfrm rot="0">
              <a:off x="2798007" y="384250"/>
              <a:ext cx="5735924" cy="1465683"/>
              <a:chOff x="0" y="0"/>
              <a:chExt cx="1369078" cy="349836"/>
            </a:xfrm>
          </p:grpSpPr>
          <p:sp>
            <p:nvSpPr>
              <p:cNvPr name="Freeform 8" id="8"/>
              <p:cNvSpPr/>
              <p:nvPr/>
            </p:nvSpPr>
            <p:spPr>
              <a:xfrm flipH="false" flipV="false" rot="0">
                <a:off x="0" y="0"/>
                <a:ext cx="1369078" cy="349836"/>
              </a:xfrm>
              <a:custGeom>
                <a:avLst/>
                <a:gdLst/>
                <a:ahLst/>
                <a:cxnLst/>
                <a:rect r="r" b="b" t="t" l="l"/>
                <a:pathLst>
                  <a:path h="349836" w="1369078">
                    <a:moveTo>
                      <a:pt x="0" y="0"/>
                    </a:moveTo>
                    <a:lnTo>
                      <a:pt x="1369078" y="0"/>
                    </a:lnTo>
                    <a:lnTo>
                      <a:pt x="1369078" y="349836"/>
                    </a:lnTo>
                    <a:lnTo>
                      <a:pt x="0" y="349836"/>
                    </a:lnTo>
                    <a:close/>
                  </a:path>
                </a:pathLst>
              </a:custGeom>
              <a:solidFill>
                <a:srgbClr val="E57B12"/>
              </a:solidFill>
            </p:spPr>
          </p:sp>
          <p:sp>
            <p:nvSpPr>
              <p:cNvPr name="TextBox 9" id="9"/>
              <p:cNvSpPr txBox="true"/>
              <p:nvPr/>
            </p:nvSpPr>
            <p:spPr>
              <a:xfrm>
                <a:off x="0" y="-38100"/>
                <a:ext cx="1369078" cy="387936"/>
              </a:xfrm>
              <a:prstGeom prst="rect">
                <a:avLst/>
              </a:prstGeom>
            </p:spPr>
            <p:txBody>
              <a:bodyPr anchor="ctr" rtlCol="false" tIns="50800" lIns="50800" bIns="50800" rIns="50800"/>
              <a:lstStyle/>
              <a:p>
                <a:pPr algn="ctr">
                  <a:lnSpc>
                    <a:spcPts val="2726"/>
                  </a:lnSpc>
                </a:pPr>
              </a:p>
            </p:txBody>
          </p:sp>
        </p:grpSp>
        <p:grpSp>
          <p:nvGrpSpPr>
            <p:cNvPr name="Group 10" id="10"/>
            <p:cNvGrpSpPr/>
            <p:nvPr/>
          </p:nvGrpSpPr>
          <p:grpSpPr>
            <a:xfrm rot="0">
              <a:off x="1956412" y="384250"/>
              <a:ext cx="1704209" cy="1491183"/>
              <a:chOff x="0" y="0"/>
              <a:chExt cx="812800" cy="711200"/>
            </a:xfrm>
          </p:grpSpPr>
          <p:sp>
            <p:nvSpPr>
              <p:cNvPr name="Freeform 11" id="11"/>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000000"/>
              </a:solidFill>
            </p:spPr>
          </p:sp>
          <p:sp>
            <p:nvSpPr>
              <p:cNvPr name="TextBox 12" id="12"/>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grpSp>
          <p:nvGrpSpPr>
            <p:cNvPr name="Group 13" id="13"/>
            <p:cNvGrpSpPr/>
            <p:nvPr/>
          </p:nvGrpSpPr>
          <p:grpSpPr>
            <a:xfrm rot="-10800000">
              <a:off x="7696397" y="384250"/>
              <a:ext cx="1675067" cy="1465683"/>
              <a:chOff x="0" y="0"/>
              <a:chExt cx="812800" cy="711200"/>
            </a:xfrm>
          </p:grpSpPr>
          <p:sp>
            <p:nvSpPr>
              <p:cNvPr name="Freeform 14" id="14"/>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E57B12"/>
              </a:solidFill>
            </p:spPr>
          </p:sp>
          <p:sp>
            <p:nvSpPr>
              <p:cNvPr name="TextBox 15" id="15"/>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sp>
          <p:nvSpPr>
            <p:cNvPr name="TextBox 16" id="16"/>
            <p:cNvSpPr txBox="true"/>
            <p:nvPr/>
          </p:nvSpPr>
          <p:spPr>
            <a:xfrm rot="0">
              <a:off x="4028922" y="710785"/>
              <a:ext cx="3646611" cy="692063"/>
            </a:xfrm>
            <a:prstGeom prst="rect">
              <a:avLst/>
            </a:prstGeom>
          </p:spPr>
          <p:txBody>
            <a:bodyPr anchor="t" rtlCol="false" tIns="0" lIns="0" bIns="0" rIns="0">
              <a:spAutoFit/>
            </a:bodyPr>
            <a:lstStyle/>
            <a:p>
              <a:pPr algn="ctr" marL="0" indent="0" lvl="0">
                <a:lnSpc>
                  <a:spcPts val="4499"/>
                </a:lnSpc>
                <a:spcBef>
                  <a:spcPct val="0"/>
                </a:spcBef>
              </a:pPr>
              <a:r>
                <a:rPr lang="en-US" b="true" sz="2999" spc="89">
                  <a:solidFill>
                    <a:srgbClr val="FFFFFF"/>
                  </a:solidFill>
                  <a:latin typeface="Roboto Bold"/>
                  <a:ea typeface="Roboto Bold"/>
                  <a:cs typeface="Roboto Bold"/>
                  <a:sym typeface="Roboto Bold"/>
                </a:rPr>
                <a:t>Game</a:t>
              </a:r>
            </a:p>
          </p:txBody>
        </p:sp>
        <p:grpSp>
          <p:nvGrpSpPr>
            <p:cNvPr name="Group 17" id="17"/>
            <p:cNvGrpSpPr/>
            <p:nvPr/>
          </p:nvGrpSpPr>
          <p:grpSpPr>
            <a:xfrm rot="-2700000">
              <a:off x="330923" y="330923"/>
              <a:ext cx="1597837" cy="159783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129207" y="0"/>
                    </a:moveTo>
                    <a:lnTo>
                      <a:pt x="683593" y="0"/>
                    </a:lnTo>
                    <a:cubicBezTo>
                      <a:pt x="717861" y="0"/>
                      <a:pt x="750725" y="13613"/>
                      <a:pt x="774956" y="37844"/>
                    </a:cubicBezTo>
                    <a:cubicBezTo>
                      <a:pt x="799187" y="62075"/>
                      <a:pt x="812800" y="94939"/>
                      <a:pt x="812800" y="129207"/>
                    </a:cubicBezTo>
                    <a:lnTo>
                      <a:pt x="812800" y="683593"/>
                    </a:lnTo>
                    <a:cubicBezTo>
                      <a:pt x="812800" y="717861"/>
                      <a:pt x="799187" y="750725"/>
                      <a:pt x="774956" y="774956"/>
                    </a:cubicBezTo>
                    <a:cubicBezTo>
                      <a:pt x="750725" y="799187"/>
                      <a:pt x="717861" y="812800"/>
                      <a:pt x="683593" y="812800"/>
                    </a:cubicBezTo>
                    <a:lnTo>
                      <a:pt x="129207" y="812800"/>
                    </a:lnTo>
                    <a:cubicBezTo>
                      <a:pt x="94939" y="812800"/>
                      <a:pt x="62075" y="799187"/>
                      <a:pt x="37844" y="774956"/>
                    </a:cubicBezTo>
                    <a:cubicBezTo>
                      <a:pt x="13613" y="750725"/>
                      <a:pt x="0" y="717861"/>
                      <a:pt x="0" y="683593"/>
                    </a:cubicBezTo>
                    <a:lnTo>
                      <a:pt x="0" y="129207"/>
                    </a:lnTo>
                    <a:cubicBezTo>
                      <a:pt x="0" y="94939"/>
                      <a:pt x="13613" y="62075"/>
                      <a:pt x="37844" y="37844"/>
                    </a:cubicBezTo>
                    <a:cubicBezTo>
                      <a:pt x="62075" y="13613"/>
                      <a:pt x="94939" y="0"/>
                      <a:pt x="129207" y="0"/>
                    </a:cubicBezTo>
                    <a:close/>
                  </a:path>
                </a:pathLst>
              </a:custGeom>
              <a:solidFill>
                <a:srgbClr val="E57B12"/>
              </a:solidFill>
            </p:spPr>
          </p:sp>
          <p:sp>
            <p:nvSpPr>
              <p:cNvPr name="TextBox 19" id="19"/>
              <p:cNvSpPr txBox="true"/>
              <p:nvPr/>
            </p:nvSpPr>
            <p:spPr>
              <a:xfrm>
                <a:off x="0" y="-47625"/>
                <a:ext cx="812800" cy="860425"/>
              </a:xfrm>
              <a:prstGeom prst="rect">
                <a:avLst/>
              </a:prstGeom>
            </p:spPr>
            <p:txBody>
              <a:bodyPr anchor="ctr" rtlCol="false" tIns="50800" lIns="50800" bIns="50800" rIns="50800"/>
              <a:lstStyle/>
              <a:p>
                <a:pPr algn="ctr">
                  <a:lnSpc>
                    <a:spcPts val="3079"/>
                  </a:lnSpc>
                </a:pPr>
              </a:p>
            </p:txBody>
          </p:sp>
        </p:grpSp>
        <p:grpSp>
          <p:nvGrpSpPr>
            <p:cNvPr name="Group 20" id="20"/>
            <p:cNvGrpSpPr/>
            <p:nvPr/>
          </p:nvGrpSpPr>
          <p:grpSpPr>
            <a:xfrm rot="-2700000">
              <a:off x="486687" y="486687"/>
              <a:ext cx="1286309" cy="128630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160499" y="0"/>
                    </a:moveTo>
                    <a:lnTo>
                      <a:pt x="652301" y="0"/>
                    </a:lnTo>
                    <a:cubicBezTo>
                      <a:pt x="740942" y="0"/>
                      <a:pt x="812800" y="71858"/>
                      <a:pt x="812800" y="160499"/>
                    </a:cubicBezTo>
                    <a:lnTo>
                      <a:pt x="812800" y="652301"/>
                    </a:lnTo>
                    <a:cubicBezTo>
                      <a:pt x="812800" y="740942"/>
                      <a:pt x="740942" y="812800"/>
                      <a:pt x="652301" y="812800"/>
                    </a:cubicBezTo>
                    <a:lnTo>
                      <a:pt x="160499" y="812800"/>
                    </a:lnTo>
                    <a:cubicBezTo>
                      <a:pt x="71858" y="812800"/>
                      <a:pt x="0" y="740942"/>
                      <a:pt x="0" y="652301"/>
                    </a:cubicBezTo>
                    <a:lnTo>
                      <a:pt x="0" y="160499"/>
                    </a:lnTo>
                    <a:cubicBezTo>
                      <a:pt x="0" y="71858"/>
                      <a:pt x="71858" y="0"/>
                      <a:pt x="160499" y="0"/>
                    </a:cubicBezTo>
                    <a:close/>
                  </a:path>
                </a:pathLst>
              </a:custGeom>
              <a:solidFill>
                <a:srgbClr val="FFFFFF"/>
              </a:solidFill>
            </p:spPr>
          </p:sp>
          <p:sp>
            <p:nvSpPr>
              <p:cNvPr name="TextBox 22" id="22"/>
              <p:cNvSpPr txBox="true"/>
              <p:nvPr/>
            </p:nvSpPr>
            <p:spPr>
              <a:xfrm>
                <a:off x="0" y="-47625"/>
                <a:ext cx="812800" cy="860425"/>
              </a:xfrm>
              <a:prstGeom prst="rect">
                <a:avLst/>
              </a:prstGeom>
            </p:spPr>
            <p:txBody>
              <a:bodyPr anchor="ctr" rtlCol="false" tIns="50800" lIns="50800" bIns="50800" rIns="50800"/>
              <a:lstStyle/>
              <a:p>
                <a:pPr algn="ctr">
                  <a:lnSpc>
                    <a:spcPts val="3079"/>
                  </a:lnSpc>
                </a:pPr>
              </a:p>
            </p:txBody>
          </p:sp>
        </p:grpSp>
        <p:grpSp>
          <p:nvGrpSpPr>
            <p:cNvPr name="Group 23" id="23"/>
            <p:cNvGrpSpPr/>
            <p:nvPr/>
          </p:nvGrpSpPr>
          <p:grpSpPr>
            <a:xfrm rot="-2700000">
              <a:off x="678913" y="645031"/>
              <a:ext cx="918820" cy="918820"/>
              <a:chOff x="0" y="0"/>
              <a:chExt cx="662996" cy="662996"/>
            </a:xfrm>
          </p:grpSpPr>
          <p:sp>
            <p:nvSpPr>
              <p:cNvPr name="Freeform 24" id="24"/>
              <p:cNvSpPr/>
              <p:nvPr/>
            </p:nvSpPr>
            <p:spPr>
              <a:xfrm flipH="false" flipV="false" rot="0">
                <a:off x="0" y="0"/>
                <a:ext cx="662996" cy="662996"/>
              </a:xfrm>
              <a:custGeom>
                <a:avLst/>
                <a:gdLst/>
                <a:ahLst/>
                <a:cxnLst/>
                <a:rect r="r" b="b" t="t" l="l"/>
                <a:pathLst>
                  <a:path h="662996" w="662996">
                    <a:moveTo>
                      <a:pt x="224692" y="0"/>
                    </a:moveTo>
                    <a:lnTo>
                      <a:pt x="438304" y="0"/>
                    </a:lnTo>
                    <a:cubicBezTo>
                      <a:pt x="497896" y="0"/>
                      <a:pt x="555047" y="23673"/>
                      <a:pt x="597185" y="65811"/>
                    </a:cubicBezTo>
                    <a:cubicBezTo>
                      <a:pt x="639323" y="107948"/>
                      <a:pt x="662996" y="165100"/>
                      <a:pt x="662996" y="224692"/>
                    </a:cubicBezTo>
                    <a:lnTo>
                      <a:pt x="662996" y="438304"/>
                    </a:lnTo>
                    <a:cubicBezTo>
                      <a:pt x="662996" y="497896"/>
                      <a:pt x="639323" y="555047"/>
                      <a:pt x="597185" y="597185"/>
                    </a:cubicBezTo>
                    <a:cubicBezTo>
                      <a:pt x="555047" y="639323"/>
                      <a:pt x="497896" y="662996"/>
                      <a:pt x="438304" y="662996"/>
                    </a:cubicBezTo>
                    <a:lnTo>
                      <a:pt x="224692" y="662996"/>
                    </a:lnTo>
                    <a:cubicBezTo>
                      <a:pt x="165100" y="662996"/>
                      <a:pt x="107948" y="639323"/>
                      <a:pt x="65811" y="597185"/>
                    </a:cubicBezTo>
                    <a:cubicBezTo>
                      <a:pt x="23673" y="555047"/>
                      <a:pt x="0" y="497896"/>
                      <a:pt x="0" y="438304"/>
                    </a:cubicBezTo>
                    <a:lnTo>
                      <a:pt x="0" y="224692"/>
                    </a:lnTo>
                    <a:cubicBezTo>
                      <a:pt x="0" y="165100"/>
                      <a:pt x="23673" y="107948"/>
                      <a:pt x="65811" y="65811"/>
                    </a:cubicBezTo>
                    <a:cubicBezTo>
                      <a:pt x="107948" y="23673"/>
                      <a:pt x="165100" y="0"/>
                      <a:pt x="224692" y="0"/>
                    </a:cubicBezTo>
                    <a:close/>
                  </a:path>
                </a:pathLst>
              </a:custGeom>
              <a:solidFill>
                <a:srgbClr val="E57B12"/>
              </a:solidFill>
            </p:spPr>
          </p:sp>
          <p:sp>
            <p:nvSpPr>
              <p:cNvPr name="TextBox 25" id="25"/>
              <p:cNvSpPr txBox="true"/>
              <p:nvPr/>
            </p:nvSpPr>
            <p:spPr>
              <a:xfrm>
                <a:off x="0" y="-47625"/>
                <a:ext cx="662996" cy="710621"/>
              </a:xfrm>
              <a:prstGeom prst="rect">
                <a:avLst/>
              </a:prstGeom>
            </p:spPr>
            <p:txBody>
              <a:bodyPr anchor="ctr" rtlCol="false" tIns="50800" lIns="50800" bIns="50800" rIns="50800"/>
              <a:lstStyle/>
              <a:p>
                <a:pPr algn="ctr">
                  <a:lnSpc>
                    <a:spcPts val="3079"/>
                  </a:lnSpc>
                </a:pPr>
              </a:p>
            </p:txBody>
          </p:sp>
        </p:grpSp>
        <p:sp>
          <p:nvSpPr>
            <p:cNvPr name="TextBox 26" id="26"/>
            <p:cNvSpPr txBox="true"/>
            <p:nvPr/>
          </p:nvSpPr>
          <p:spPr>
            <a:xfrm rot="0">
              <a:off x="713151" y="789931"/>
              <a:ext cx="751035" cy="622627"/>
            </a:xfrm>
            <a:prstGeom prst="rect">
              <a:avLst/>
            </a:prstGeom>
          </p:spPr>
          <p:txBody>
            <a:bodyPr anchor="t" rtlCol="false" tIns="0" lIns="0" bIns="0" rIns="0">
              <a:spAutoFit/>
            </a:bodyPr>
            <a:lstStyle/>
            <a:p>
              <a:pPr algn="ctr">
                <a:lnSpc>
                  <a:spcPts val="3922"/>
                </a:lnSpc>
              </a:pPr>
              <a:r>
                <a:rPr lang="en-US" b="true" sz="2801" spc="117">
                  <a:solidFill>
                    <a:srgbClr val="FFFFFF"/>
                  </a:solidFill>
                  <a:latin typeface="DM Sans Bold"/>
                  <a:ea typeface="DM Sans Bold"/>
                  <a:cs typeface="DM Sans Bold"/>
                  <a:sym typeface="DM Sans Bold"/>
                </a:rPr>
                <a:t>04</a:t>
              </a:r>
            </a:p>
          </p:txBody>
        </p:sp>
      </p:grpSp>
      <p:grpSp>
        <p:nvGrpSpPr>
          <p:cNvPr name="Group 27" id="27"/>
          <p:cNvGrpSpPr/>
          <p:nvPr/>
        </p:nvGrpSpPr>
        <p:grpSpPr>
          <a:xfrm rot="0">
            <a:off x="1357631" y="2949104"/>
            <a:ext cx="7071940" cy="1694762"/>
            <a:chOff x="0" y="0"/>
            <a:chExt cx="9429253" cy="2259683"/>
          </a:xfrm>
        </p:grpSpPr>
        <p:grpSp>
          <p:nvGrpSpPr>
            <p:cNvPr name="Group 28" id="28"/>
            <p:cNvGrpSpPr/>
            <p:nvPr/>
          </p:nvGrpSpPr>
          <p:grpSpPr>
            <a:xfrm rot="0">
              <a:off x="2855796" y="384250"/>
              <a:ext cx="5735924" cy="1465683"/>
              <a:chOff x="0" y="0"/>
              <a:chExt cx="1369078" cy="349836"/>
            </a:xfrm>
          </p:grpSpPr>
          <p:sp>
            <p:nvSpPr>
              <p:cNvPr name="Freeform 29" id="29"/>
              <p:cNvSpPr/>
              <p:nvPr/>
            </p:nvSpPr>
            <p:spPr>
              <a:xfrm flipH="false" flipV="false" rot="0">
                <a:off x="0" y="0"/>
                <a:ext cx="1369078" cy="349836"/>
              </a:xfrm>
              <a:custGeom>
                <a:avLst/>
                <a:gdLst/>
                <a:ahLst/>
                <a:cxnLst/>
                <a:rect r="r" b="b" t="t" l="l"/>
                <a:pathLst>
                  <a:path h="349836" w="1369078">
                    <a:moveTo>
                      <a:pt x="0" y="0"/>
                    </a:moveTo>
                    <a:lnTo>
                      <a:pt x="1369078" y="0"/>
                    </a:lnTo>
                    <a:lnTo>
                      <a:pt x="1369078" y="349836"/>
                    </a:lnTo>
                    <a:lnTo>
                      <a:pt x="0" y="349836"/>
                    </a:lnTo>
                    <a:close/>
                  </a:path>
                </a:pathLst>
              </a:custGeom>
              <a:solidFill>
                <a:srgbClr val="E57B12"/>
              </a:solidFill>
            </p:spPr>
          </p:sp>
          <p:sp>
            <p:nvSpPr>
              <p:cNvPr name="TextBox 30" id="30"/>
              <p:cNvSpPr txBox="true"/>
              <p:nvPr/>
            </p:nvSpPr>
            <p:spPr>
              <a:xfrm>
                <a:off x="0" y="-38100"/>
                <a:ext cx="1369078" cy="387936"/>
              </a:xfrm>
              <a:prstGeom prst="rect">
                <a:avLst/>
              </a:prstGeom>
            </p:spPr>
            <p:txBody>
              <a:bodyPr anchor="ctr" rtlCol="false" tIns="50800" lIns="50800" bIns="50800" rIns="50800"/>
              <a:lstStyle/>
              <a:p>
                <a:pPr algn="ctr">
                  <a:lnSpc>
                    <a:spcPts val="2726"/>
                  </a:lnSpc>
                </a:pPr>
              </a:p>
            </p:txBody>
          </p:sp>
        </p:grpSp>
        <p:grpSp>
          <p:nvGrpSpPr>
            <p:cNvPr name="Group 31" id="31"/>
            <p:cNvGrpSpPr/>
            <p:nvPr/>
          </p:nvGrpSpPr>
          <p:grpSpPr>
            <a:xfrm rot="0">
              <a:off x="2014202" y="384250"/>
              <a:ext cx="1704209" cy="1491183"/>
              <a:chOff x="0" y="0"/>
              <a:chExt cx="812800" cy="711200"/>
            </a:xfrm>
          </p:grpSpPr>
          <p:sp>
            <p:nvSpPr>
              <p:cNvPr name="Freeform 32" id="32"/>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000000"/>
              </a:solidFill>
            </p:spPr>
          </p:sp>
          <p:sp>
            <p:nvSpPr>
              <p:cNvPr name="TextBox 33" id="33"/>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grpSp>
          <p:nvGrpSpPr>
            <p:cNvPr name="Group 34" id="34"/>
            <p:cNvGrpSpPr/>
            <p:nvPr/>
          </p:nvGrpSpPr>
          <p:grpSpPr>
            <a:xfrm rot="-10800000">
              <a:off x="7754187" y="384250"/>
              <a:ext cx="1675067" cy="1465683"/>
              <a:chOff x="0" y="0"/>
              <a:chExt cx="812800" cy="711200"/>
            </a:xfrm>
          </p:grpSpPr>
          <p:sp>
            <p:nvSpPr>
              <p:cNvPr name="Freeform 35" id="35"/>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E57B12"/>
              </a:solidFill>
            </p:spPr>
          </p:sp>
          <p:sp>
            <p:nvSpPr>
              <p:cNvPr name="TextBox 36" id="36"/>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sp>
          <p:nvSpPr>
            <p:cNvPr name="TextBox 37" id="37"/>
            <p:cNvSpPr txBox="true"/>
            <p:nvPr/>
          </p:nvSpPr>
          <p:spPr>
            <a:xfrm rot="0">
              <a:off x="3271335" y="707517"/>
              <a:ext cx="5552485" cy="714375"/>
            </a:xfrm>
            <a:prstGeom prst="rect">
              <a:avLst/>
            </a:prstGeom>
          </p:spPr>
          <p:txBody>
            <a:bodyPr anchor="t" rtlCol="false" tIns="0" lIns="0" bIns="0" rIns="0">
              <a:spAutoFit/>
            </a:bodyPr>
            <a:lstStyle/>
            <a:p>
              <a:pPr algn="ctr">
                <a:lnSpc>
                  <a:spcPts val="4500"/>
                </a:lnSpc>
              </a:pPr>
              <a:r>
                <a:rPr lang="en-US" b="true" sz="3000" spc="89">
                  <a:solidFill>
                    <a:srgbClr val="FFFFFF"/>
                  </a:solidFill>
                  <a:latin typeface="Roboto Bold"/>
                  <a:ea typeface="Roboto Bold"/>
                  <a:cs typeface="Roboto Bold"/>
                  <a:sym typeface="Roboto Bold"/>
                </a:rPr>
                <a:t>Parent Involvement</a:t>
              </a:r>
            </a:p>
          </p:txBody>
        </p:sp>
        <p:grpSp>
          <p:nvGrpSpPr>
            <p:cNvPr name="Group 38" id="38"/>
            <p:cNvGrpSpPr/>
            <p:nvPr/>
          </p:nvGrpSpPr>
          <p:grpSpPr>
            <a:xfrm rot="-2700000">
              <a:off x="330923" y="330923"/>
              <a:ext cx="1597837" cy="1597837"/>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129207" y="0"/>
                    </a:moveTo>
                    <a:lnTo>
                      <a:pt x="683593" y="0"/>
                    </a:lnTo>
                    <a:cubicBezTo>
                      <a:pt x="717861" y="0"/>
                      <a:pt x="750725" y="13613"/>
                      <a:pt x="774956" y="37844"/>
                    </a:cubicBezTo>
                    <a:cubicBezTo>
                      <a:pt x="799187" y="62075"/>
                      <a:pt x="812800" y="94939"/>
                      <a:pt x="812800" y="129207"/>
                    </a:cubicBezTo>
                    <a:lnTo>
                      <a:pt x="812800" y="683593"/>
                    </a:lnTo>
                    <a:cubicBezTo>
                      <a:pt x="812800" y="717861"/>
                      <a:pt x="799187" y="750725"/>
                      <a:pt x="774956" y="774956"/>
                    </a:cubicBezTo>
                    <a:cubicBezTo>
                      <a:pt x="750725" y="799187"/>
                      <a:pt x="717861" y="812800"/>
                      <a:pt x="683593" y="812800"/>
                    </a:cubicBezTo>
                    <a:lnTo>
                      <a:pt x="129207" y="812800"/>
                    </a:lnTo>
                    <a:cubicBezTo>
                      <a:pt x="94939" y="812800"/>
                      <a:pt x="62075" y="799187"/>
                      <a:pt x="37844" y="774956"/>
                    </a:cubicBezTo>
                    <a:cubicBezTo>
                      <a:pt x="13613" y="750725"/>
                      <a:pt x="0" y="717861"/>
                      <a:pt x="0" y="683593"/>
                    </a:cubicBezTo>
                    <a:lnTo>
                      <a:pt x="0" y="129207"/>
                    </a:lnTo>
                    <a:cubicBezTo>
                      <a:pt x="0" y="94939"/>
                      <a:pt x="13613" y="62075"/>
                      <a:pt x="37844" y="37844"/>
                    </a:cubicBezTo>
                    <a:cubicBezTo>
                      <a:pt x="62075" y="13613"/>
                      <a:pt x="94939" y="0"/>
                      <a:pt x="129207" y="0"/>
                    </a:cubicBezTo>
                    <a:close/>
                  </a:path>
                </a:pathLst>
              </a:custGeom>
              <a:solidFill>
                <a:srgbClr val="E57B12"/>
              </a:solidFill>
            </p:spPr>
          </p:sp>
          <p:sp>
            <p:nvSpPr>
              <p:cNvPr name="TextBox 40" id="40"/>
              <p:cNvSpPr txBox="true"/>
              <p:nvPr/>
            </p:nvSpPr>
            <p:spPr>
              <a:xfrm>
                <a:off x="0" y="-47625"/>
                <a:ext cx="812800" cy="860425"/>
              </a:xfrm>
              <a:prstGeom prst="rect">
                <a:avLst/>
              </a:prstGeom>
            </p:spPr>
            <p:txBody>
              <a:bodyPr anchor="ctr" rtlCol="false" tIns="50800" lIns="50800" bIns="50800" rIns="50800"/>
              <a:lstStyle/>
              <a:p>
                <a:pPr algn="ctr">
                  <a:lnSpc>
                    <a:spcPts val="3079"/>
                  </a:lnSpc>
                </a:pPr>
              </a:p>
            </p:txBody>
          </p:sp>
        </p:grpSp>
        <p:grpSp>
          <p:nvGrpSpPr>
            <p:cNvPr name="Group 41" id="41"/>
            <p:cNvGrpSpPr/>
            <p:nvPr/>
          </p:nvGrpSpPr>
          <p:grpSpPr>
            <a:xfrm rot="-2700000">
              <a:off x="486687" y="486687"/>
              <a:ext cx="1286309" cy="1286309"/>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160499" y="0"/>
                    </a:moveTo>
                    <a:lnTo>
                      <a:pt x="652301" y="0"/>
                    </a:lnTo>
                    <a:cubicBezTo>
                      <a:pt x="740942" y="0"/>
                      <a:pt x="812800" y="71858"/>
                      <a:pt x="812800" y="160499"/>
                    </a:cubicBezTo>
                    <a:lnTo>
                      <a:pt x="812800" y="652301"/>
                    </a:lnTo>
                    <a:cubicBezTo>
                      <a:pt x="812800" y="740942"/>
                      <a:pt x="740942" y="812800"/>
                      <a:pt x="652301" y="812800"/>
                    </a:cubicBezTo>
                    <a:lnTo>
                      <a:pt x="160499" y="812800"/>
                    </a:lnTo>
                    <a:cubicBezTo>
                      <a:pt x="71858" y="812800"/>
                      <a:pt x="0" y="740942"/>
                      <a:pt x="0" y="652301"/>
                    </a:cubicBezTo>
                    <a:lnTo>
                      <a:pt x="0" y="160499"/>
                    </a:lnTo>
                    <a:cubicBezTo>
                      <a:pt x="0" y="71858"/>
                      <a:pt x="71858" y="0"/>
                      <a:pt x="160499" y="0"/>
                    </a:cubicBezTo>
                    <a:close/>
                  </a:path>
                </a:pathLst>
              </a:custGeom>
              <a:solidFill>
                <a:srgbClr val="FFFFFF"/>
              </a:solidFill>
            </p:spPr>
          </p:sp>
          <p:sp>
            <p:nvSpPr>
              <p:cNvPr name="TextBox 43" id="43"/>
              <p:cNvSpPr txBox="true"/>
              <p:nvPr/>
            </p:nvSpPr>
            <p:spPr>
              <a:xfrm>
                <a:off x="0" y="-47625"/>
                <a:ext cx="812800" cy="860425"/>
              </a:xfrm>
              <a:prstGeom prst="rect">
                <a:avLst/>
              </a:prstGeom>
            </p:spPr>
            <p:txBody>
              <a:bodyPr anchor="ctr" rtlCol="false" tIns="50800" lIns="50800" bIns="50800" rIns="50800"/>
              <a:lstStyle/>
              <a:p>
                <a:pPr algn="ctr">
                  <a:lnSpc>
                    <a:spcPts val="3079"/>
                  </a:lnSpc>
                </a:pPr>
              </a:p>
            </p:txBody>
          </p:sp>
        </p:grpSp>
        <p:grpSp>
          <p:nvGrpSpPr>
            <p:cNvPr name="Group 44" id="44"/>
            <p:cNvGrpSpPr/>
            <p:nvPr/>
          </p:nvGrpSpPr>
          <p:grpSpPr>
            <a:xfrm rot="-2700000">
              <a:off x="678913" y="645031"/>
              <a:ext cx="918820" cy="918820"/>
              <a:chOff x="0" y="0"/>
              <a:chExt cx="662996" cy="662996"/>
            </a:xfrm>
          </p:grpSpPr>
          <p:sp>
            <p:nvSpPr>
              <p:cNvPr name="Freeform 45" id="45"/>
              <p:cNvSpPr/>
              <p:nvPr/>
            </p:nvSpPr>
            <p:spPr>
              <a:xfrm flipH="false" flipV="false" rot="0">
                <a:off x="0" y="0"/>
                <a:ext cx="662996" cy="662996"/>
              </a:xfrm>
              <a:custGeom>
                <a:avLst/>
                <a:gdLst/>
                <a:ahLst/>
                <a:cxnLst/>
                <a:rect r="r" b="b" t="t" l="l"/>
                <a:pathLst>
                  <a:path h="662996" w="662996">
                    <a:moveTo>
                      <a:pt x="224692" y="0"/>
                    </a:moveTo>
                    <a:lnTo>
                      <a:pt x="438304" y="0"/>
                    </a:lnTo>
                    <a:cubicBezTo>
                      <a:pt x="497896" y="0"/>
                      <a:pt x="555047" y="23673"/>
                      <a:pt x="597185" y="65811"/>
                    </a:cubicBezTo>
                    <a:cubicBezTo>
                      <a:pt x="639323" y="107948"/>
                      <a:pt x="662996" y="165100"/>
                      <a:pt x="662996" y="224692"/>
                    </a:cubicBezTo>
                    <a:lnTo>
                      <a:pt x="662996" y="438304"/>
                    </a:lnTo>
                    <a:cubicBezTo>
                      <a:pt x="662996" y="497896"/>
                      <a:pt x="639323" y="555047"/>
                      <a:pt x="597185" y="597185"/>
                    </a:cubicBezTo>
                    <a:cubicBezTo>
                      <a:pt x="555047" y="639323"/>
                      <a:pt x="497896" y="662996"/>
                      <a:pt x="438304" y="662996"/>
                    </a:cubicBezTo>
                    <a:lnTo>
                      <a:pt x="224692" y="662996"/>
                    </a:lnTo>
                    <a:cubicBezTo>
                      <a:pt x="165100" y="662996"/>
                      <a:pt x="107948" y="639323"/>
                      <a:pt x="65811" y="597185"/>
                    </a:cubicBezTo>
                    <a:cubicBezTo>
                      <a:pt x="23673" y="555047"/>
                      <a:pt x="0" y="497896"/>
                      <a:pt x="0" y="438304"/>
                    </a:cubicBezTo>
                    <a:lnTo>
                      <a:pt x="0" y="224692"/>
                    </a:lnTo>
                    <a:cubicBezTo>
                      <a:pt x="0" y="165100"/>
                      <a:pt x="23673" y="107948"/>
                      <a:pt x="65811" y="65811"/>
                    </a:cubicBezTo>
                    <a:cubicBezTo>
                      <a:pt x="107948" y="23673"/>
                      <a:pt x="165100" y="0"/>
                      <a:pt x="224692" y="0"/>
                    </a:cubicBezTo>
                    <a:close/>
                  </a:path>
                </a:pathLst>
              </a:custGeom>
              <a:solidFill>
                <a:srgbClr val="E57B12"/>
              </a:solidFill>
            </p:spPr>
          </p:sp>
          <p:sp>
            <p:nvSpPr>
              <p:cNvPr name="TextBox 46" id="46"/>
              <p:cNvSpPr txBox="true"/>
              <p:nvPr/>
            </p:nvSpPr>
            <p:spPr>
              <a:xfrm>
                <a:off x="0" y="-47625"/>
                <a:ext cx="662996" cy="710621"/>
              </a:xfrm>
              <a:prstGeom prst="rect">
                <a:avLst/>
              </a:prstGeom>
            </p:spPr>
            <p:txBody>
              <a:bodyPr anchor="ctr" rtlCol="false" tIns="50800" lIns="50800" bIns="50800" rIns="50800"/>
              <a:lstStyle/>
              <a:p>
                <a:pPr algn="ctr">
                  <a:lnSpc>
                    <a:spcPts val="3079"/>
                  </a:lnSpc>
                </a:pPr>
              </a:p>
            </p:txBody>
          </p:sp>
        </p:grpSp>
        <p:sp>
          <p:nvSpPr>
            <p:cNvPr name="TextBox 47" id="47"/>
            <p:cNvSpPr txBox="true"/>
            <p:nvPr/>
          </p:nvSpPr>
          <p:spPr>
            <a:xfrm rot="0">
              <a:off x="713151" y="789931"/>
              <a:ext cx="751035" cy="622671"/>
            </a:xfrm>
            <a:prstGeom prst="rect">
              <a:avLst/>
            </a:prstGeom>
          </p:spPr>
          <p:txBody>
            <a:bodyPr anchor="t" rtlCol="false" tIns="0" lIns="0" bIns="0" rIns="0">
              <a:spAutoFit/>
            </a:bodyPr>
            <a:lstStyle/>
            <a:p>
              <a:pPr algn="ctr">
                <a:lnSpc>
                  <a:spcPts val="3922"/>
                </a:lnSpc>
              </a:pPr>
              <a:r>
                <a:rPr lang="en-US" b="true" sz="2801" spc="117">
                  <a:solidFill>
                    <a:srgbClr val="FFFFFF"/>
                  </a:solidFill>
                  <a:latin typeface="DM Sans Bold"/>
                  <a:ea typeface="DM Sans Bold"/>
                  <a:cs typeface="DM Sans Bold"/>
                  <a:sym typeface="DM Sans Bold"/>
                </a:rPr>
                <a:t>01</a:t>
              </a:r>
            </a:p>
          </p:txBody>
        </p:sp>
      </p:grpSp>
      <p:grpSp>
        <p:nvGrpSpPr>
          <p:cNvPr name="Group 48" id="48"/>
          <p:cNvGrpSpPr/>
          <p:nvPr/>
        </p:nvGrpSpPr>
        <p:grpSpPr>
          <a:xfrm rot="0">
            <a:off x="9467207" y="3728116"/>
            <a:ext cx="7160801" cy="1694762"/>
            <a:chOff x="0" y="0"/>
            <a:chExt cx="9547734" cy="2259683"/>
          </a:xfrm>
        </p:grpSpPr>
        <p:grpSp>
          <p:nvGrpSpPr>
            <p:cNvPr name="Group 49" id="49"/>
            <p:cNvGrpSpPr/>
            <p:nvPr/>
          </p:nvGrpSpPr>
          <p:grpSpPr>
            <a:xfrm rot="0">
              <a:off x="2974277" y="384250"/>
              <a:ext cx="5735924" cy="1465683"/>
              <a:chOff x="0" y="0"/>
              <a:chExt cx="1369078" cy="349836"/>
            </a:xfrm>
          </p:grpSpPr>
          <p:sp>
            <p:nvSpPr>
              <p:cNvPr name="Freeform 50" id="50"/>
              <p:cNvSpPr/>
              <p:nvPr/>
            </p:nvSpPr>
            <p:spPr>
              <a:xfrm flipH="false" flipV="false" rot="0">
                <a:off x="0" y="0"/>
                <a:ext cx="1369078" cy="349836"/>
              </a:xfrm>
              <a:custGeom>
                <a:avLst/>
                <a:gdLst/>
                <a:ahLst/>
                <a:cxnLst/>
                <a:rect r="r" b="b" t="t" l="l"/>
                <a:pathLst>
                  <a:path h="349836" w="1369078">
                    <a:moveTo>
                      <a:pt x="0" y="0"/>
                    </a:moveTo>
                    <a:lnTo>
                      <a:pt x="1369078" y="0"/>
                    </a:lnTo>
                    <a:lnTo>
                      <a:pt x="1369078" y="349836"/>
                    </a:lnTo>
                    <a:lnTo>
                      <a:pt x="0" y="349836"/>
                    </a:lnTo>
                    <a:close/>
                  </a:path>
                </a:pathLst>
              </a:custGeom>
              <a:solidFill>
                <a:srgbClr val="E57B12"/>
              </a:solidFill>
            </p:spPr>
          </p:sp>
          <p:sp>
            <p:nvSpPr>
              <p:cNvPr name="TextBox 51" id="51"/>
              <p:cNvSpPr txBox="true"/>
              <p:nvPr/>
            </p:nvSpPr>
            <p:spPr>
              <a:xfrm>
                <a:off x="0" y="-38100"/>
                <a:ext cx="1369078" cy="387936"/>
              </a:xfrm>
              <a:prstGeom prst="rect">
                <a:avLst/>
              </a:prstGeom>
            </p:spPr>
            <p:txBody>
              <a:bodyPr anchor="ctr" rtlCol="false" tIns="50800" lIns="50800" bIns="50800" rIns="50800"/>
              <a:lstStyle/>
              <a:p>
                <a:pPr algn="ctr">
                  <a:lnSpc>
                    <a:spcPts val="2726"/>
                  </a:lnSpc>
                </a:pPr>
              </a:p>
            </p:txBody>
          </p:sp>
        </p:grpSp>
        <p:grpSp>
          <p:nvGrpSpPr>
            <p:cNvPr name="Group 52" id="52"/>
            <p:cNvGrpSpPr/>
            <p:nvPr/>
          </p:nvGrpSpPr>
          <p:grpSpPr>
            <a:xfrm rot="0">
              <a:off x="2132683" y="384250"/>
              <a:ext cx="1704209" cy="1491183"/>
              <a:chOff x="0" y="0"/>
              <a:chExt cx="812800" cy="711200"/>
            </a:xfrm>
          </p:grpSpPr>
          <p:sp>
            <p:nvSpPr>
              <p:cNvPr name="Freeform 53" id="53"/>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000000"/>
              </a:solidFill>
            </p:spPr>
          </p:sp>
          <p:sp>
            <p:nvSpPr>
              <p:cNvPr name="TextBox 54" id="54"/>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grpSp>
          <p:nvGrpSpPr>
            <p:cNvPr name="Group 55" id="55"/>
            <p:cNvGrpSpPr/>
            <p:nvPr/>
          </p:nvGrpSpPr>
          <p:grpSpPr>
            <a:xfrm rot="-10800000">
              <a:off x="7872667" y="384250"/>
              <a:ext cx="1675067" cy="1465683"/>
              <a:chOff x="0" y="0"/>
              <a:chExt cx="812800" cy="711200"/>
            </a:xfrm>
          </p:grpSpPr>
          <p:sp>
            <p:nvSpPr>
              <p:cNvPr name="Freeform 56" id="56"/>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E57B12"/>
              </a:solidFill>
            </p:spPr>
          </p:sp>
          <p:sp>
            <p:nvSpPr>
              <p:cNvPr name="TextBox 57" id="57"/>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sp>
          <p:nvSpPr>
            <p:cNvPr name="TextBox 58" id="58"/>
            <p:cNvSpPr txBox="true"/>
            <p:nvPr/>
          </p:nvSpPr>
          <p:spPr>
            <a:xfrm rot="0">
              <a:off x="4292356" y="704924"/>
              <a:ext cx="3580312" cy="714375"/>
            </a:xfrm>
            <a:prstGeom prst="rect">
              <a:avLst/>
            </a:prstGeom>
          </p:spPr>
          <p:txBody>
            <a:bodyPr anchor="t" rtlCol="false" tIns="0" lIns="0" bIns="0" rIns="0">
              <a:spAutoFit/>
            </a:bodyPr>
            <a:lstStyle/>
            <a:p>
              <a:pPr algn="ctr" marL="0" indent="0" lvl="0">
                <a:lnSpc>
                  <a:spcPts val="4500"/>
                </a:lnSpc>
                <a:spcBef>
                  <a:spcPct val="0"/>
                </a:spcBef>
              </a:pPr>
              <a:r>
                <a:rPr lang="en-US" b="true" sz="3000" spc="89">
                  <a:solidFill>
                    <a:srgbClr val="FFFFFF"/>
                  </a:solidFill>
                  <a:latin typeface="Roboto Bold"/>
                  <a:ea typeface="Roboto Bold"/>
                  <a:cs typeface="Roboto Bold"/>
                  <a:sym typeface="Roboto Bold"/>
                </a:rPr>
                <a:t>Videos</a:t>
              </a:r>
            </a:p>
          </p:txBody>
        </p:sp>
        <p:grpSp>
          <p:nvGrpSpPr>
            <p:cNvPr name="Group 59" id="59"/>
            <p:cNvGrpSpPr/>
            <p:nvPr/>
          </p:nvGrpSpPr>
          <p:grpSpPr>
            <a:xfrm rot="-2700000">
              <a:off x="330923" y="330923"/>
              <a:ext cx="1597837" cy="1597837"/>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129207" y="0"/>
                    </a:moveTo>
                    <a:lnTo>
                      <a:pt x="683593" y="0"/>
                    </a:lnTo>
                    <a:cubicBezTo>
                      <a:pt x="717861" y="0"/>
                      <a:pt x="750725" y="13613"/>
                      <a:pt x="774956" y="37844"/>
                    </a:cubicBezTo>
                    <a:cubicBezTo>
                      <a:pt x="799187" y="62075"/>
                      <a:pt x="812800" y="94939"/>
                      <a:pt x="812800" y="129207"/>
                    </a:cubicBezTo>
                    <a:lnTo>
                      <a:pt x="812800" y="683593"/>
                    </a:lnTo>
                    <a:cubicBezTo>
                      <a:pt x="812800" y="717861"/>
                      <a:pt x="799187" y="750725"/>
                      <a:pt x="774956" y="774956"/>
                    </a:cubicBezTo>
                    <a:cubicBezTo>
                      <a:pt x="750725" y="799187"/>
                      <a:pt x="717861" y="812800"/>
                      <a:pt x="683593" y="812800"/>
                    </a:cubicBezTo>
                    <a:lnTo>
                      <a:pt x="129207" y="812800"/>
                    </a:lnTo>
                    <a:cubicBezTo>
                      <a:pt x="94939" y="812800"/>
                      <a:pt x="62075" y="799187"/>
                      <a:pt x="37844" y="774956"/>
                    </a:cubicBezTo>
                    <a:cubicBezTo>
                      <a:pt x="13613" y="750725"/>
                      <a:pt x="0" y="717861"/>
                      <a:pt x="0" y="683593"/>
                    </a:cubicBezTo>
                    <a:lnTo>
                      <a:pt x="0" y="129207"/>
                    </a:lnTo>
                    <a:cubicBezTo>
                      <a:pt x="0" y="94939"/>
                      <a:pt x="13613" y="62075"/>
                      <a:pt x="37844" y="37844"/>
                    </a:cubicBezTo>
                    <a:cubicBezTo>
                      <a:pt x="62075" y="13613"/>
                      <a:pt x="94939" y="0"/>
                      <a:pt x="129207" y="0"/>
                    </a:cubicBezTo>
                    <a:close/>
                  </a:path>
                </a:pathLst>
              </a:custGeom>
              <a:solidFill>
                <a:srgbClr val="E57B12"/>
              </a:solidFill>
            </p:spPr>
          </p:sp>
          <p:sp>
            <p:nvSpPr>
              <p:cNvPr name="TextBox 61" id="61"/>
              <p:cNvSpPr txBox="true"/>
              <p:nvPr/>
            </p:nvSpPr>
            <p:spPr>
              <a:xfrm>
                <a:off x="0" y="-47625"/>
                <a:ext cx="812800" cy="860425"/>
              </a:xfrm>
              <a:prstGeom prst="rect">
                <a:avLst/>
              </a:prstGeom>
            </p:spPr>
            <p:txBody>
              <a:bodyPr anchor="ctr" rtlCol="false" tIns="50800" lIns="50800" bIns="50800" rIns="50800"/>
              <a:lstStyle/>
              <a:p>
                <a:pPr algn="ctr">
                  <a:lnSpc>
                    <a:spcPts val="3079"/>
                  </a:lnSpc>
                </a:pPr>
              </a:p>
            </p:txBody>
          </p:sp>
        </p:grpSp>
        <p:grpSp>
          <p:nvGrpSpPr>
            <p:cNvPr name="Group 62" id="62"/>
            <p:cNvGrpSpPr/>
            <p:nvPr/>
          </p:nvGrpSpPr>
          <p:grpSpPr>
            <a:xfrm rot="-2700000">
              <a:off x="486687" y="486687"/>
              <a:ext cx="1286309" cy="1286309"/>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160499" y="0"/>
                    </a:moveTo>
                    <a:lnTo>
                      <a:pt x="652301" y="0"/>
                    </a:lnTo>
                    <a:cubicBezTo>
                      <a:pt x="740942" y="0"/>
                      <a:pt x="812800" y="71858"/>
                      <a:pt x="812800" y="160499"/>
                    </a:cubicBezTo>
                    <a:lnTo>
                      <a:pt x="812800" y="652301"/>
                    </a:lnTo>
                    <a:cubicBezTo>
                      <a:pt x="812800" y="740942"/>
                      <a:pt x="740942" y="812800"/>
                      <a:pt x="652301" y="812800"/>
                    </a:cubicBezTo>
                    <a:lnTo>
                      <a:pt x="160499" y="812800"/>
                    </a:lnTo>
                    <a:cubicBezTo>
                      <a:pt x="71858" y="812800"/>
                      <a:pt x="0" y="740942"/>
                      <a:pt x="0" y="652301"/>
                    </a:cubicBezTo>
                    <a:lnTo>
                      <a:pt x="0" y="160499"/>
                    </a:lnTo>
                    <a:cubicBezTo>
                      <a:pt x="0" y="71858"/>
                      <a:pt x="71858" y="0"/>
                      <a:pt x="160499" y="0"/>
                    </a:cubicBezTo>
                    <a:close/>
                  </a:path>
                </a:pathLst>
              </a:custGeom>
              <a:solidFill>
                <a:srgbClr val="FFFFFF"/>
              </a:solidFill>
            </p:spPr>
          </p:sp>
          <p:sp>
            <p:nvSpPr>
              <p:cNvPr name="TextBox 64" id="64"/>
              <p:cNvSpPr txBox="true"/>
              <p:nvPr/>
            </p:nvSpPr>
            <p:spPr>
              <a:xfrm>
                <a:off x="0" y="-47625"/>
                <a:ext cx="812800" cy="860425"/>
              </a:xfrm>
              <a:prstGeom prst="rect">
                <a:avLst/>
              </a:prstGeom>
            </p:spPr>
            <p:txBody>
              <a:bodyPr anchor="ctr" rtlCol="false" tIns="50800" lIns="50800" bIns="50800" rIns="50800"/>
              <a:lstStyle/>
              <a:p>
                <a:pPr algn="ctr">
                  <a:lnSpc>
                    <a:spcPts val="3079"/>
                  </a:lnSpc>
                </a:pPr>
              </a:p>
            </p:txBody>
          </p:sp>
        </p:grpSp>
        <p:grpSp>
          <p:nvGrpSpPr>
            <p:cNvPr name="Group 65" id="65"/>
            <p:cNvGrpSpPr/>
            <p:nvPr/>
          </p:nvGrpSpPr>
          <p:grpSpPr>
            <a:xfrm rot="-2700000">
              <a:off x="678913" y="645031"/>
              <a:ext cx="918820" cy="918820"/>
              <a:chOff x="0" y="0"/>
              <a:chExt cx="662996" cy="662996"/>
            </a:xfrm>
          </p:grpSpPr>
          <p:sp>
            <p:nvSpPr>
              <p:cNvPr name="Freeform 66" id="66"/>
              <p:cNvSpPr/>
              <p:nvPr/>
            </p:nvSpPr>
            <p:spPr>
              <a:xfrm flipH="false" flipV="false" rot="0">
                <a:off x="0" y="0"/>
                <a:ext cx="662996" cy="662996"/>
              </a:xfrm>
              <a:custGeom>
                <a:avLst/>
                <a:gdLst/>
                <a:ahLst/>
                <a:cxnLst/>
                <a:rect r="r" b="b" t="t" l="l"/>
                <a:pathLst>
                  <a:path h="662996" w="662996">
                    <a:moveTo>
                      <a:pt x="224692" y="0"/>
                    </a:moveTo>
                    <a:lnTo>
                      <a:pt x="438304" y="0"/>
                    </a:lnTo>
                    <a:cubicBezTo>
                      <a:pt x="497896" y="0"/>
                      <a:pt x="555047" y="23673"/>
                      <a:pt x="597185" y="65811"/>
                    </a:cubicBezTo>
                    <a:cubicBezTo>
                      <a:pt x="639323" y="107948"/>
                      <a:pt x="662996" y="165100"/>
                      <a:pt x="662996" y="224692"/>
                    </a:cubicBezTo>
                    <a:lnTo>
                      <a:pt x="662996" y="438304"/>
                    </a:lnTo>
                    <a:cubicBezTo>
                      <a:pt x="662996" y="497896"/>
                      <a:pt x="639323" y="555047"/>
                      <a:pt x="597185" y="597185"/>
                    </a:cubicBezTo>
                    <a:cubicBezTo>
                      <a:pt x="555047" y="639323"/>
                      <a:pt x="497896" y="662996"/>
                      <a:pt x="438304" y="662996"/>
                    </a:cubicBezTo>
                    <a:lnTo>
                      <a:pt x="224692" y="662996"/>
                    </a:lnTo>
                    <a:cubicBezTo>
                      <a:pt x="165100" y="662996"/>
                      <a:pt x="107948" y="639323"/>
                      <a:pt x="65811" y="597185"/>
                    </a:cubicBezTo>
                    <a:cubicBezTo>
                      <a:pt x="23673" y="555047"/>
                      <a:pt x="0" y="497896"/>
                      <a:pt x="0" y="438304"/>
                    </a:cubicBezTo>
                    <a:lnTo>
                      <a:pt x="0" y="224692"/>
                    </a:lnTo>
                    <a:cubicBezTo>
                      <a:pt x="0" y="165100"/>
                      <a:pt x="23673" y="107948"/>
                      <a:pt x="65811" y="65811"/>
                    </a:cubicBezTo>
                    <a:cubicBezTo>
                      <a:pt x="107948" y="23673"/>
                      <a:pt x="165100" y="0"/>
                      <a:pt x="224692" y="0"/>
                    </a:cubicBezTo>
                    <a:close/>
                  </a:path>
                </a:pathLst>
              </a:custGeom>
              <a:solidFill>
                <a:srgbClr val="E57B12"/>
              </a:solidFill>
            </p:spPr>
          </p:sp>
          <p:sp>
            <p:nvSpPr>
              <p:cNvPr name="TextBox 67" id="67"/>
              <p:cNvSpPr txBox="true"/>
              <p:nvPr/>
            </p:nvSpPr>
            <p:spPr>
              <a:xfrm>
                <a:off x="0" y="-47625"/>
                <a:ext cx="662996" cy="710621"/>
              </a:xfrm>
              <a:prstGeom prst="rect">
                <a:avLst/>
              </a:prstGeom>
            </p:spPr>
            <p:txBody>
              <a:bodyPr anchor="ctr" rtlCol="false" tIns="50800" lIns="50800" bIns="50800" rIns="50800"/>
              <a:lstStyle/>
              <a:p>
                <a:pPr algn="ctr">
                  <a:lnSpc>
                    <a:spcPts val="3079"/>
                  </a:lnSpc>
                </a:pPr>
              </a:p>
            </p:txBody>
          </p:sp>
        </p:grpSp>
        <p:sp>
          <p:nvSpPr>
            <p:cNvPr name="TextBox 68" id="68"/>
            <p:cNvSpPr txBox="true"/>
            <p:nvPr/>
          </p:nvSpPr>
          <p:spPr>
            <a:xfrm rot="0">
              <a:off x="713151" y="789931"/>
              <a:ext cx="751035" cy="622627"/>
            </a:xfrm>
            <a:prstGeom prst="rect">
              <a:avLst/>
            </a:prstGeom>
          </p:spPr>
          <p:txBody>
            <a:bodyPr anchor="t" rtlCol="false" tIns="0" lIns="0" bIns="0" rIns="0">
              <a:spAutoFit/>
            </a:bodyPr>
            <a:lstStyle/>
            <a:p>
              <a:pPr algn="ctr">
                <a:lnSpc>
                  <a:spcPts val="3922"/>
                </a:lnSpc>
              </a:pPr>
              <a:r>
                <a:rPr lang="en-US" b="true" sz="2801" spc="117">
                  <a:solidFill>
                    <a:srgbClr val="FFFFFF"/>
                  </a:solidFill>
                  <a:latin typeface="DM Sans Bold"/>
                  <a:ea typeface="DM Sans Bold"/>
                  <a:cs typeface="DM Sans Bold"/>
                  <a:sym typeface="DM Sans Bold"/>
                </a:rPr>
                <a:t>02</a:t>
              </a:r>
            </a:p>
          </p:txBody>
        </p:sp>
      </p:grpSp>
      <p:sp>
        <p:nvSpPr>
          <p:cNvPr name="Freeform 69" id="69"/>
          <p:cNvSpPr/>
          <p:nvPr/>
        </p:nvSpPr>
        <p:spPr>
          <a:xfrm flipH="true" flipV="true" rot="0">
            <a:off x="14159821" y="9023870"/>
            <a:ext cx="4936373" cy="2011572"/>
          </a:xfrm>
          <a:custGeom>
            <a:avLst/>
            <a:gdLst/>
            <a:ahLst/>
            <a:cxnLst/>
            <a:rect r="r" b="b" t="t" l="l"/>
            <a:pathLst>
              <a:path h="2011572" w="4936373">
                <a:moveTo>
                  <a:pt x="4936372" y="2011571"/>
                </a:moveTo>
                <a:lnTo>
                  <a:pt x="0" y="2011571"/>
                </a:lnTo>
                <a:lnTo>
                  <a:pt x="0" y="0"/>
                </a:lnTo>
                <a:lnTo>
                  <a:pt x="4936372" y="0"/>
                </a:lnTo>
                <a:lnTo>
                  <a:pt x="4936372" y="2011571"/>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70" id="70"/>
          <p:cNvSpPr/>
          <p:nvPr/>
        </p:nvSpPr>
        <p:spPr>
          <a:xfrm rot="0">
            <a:off x="1515899" y="9170762"/>
            <a:ext cx="15256203" cy="0"/>
          </a:xfrm>
          <a:prstGeom prst="line">
            <a:avLst/>
          </a:prstGeom>
          <a:ln cap="flat" w="47625">
            <a:solidFill>
              <a:srgbClr val="E57B12"/>
            </a:solidFill>
            <a:prstDash val="solid"/>
            <a:headEnd type="none" len="sm" w="sm"/>
            <a:tailEnd type="none" len="sm" w="sm"/>
          </a:ln>
        </p:spPr>
      </p:sp>
      <p:grpSp>
        <p:nvGrpSpPr>
          <p:cNvPr name="Group 71" id="71"/>
          <p:cNvGrpSpPr/>
          <p:nvPr/>
        </p:nvGrpSpPr>
        <p:grpSpPr>
          <a:xfrm rot="0">
            <a:off x="2374862" y="5602780"/>
            <a:ext cx="7141189" cy="1694762"/>
            <a:chOff x="0" y="0"/>
            <a:chExt cx="9521585" cy="2259683"/>
          </a:xfrm>
        </p:grpSpPr>
        <p:grpSp>
          <p:nvGrpSpPr>
            <p:cNvPr name="Group 72" id="72"/>
            <p:cNvGrpSpPr/>
            <p:nvPr/>
          </p:nvGrpSpPr>
          <p:grpSpPr>
            <a:xfrm rot="0">
              <a:off x="2948128" y="384250"/>
              <a:ext cx="5735924" cy="1465683"/>
              <a:chOff x="0" y="0"/>
              <a:chExt cx="1369078" cy="349836"/>
            </a:xfrm>
          </p:grpSpPr>
          <p:sp>
            <p:nvSpPr>
              <p:cNvPr name="Freeform 73" id="73"/>
              <p:cNvSpPr/>
              <p:nvPr/>
            </p:nvSpPr>
            <p:spPr>
              <a:xfrm flipH="false" flipV="false" rot="0">
                <a:off x="0" y="0"/>
                <a:ext cx="1369078" cy="349836"/>
              </a:xfrm>
              <a:custGeom>
                <a:avLst/>
                <a:gdLst/>
                <a:ahLst/>
                <a:cxnLst/>
                <a:rect r="r" b="b" t="t" l="l"/>
                <a:pathLst>
                  <a:path h="349836" w="1369078">
                    <a:moveTo>
                      <a:pt x="0" y="0"/>
                    </a:moveTo>
                    <a:lnTo>
                      <a:pt x="1369078" y="0"/>
                    </a:lnTo>
                    <a:lnTo>
                      <a:pt x="1369078" y="349836"/>
                    </a:lnTo>
                    <a:lnTo>
                      <a:pt x="0" y="349836"/>
                    </a:lnTo>
                    <a:close/>
                  </a:path>
                </a:pathLst>
              </a:custGeom>
              <a:solidFill>
                <a:srgbClr val="E57B12"/>
              </a:solidFill>
            </p:spPr>
          </p:sp>
          <p:sp>
            <p:nvSpPr>
              <p:cNvPr name="TextBox 74" id="74"/>
              <p:cNvSpPr txBox="true"/>
              <p:nvPr/>
            </p:nvSpPr>
            <p:spPr>
              <a:xfrm>
                <a:off x="0" y="-38100"/>
                <a:ext cx="1369078" cy="387936"/>
              </a:xfrm>
              <a:prstGeom prst="rect">
                <a:avLst/>
              </a:prstGeom>
            </p:spPr>
            <p:txBody>
              <a:bodyPr anchor="ctr" rtlCol="false" tIns="50800" lIns="50800" bIns="50800" rIns="50800"/>
              <a:lstStyle/>
              <a:p>
                <a:pPr algn="ctr">
                  <a:lnSpc>
                    <a:spcPts val="2726"/>
                  </a:lnSpc>
                </a:pPr>
              </a:p>
            </p:txBody>
          </p:sp>
        </p:grpSp>
        <p:grpSp>
          <p:nvGrpSpPr>
            <p:cNvPr name="Group 75" id="75"/>
            <p:cNvGrpSpPr/>
            <p:nvPr/>
          </p:nvGrpSpPr>
          <p:grpSpPr>
            <a:xfrm rot="0">
              <a:off x="2106533" y="384250"/>
              <a:ext cx="1704209" cy="1491183"/>
              <a:chOff x="0" y="0"/>
              <a:chExt cx="812800" cy="711200"/>
            </a:xfrm>
          </p:grpSpPr>
          <p:sp>
            <p:nvSpPr>
              <p:cNvPr name="Freeform 76" id="76"/>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000000"/>
              </a:solidFill>
            </p:spPr>
          </p:sp>
          <p:sp>
            <p:nvSpPr>
              <p:cNvPr name="TextBox 77" id="77"/>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grpSp>
          <p:nvGrpSpPr>
            <p:cNvPr name="Group 78" id="78"/>
            <p:cNvGrpSpPr/>
            <p:nvPr/>
          </p:nvGrpSpPr>
          <p:grpSpPr>
            <a:xfrm rot="-10800000">
              <a:off x="7846518" y="384250"/>
              <a:ext cx="1675067" cy="1465683"/>
              <a:chOff x="0" y="0"/>
              <a:chExt cx="812800" cy="711200"/>
            </a:xfrm>
          </p:grpSpPr>
          <p:sp>
            <p:nvSpPr>
              <p:cNvPr name="Freeform 79" id="79"/>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E57B12"/>
              </a:solidFill>
            </p:spPr>
          </p:sp>
          <p:sp>
            <p:nvSpPr>
              <p:cNvPr name="TextBox 80" id="80"/>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sp>
          <p:nvSpPr>
            <p:cNvPr name="TextBox 81" id="81"/>
            <p:cNvSpPr txBox="true"/>
            <p:nvPr/>
          </p:nvSpPr>
          <p:spPr>
            <a:xfrm rot="0">
              <a:off x="4035827" y="668321"/>
              <a:ext cx="4532048" cy="692063"/>
            </a:xfrm>
            <a:prstGeom prst="rect">
              <a:avLst/>
            </a:prstGeom>
          </p:spPr>
          <p:txBody>
            <a:bodyPr anchor="t" rtlCol="false" tIns="0" lIns="0" bIns="0" rIns="0">
              <a:spAutoFit/>
            </a:bodyPr>
            <a:lstStyle/>
            <a:p>
              <a:pPr algn="ctr" marL="0" indent="0" lvl="0">
                <a:lnSpc>
                  <a:spcPts val="4499"/>
                </a:lnSpc>
                <a:spcBef>
                  <a:spcPct val="0"/>
                </a:spcBef>
              </a:pPr>
              <a:r>
                <a:rPr lang="en-US" b="true" sz="2999" spc="89">
                  <a:solidFill>
                    <a:srgbClr val="FFFFFF"/>
                  </a:solidFill>
                  <a:latin typeface="Roboto Bold"/>
                  <a:ea typeface="Roboto Bold"/>
                  <a:cs typeface="Roboto Bold"/>
                  <a:sym typeface="Roboto Bold"/>
                </a:rPr>
                <a:t>No-Print Activities</a:t>
              </a:r>
            </a:p>
          </p:txBody>
        </p:sp>
        <p:grpSp>
          <p:nvGrpSpPr>
            <p:cNvPr name="Group 82" id="82"/>
            <p:cNvGrpSpPr/>
            <p:nvPr/>
          </p:nvGrpSpPr>
          <p:grpSpPr>
            <a:xfrm rot="-2700000">
              <a:off x="330923" y="330923"/>
              <a:ext cx="1597837" cy="1597837"/>
              <a:chOff x="0" y="0"/>
              <a:chExt cx="812800" cy="812800"/>
            </a:xfrm>
          </p:grpSpPr>
          <p:sp>
            <p:nvSpPr>
              <p:cNvPr name="Freeform 83" id="83"/>
              <p:cNvSpPr/>
              <p:nvPr/>
            </p:nvSpPr>
            <p:spPr>
              <a:xfrm flipH="false" flipV="false" rot="0">
                <a:off x="0" y="0"/>
                <a:ext cx="812800" cy="812800"/>
              </a:xfrm>
              <a:custGeom>
                <a:avLst/>
                <a:gdLst/>
                <a:ahLst/>
                <a:cxnLst/>
                <a:rect r="r" b="b" t="t" l="l"/>
                <a:pathLst>
                  <a:path h="812800" w="812800">
                    <a:moveTo>
                      <a:pt x="129207" y="0"/>
                    </a:moveTo>
                    <a:lnTo>
                      <a:pt x="683593" y="0"/>
                    </a:lnTo>
                    <a:cubicBezTo>
                      <a:pt x="717861" y="0"/>
                      <a:pt x="750725" y="13613"/>
                      <a:pt x="774956" y="37844"/>
                    </a:cubicBezTo>
                    <a:cubicBezTo>
                      <a:pt x="799187" y="62075"/>
                      <a:pt x="812800" y="94939"/>
                      <a:pt x="812800" y="129207"/>
                    </a:cubicBezTo>
                    <a:lnTo>
                      <a:pt x="812800" y="683593"/>
                    </a:lnTo>
                    <a:cubicBezTo>
                      <a:pt x="812800" y="717861"/>
                      <a:pt x="799187" y="750725"/>
                      <a:pt x="774956" y="774956"/>
                    </a:cubicBezTo>
                    <a:cubicBezTo>
                      <a:pt x="750725" y="799187"/>
                      <a:pt x="717861" y="812800"/>
                      <a:pt x="683593" y="812800"/>
                    </a:cubicBezTo>
                    <a:lnTo>
                      <a:pt x="129207" y="812800"/>
                    </a:lnTo>
                    <a:cubicBezTo>
                      <a:pt x="94939" y="812800"/>
                      <a:pt x="62075" y="799187"/>
                      <a:pt x="37844" y="774956"/>
                    </a:cubicBezTo>
                    <a:cubicBezTo>
                      <a:pt x="13613" y="750725"/>
                      <a:pt x="0" y="717861"/>
                      <a:pt x="0" y="683593"/>
                    </a:cubicBezTo>
                    <a:lnTo>
                      <a:pt x="0" y="129207"/>
                    </a:lnTo>
                    <a:cubicBezTo>
                      <a:pt x="0" y="94939"/>
                      <a:pt x="13613" y="62075"/>
                      <a:pt x="37844" y="37844"/>
                    </a:cubicBezTo>
                    <a:cubicBezTo>
                      <a:pt x="62075" y="13613"/>
                      <a:pt x="94939" y="0"/>
                      <a:pt x="129207" y="0"/>
                    </a:cubicBezTo>
                    <a:close/>
                  </a:path>
                </a:pathLst>
              </a:custGeom>
              <a:solidFill>
                <a:srgbClr val="E57B12"/>
              </a:solidFill>
            </p:spPr>
          </p:sp>
          <p:sp>
            <p:nvSpPr>
              <p:cNvPr name="TextBox 84" id="84"/>
              <p:cNvSpPr txBox="true"/>
              <p:nvPr/>
            </p:nvSpPr>
            <p:spPr>
              <a:xfrm>
                <a:off x="0" y="-47625"/>
                <a:ext cx="812800" cy="860425"/>
              </a:xfrm>
              <a:prstGeom prst="rect">
                <a:avLst/>
              </a:prstGeom>
            </p:spPr>
            <p:txBody>
              <a:bodyPr anchor="ctr" rtlCol="false" tIns="50800" lIns="50800" bIns="50800" rIns="50800"/>
              <a:lstStyle/>
              <a:p>
                <a:pPr algn="ctr">
                  <a:lnSpc>
                    <a:spcPts val="3079"/>
                  </a:lnSpc>
                </a:pPr>
              </a:p>
            </p:txBody>
          </p:sp>
        </p:grpSp>
        <p:grpSp>
          <p:nvGrpSpPr>
            <p:cNvPr name="Group 85" id="85"/>
            <p:cNvGrpSpPr/>
            <p:nvPr/>
          </p:nvGrpSpPr>
          <p:grpSpPr>
            <a:xfrm rot="-2700000">
              <a:off x="486687" y="486687"/>
              <a:ext cx="1286309" cy="1286309"/>
              <a:chOff x="0" y="0"/>
              <a:chExt cx="812800" cy="812800"/>
            </a:xfrm>
          </p:grpSpPr>
          <p:sp>
            <p:nvSpPr>
              <p:cNvPr name="Freeform 86" id="86"/>
              <p:cNvSpPr/>
              <p:nvPr/>
            </p:nvSpPr>
            <p:spPr>
              <a:xfrm flipH="false" flipV="false" rot="0">
                <a:off x="0" y="0"/>
                <a:ext cx="812800" cy="812800"/>
              </a:xfrm>
              <a:custGeom>
                <a:avLst/>
                <a:gdLst/>
                <a:ahLst/>
                <a:cxnLst/>
                <a:rect r="r" b="b" t="t" l="l"/>
                <a:pathLst>
                  <a:path h="812800" w="812800">
                    <a:moveTo>
                      <a:pt x="160499" y="0"/>
                    </a:moveTo>
                    <a:lnTo>
                      <a:pt x="652301" y="0"/>
                    </a:lnTo>
                    <a:cubicBezTo>
                      <a:pt x="740942" y="0"/>
                      <a:pt x="812800" y="71858"/>
                      <a:pt x="812800" y="160499"/>
                    </a:cubicBezTo>
                    <a:lnTo>
                      <a:pt x="812800" y="652301"/>
                    </a:lnTo>
                    <a:cubicBezTo>
                      <a:pt x="812800" y="740942"/>
                      <a:pt x="740942" y="812800"/>
                      <a:pt x="652301" y="812800"/>
                    </a:cubicBezTo>
                    <a:lnTo>
                      <a:pt x="160499" y="812800"/>
                    </a:lnTo>
                    <a:cubicBezTo>
                      <a:pt x="71858" y="812800"/>
                      <a:pt x="0" y="740942"/>
                      <a:pt x="0" y="652301"/>
                    </a:cubicBezTo>
                    <a:lnTo>
                      <a:pt x="0" y="160499"/>
                    </a:lnTo>
                    <a:cubicBezTo>
                      <a:pt x="0" y="71858"/>
                      <a:pt x="71858" y="0"/>
                      <a:pt x="160499" y="0"/>
                    </a:cubicBezTo>
                    <a:close/>
                  </a:path>
                </a:pathLst>
              </a:custGeom>
              <a:solidFill>
                <a:srgbClr val="FFFFFF"/>
              </a:solidFill>
            </p:spPr>
          </p:sp>
          <p:sp>
            <p:nvSpPr>
              <p:cNvPr name="TextBox 87" id="87"/>
              <p:cNvSpPr txBox="true"/>
              <p:nvPr/>
            </p:nvSpPr>
            <p:spPr>
              <a:xfrm>
                <a:off x="0" y="-47625"/>
                <a:ext cx="812800" cy="860425"/>
              </a:xfrm>
              <a:prstGeom prst="rect">
                <a:avLst/>
              </a:prstGeom>
            </p:spPr>
            <p:txBody>
              <a:bodyPr anchor="ctr" rtlCol="false" tIns="50800" lIns="50800" bIns="50800" rIns="50800"/>
              <a:lstStyle/>
              <a:p>
                <a:pPr algn="ctr">
                  <a:lnSpc>
                    <a:spcPts val="3079"/>
                  </a:lnSpc>
                </a:pPr>
              </a:p>
            </p:txBody>
          </p:sp>
        </p:grpSp>
        <p:grpSp>
          <p:nvGrpSpPr>
            <p:cNvPr name="Group 88" id="88"/>
            <p:cNvGrpSpPr/>
            <p:nvPr/>
          </p:nvGrpSpPr>
          <p:grpSpPr>
            <a:xfrm rot="-2700000">
              <a:off x="678913" y="645031"/>
              <a:ext cx="918820" cy="918820"/>
              <a:chOff x="0" y="0"/>
              <a:chExt cx="662996" cy="662996"/>
            </a:xfrm>
          </p:grpSpPr>
          <p:sp>
            <p:nvSpPr>
              <p:cNvPr name="Freeform 89" id="89"/>
              <p:cNvSpPr/>
              <p:nvPr/>
            </p:nvSpPr>
            <p:spPr>
              <a:xfrm flipH="false" flipV="false" rot="0">
                <a:off x="0" y="0"/>
                <a:ext cx="662996" cy="662996"/>
              </a:xfrm>
              <a:custGeom>
                <a:avLst/>
                <a:gdLst/>
                <a:ahLst/>
                <a:cxnLst/>
                <a:rect r="r" b="b" t="t" l="l"/>
                <a:pathLst>
                  <a:path h="662996" w="662996">
                    <a:moveTo>
                      <a:pt x="224692" y="0"/>
                    </a:moveTo>
                    <a:lnTo>
                      <a:pt x="438304" y="0"/>
                    </a:lnTo>
                    <a:cubicBezTo>
                      <a:pt x="497896" y="0"/>
                      <a:pt x="555047" y="23673"/>
                      <a:pt x="597185" y="65811"/>
                    </a:cubicBezTo>
                    <a:cubicBezTo>
                      <a:pt x="639323" y="107948"/>
                      <a:pt x="662996" y="165100"/>
                      <a:pt x="662996" y="224692"/>
                    </a:cubicBezTo>
                    <a:lnTo>
                      <a:pt x="662996" y="438304"/>
                    </a:lnTo>
                    <a:cubicBezTo>
                      <a:pt x="662996" y="497896"/>
                      <a:pt x="639323" y="555047"/>
                      <a:pt x="597185" y="597185"/>
                    </a:cubicBezTo>
                    <a:cubicBezTo>
                      <a:pt x="555047" y="639323"/>
                      <a:pt x="497896" y="662996"/>
                      <a:pt x="438304" y="662996"/>
                    </a:cubicBezTo>
                    <a:lnTo>
                      <a:pt x="224692" y="662996"/>
                    </a:lnTo>
                    <a:cubicBezTo>
                      <a:pt x="165100" y="662996"/>
                      <a:pt x="107948" y="639323"/>
                      <a:pt x="65811" y="597185"/>
                    </a:cubicBezTo>
                    <a:cubicBezTo>
                      <a:pt x="23673" y="555047"/>
                      <a:pt x="0" y="497896"/>
                      <a:pt x="0" y="438304"/>
                    </a:cubicBezTo>
                    <a:lnTo>
                      <a:pt x="0" y="224692"/>
                    </a:lnTo>
                    <a:cubicBezTo>
                      <a:pt x="0" y="165100"/>
                      <a:pt x="23673" y="107948"/>
                      <a:pt x="65811" y="65811"/>
                    </a:cubicBezTo>
                    <a:cubicBezTo>
                      <a:pt x="107948" y="23673"/>
                      <a:pt x="165100" y="0"/>
                      <a:pt x="224692" y="0"/>
                    </a:cubicBezTo>
                    <a:close/>
                  </a:path>
                </a:pathLst>
              </a:custGeom>
              <a:solidFill>
                <a:srgbClr val="E57B12"/>
              </a:solidFill>
            </p:spPr>
          </p:sp>
          <p:sp>
            <p:nvSpPr>
              <p:cNvPr name="TextBox 90" id="90"/>
              <p:cNvSpPr txBox="true"/>
              <p:nvPr/>
            </p:nvSpPr>
            <p:spPr>
              <a:xfrm>
                <a:off x="0" y="-47625"/>
                <a:ext cx="662996" cy="710621"/>
              </a:xfrm>
              <a:prstGeom prst="rect">
                <a:avLst/>
              </a:prstGeom>
            </p:spPr>
            <p:txBody>
              <a:bodyPr anchor="ctr" rtlCol="false" tIns="50800" lIns="50800" bIns="50800" rIns="50800"/>
              <a:lstStyle/>
              <a:p>
                <a:pPr algn="ctr">
                  <a:lnSpc>
                    <a:spcPts val="3079"/>
                  </a:lnSpc>
                </a:pPr>
              </a:p>
            </p:txBody>
          </p:sp>
        </p:grpSp>
        <p:sp>
          <p:nvSpPr>
            <p:cNvPr name="TextBox 91" id="91"/>
            <p:cNvSpPr txBox="true"/>
            <p:nvPr/>
          </p:nvSpPr>
          <p:spPr>
            <a:xfrm rot="0">
              <a:off x="713151" y="789931"/>
              <a:ext cx="751035" cy="622627"/>
            </a:xfrm>
            <a:prstGeom prst="rect">
              <a:avLst/>
            </a:prstGeom>
          </p:spPr>
          <p:txBody>
            <a:bodyPr anchor="t" rtlCol="false" tIns="0" lIns="0" bIns="0" rIns="0">
              <a:spAutoFit/>
            </a:bodyPr>
            <a:lstStyle/>
            <a:p>
              <a:pPr algn="ctr">
                <a:lnSpc>
                  <a:spcPts val="3922"/>
                </a:lnSpc>
              </a:pPr>
              <a:r>
                <a:rPr lang="en-US" b="true" sz="2801" spc="117">
                  <a:solidFill>
                    <a:srgbClr val="FFFFFF"/>
                  </a:solidFill>
                  <a:latin typeface="DM Sans Bold"/>
                  <a:ea typeface="DM Sans Bold"/>
                  <a:cs typeface="DM Sans Bold"/>
                  <a:sym typeface="DM Sans Bold"/>
                </a:rPr>
                <a:t>03</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690882">
            <a:off x="-2970157" y="2679337"/>
            <a:ext cx="16365224" cy="8018960"/>
          </a:xfrm>
          <a:custGeom>
            <a:avLst/>
            <a:gdLst/>
            <a:ahLst/>
            <a:cxnLst/>
            <a:rect r="r" b="b" t="t" l="l"/>
            <a:pathLst>
              <a:path h="8018960" w="16365224">
                <a:moveTo>
                  <a:pt x="0" y="0"/>
                </a:moveTo>
                <a:lnTo>
                  <a:pt x="16365224" y="0"/>
                </a:lnTo>
                <a:lnTo>
                  <a:pt x="16365224" y="8018960"/>
                </a:lnTo>
                <a:lnTo>
                  <a:pt x="0" y="80189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86570" y="825169"/>
            <a:ext cx="6692350" cy="669235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8"/>
            </a:solidFill>
          </p:spPr>
        </p:sp>
      </p:grpSp>
      <p:grpSp>
        <p:nvGrpSpPr>
          <p:cNvPr name="Group 5" id="5"/>
          <p:cNvGrpSpPr/>
          <p:nvPr/>
        </p:nvGrpSpPr>
        <p:grpSpPr>
          <a:xfrm rot="0">
            <a:off x="813639" y="1152237"/>
            <a:ext cx="6038213" cy="603821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0" r="0" b="0"/>
              </a:stretch>
            </a:blipFill>
            <a:ln w="38100" cap="sq">
              <a:solidFill>
                <a:srgbClr val="1A1E41"/>
              </a:solidFill>
              <a:prstDash val="solid"/>
              <a:miter/>
            </a:ln>
          </p:spPr>
        </p:sp>
      </p:grpSp>
      <p:grpSp>
        <p:nvGrpSpPr>
          <p:cNvPr name="Group 7" id="7"/>
          <p:cNvGrpSpPr/>
          <p:nvPr/>
        </p:nvGrpSpPr>
        <p:grpSpPr>
          <a:xfrm rot="0">
            <a:off x="7428934" y="5424069"/>
            <a:ext cx="9430690" cy="3164571"/>
            <a:chOff x="0" y="0"/>
            <a:chExt cx="2483803" cy="833467"/>
          </a:xfrm>
        </p:grpSpPr>
        <p:sp>
          <p:nvSpPr>
            <p:cNvPr name="Freeform 8" id="8"/>
            <p:cNvSpPr/>
            <p:nvPr/>
          </p:nvSpPr>
          <p:spPr>
            <a:xfrm flipH="false" flipV="false" rot="0">
              <a:off x="0" y="0"/>
              <a:ext cx="2483803" cy="833467"/>
            </a:xfrm>
            <a:custGeom>
              <a:avLst/>
              <a:gdLst/>
              <a:ahLst/>
              <a:cxnLst/>
              <a:rect r="r" b="b" t="t" l="l"/>
              <a:pathLst>
                <a:path h="833467" w="2483803">
                  <a:moveTo>
                    <a:pt x="35300" y="0"/>
                  </a:moveTo>
                  <a:lnTo>
                    <a:pt x="2448503" y="0"/>
                  </a:lnTo>
                  <a:cubicBezTo>
                    <a:pt x="2467999" y="0"/>
                    <a:pt x="2483803" y="15804"/>
                    <a:pt x="2483803" y="35300"/>
                  </a:cubicBezTo>
                  <a:lnTo>
                    <a:pt x="2483803" y="798167"/>
                  </a:lnTo>
                  <a:cubicBezTo>
                    <a:pt x="2483803" y="807529"/>
                    <a:pt x="2480084" y="816508"/>
                    <a:pt x="2473464" y="823128"/>
                  </a:cubicBezTo>
                  <a:cubicBezTo>
                    <a:pt x="2466844" y="829748"/>
                    <a:pt x="2457865" y="833467"/>
                    <a:pt x="2448503" y="833467"/>
                  </a:cubicBezTo>
                  <a:lnTo>
                    <a:pt x="35300" y="833467"/>
                  </a:lnTo>
                  <a:cubicBezTo>
                    <a:pt x="25938" y="833467"/>
                    <a:pt x="16959" y="829748"/>
                    <a:pt x="10339" y="823128"/>
                  </a:cubicBezTo>
                  <a:cubicBezTo>
                    <a:pt x="3719" y="816508"/>
                    <a:pt x="0" y="807529"/>
                    <a:pt x="0" y="798167"/>
                  </a:cubicBezTo>
                  <a:lnTo>
                    <a:pt x="0" y="35300"/>
                  </a:lnTo>
                  <a:cubicBezTo>
                    <a:pt x="0" y="25938"/>
                    <a:pt x="3719" y="16959"/>
                    <a:pt x="10339" y="10339"/>
                  </a:cubicBezTo>
                  <a:cubicBezTo>
                    <a:pt x="16959" y="3719"/>
                    <a:pt x="25938" y="0"/>
                    <a:pt x="35300" y="0"/>
                  </a:cubicBezTo>
                  <a:close/>
                </a:path>
              </a:pathLst>
            </a:custGeom>
            <a:solidFill>
              <a:srgbClr val="E57B12"/>
            </a:solidFill>
          </p:spPr>
        </p:sp>
        <p:sp>
          <p:nvSpPr>
            <p:cNvPr name="TextBox 9" id="9"/>
            <p:cNvSpPr txBox="true"/>
            <p:nvPr/>
          </p:nvSpPr>
          <p:spPr>
            <a:xfrm>
              <a:off x="0" y="-38100"/>
              <a:ext cx="2483803" cy="871567"/>
            </a:xfrm>
            <a:prstGeom prst="rect">
              <a:avLst/>
            </a:prstGeom>
          </p:spPr>
          <p:txBody>
            <a:bodyPr anchor="ctr" rtlCol="false" tIns="50800" lIns="50800" bIns="50800" rIns="50800"/>
            <a:lstStyle/>
            <a:p>
              <a:pPr algn="ctr">
                <a:lnSpc>
                  <a:spcPts val="2726"/>
                </a:lnSpc>
              </a:pPr>
            </a:p>
          </p:txBody>
        </p:sp>
      </p:grpSp>
      <p:sp>
        <p:nvSpPr>
          <p:cNvPr name="TextBox 10" id="10"/>
          <p:cNvSpPr txBox="true"/>
          <p:nvPr/>
        </p:nvSpPr>
        <p:spPr>
          <a:xfrm rot="0">
            <a:off x="8101350" y="2264054"/>
            <a:ext cx="8522875" cy="2171634"/>
          </a:xfrm>
          <a:prstGeom prst="rect">
            <a:avLst/>
          </a:prstGeom>
        </p:spPr>
        <p:txBody>
          <a:bodyPr anchor="t" rtlCol="false" tIns="0" lIns="0" bIns="0" rIns="0">
            <a:spAutoFit/>
          </a:bodyPr>
          <a:lstStyle/>
          <a:p>
            <a:pPr algn="r">
              <a:lnSpc>
                <a:spcPts val="8400"/>
              </a:lnSpc>
            </a:pPr>
            <a:r>
              <a:rPr lang="en-US" b="true" sz="8000" i="true" spc="-280">
                <a:solidFill>
                  <a:srgbClr val="42210B"/>
                </a:solidFill>
                <a:latin typeface="Fraunces Bold Italics"/>
                <a:ea typeface="Fraunces Bold Italics"/>
                <a:cs typeface="Fraunces Bold Italics"/>
                <a:sym typeface="Fraunces Bold Italics"/>
              </a:rPr>
              <a:t>1. Parent Involvement</a:t>
            </a:r>
          </a:p>
        </p:txBody>
      </p:sp>
      <p:sp>
        <p:nvSpPr>
          <p:cNvPr name="TextBox 11" id="11"/>
          <p:cNvSpPr txBox="true"/>
          <p:nvPr/>
        </p:nvSpPr>
        <p:spPr>
          <a:xfrm rot="0">
            <a:off x="7782221" y="5601363"/>
            <a:ext cx="8861054" cy="2667331"/>
          </a:xfrm>
          <a:prstGeom prst="rect">
            <a:avLst/>
          </a:prstGeom>
        </p:spPr>
        <p:txBody>
          <a:bodyPr anchor="t" rtlCol="false" tIns="0" lIns="0" bIns="0" rIns="0">
            <a:spAutoFit/>
          </a:bodyPr>
          <a:lstStyle/>
          <a:p>
            <a:pPr algn="l">
              <a:lnSpc>
                <a:spcPts val="4200"/>
              </a:lnSpc>
              <a:spcBef>
                <a:spcPct val="0"/>
              </a:spcBef>
            </a:pPr>
            <a:r>
              <a:rPr lang="en-US" sz="3000">
                <a:solidFill>
                  <a:srgbClr val="FFFFFF"/>
                </a:solidFill>
                <a:latin typeface="Roboto"/>
                <a:ea typeface="Roboto"/>
                <a:cs typeface="Roboto"/>
                <a:sym typeface="Roboto"/>
              </a:rPr>
              <a:t>S</a:t>
            </a:r>
            <a:r>
              <a:rPr lang="en-US" sz="3000">
                <a:solidFill>
                  <a:srgbClr val="FFFFFF"/>
                </a:solidFill>
                <a:latin typeface="Roboto"/>
                <a:ea typeface="Roboto"/>
                <a:cs typeface="Roboto"/>
                <a:sym typeface="Roboto"/>
              </a:rPr>
              <a:t>ending videos between speech therapy lessons or teaching online will reach parents more than the occasional meeting at the school. Parents can see you in action and model how an SLP asks questions and encourages the students.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56046"/>
            <a:ext cx="8368168" cy="10575205"/>
            <a:chOff x="0" y="0"/>
            <a:chExt cx="1000298" cy="1264119"/>
          </a:xfrm>
        </p:grpSpPr>
        <p:sp>
          <p:nvSpPr>
            <p:cNvPr name="Freeform 3" id="3"/>
            <p:cNvSpPr/>
            <p:nvPr/>
          </p:nvSpPr>
          <p:spPr>
            <a:xfrm flipH="false" flipV="false" rot="0">
              <a:off x="0" y="0"/>
              <a:ext cx="1000298" cy="1264119"/>
            </a:xfrm>
            <a:custGeom>
              <a:avLst/>
              <a:gdLst/>
              <a:ahLst/>
              <a:cxnLst/>
              <a:rect r="r" b="b" t="t" l="l"/>
              <a:pathLst>
                <a:path h="1264119" w="1000298">
                  <a:moveTo>
                    <a:pt x="0" y="0"/>
                  </a:moveTo>
                  <a:lnTo>
                    <a:pt x="1000298" y="0"/>
                  </a:lnTo>
                  <a:lnTo>
                    <a:pt x="1000298" y="1264119"/>
                  </a:lnTo>
                  <a:lnTo>
                    <a:pt x="0" y="1264119"/>
                  </a:lnTo>
                  <a:close/>
                </a:path>
              </a:pathLst>
            </a:custGeom>
            <a:blipFill>
              <a:blip r:embed="rId2"/>
              <a:stretch>
                <a:fillRect l="-26374" t="0" r="0" b="0"/>
              </a:stretch>
            </a:blipFill>
          </p:spPr>
        </p:sp>
      </p:grpSp>
      <p:sp>
        <p:nvSpPr>
          <p:cNvPr name="Freeform 4" id="4"/>
          <p:cNvSpPr/>
          <p:nvPr/>
        </p:nvSpPr>
        <p:spPr>
          <a:xfrm flipH="true" flipV="true" rot="5400000">
            <a:off x="2745795" y="3532955"/>
            <a:ext cx="10688893" cy="2819196"/>
          </a:xfrm>
          <a:custGeom>
            <a:avLst/>
            <a:gdLst/>
            <a:ahLst/>
            <a:cxnLst/>
            <a:rect r="r" b="b" t="t" l="l"/>
            <a:pathLst>
              <a:path h="2819196" w="10688893">
                <a:moveTo>
                  <a:pt x="10688894" y="2819196"/>
                </a:moveTo>
                <a:lnTo>
                  <a:pt x="0" y="2819196"/>
                </a:lnTo>
                <a:lnTo>
                  <a:pt x="0" y="0"/>
                </a:lnTo>
                <a:lnTo>
                  <a:pt x="10688894" y="0"/>
                </a:lnTo>
                <a:lnTo>
                  <a:pt x="10688894" y="2819196"/>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7624935" y="4045566"/>
            <a:ext cx="1467133" cy="146713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7B12"/>
            </a:solidFill>
            <a:ln w="47625" cap="sq">
              <a:solidFill>
                <a:srgbClr val="000000"/>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726"/>
                </a:lnSpc>
              </a:pPr>
            </a:p>
          </p:txBody>
        </p:sp>
      </p:grpSp>
      <p:grpSp>
        <p:nvGrpSpPr>
          <p:cNvPr name="Group 8" id="8"/>
          <p:cNvGrpSpPr/>
          <p:nvPr/>
        </p:nvGrpSpPr>
        <p:grpSpPr>
          <a:xfrm rot="0">
            <a:off x="7194609" y="5825582"/>
            <a:ext cx="1467133" cy="146713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7B12"/>
            </a:solidFill>
            <a:ln w="47625" cap="sq">
              <a:solidFill>
                <a:srgbClr val="000000"/>
              </a:solid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726"/>
                </a:lnSpc>
              </a:pPr>
            </a:p>
          </p:txBody>
        </p:sp>
      </p:grpSp>
      <p:grpSp>
        <p:nvGrpSpPr>
          <p:cNvPr name="Group 11" id="11"/>
          <p:cNvGrpSpPr/>
          <p:nvPr/>
        </p:nvGrpSpPr>
        <p:grpSpPr>
          <a:xfrm rot="0">
            <a:off x="6764282" y="7605597"/>
            <a:ext cx="1467133" cy="1467133"/>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7B12"/>
            </a:solidFill>
            <a:ln w="47625" cap="sq">
              <a:solidFill>
                <a:srgbClr val="000000"/>
              </a:solidFill>
              <a:prstDash val="solid"/>
              <a:miter/>
            </a:ln>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726"/>
                </a:lnSpc>
              </a:pPr>
            </a:p>
          </p:txBody>
        </p:sp>
      </p:grpSp>
      <p:sp>
        <p:nvSpPr>
          <p:cNvPr name="Freeform 14" id="14"/>
          <p:cNvSpPr/>
          <p:nvPr/>
        </p:nvSpPr>
        <p:spPr>
          <a:xfrm flipH="false" flipV="false" rot="0">
            <a:off x="7048436" y="7920648"/>
            <a:ext cx="898826" cy="837032"/>
          </a:xfrm>
          <a:custGeom>
            <a:avLst/>
            <a:gdLst/>
            <a:ahLst/>
            <a:cxnLst/>
            <a:rect r="r" b="b" t="t" l="l"/>
            <a:pathLst>
              <a:path h="837032" w="898826">
                <a:moveTo>
                  <a:pt x="0" y="0"/>
                </a:moveTo>
                <a:lnTo>
                  <a:pt x="898826" y="0"/>
                </a:lnTo>
                <a:lnTo>
                  <a:pt x="898826" y="837032"/>
                </a:lnTo>
                <a:lnTo>
                  <a:pt x="0" y="8370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7898934" y="4283845"/>
            <a:ext cx="919136" cy="919136"/>
          </a:xfrm>
          <a:custGeom>
            <a:avLst/>
            <a:gdLst/>
            <a:ahLst/>
            <a:cxnLst/>
            <a:rect r="r" b="b" t="t" l="l"/>
            <a:pathLst>
              <a:path h="919136" w="919136">
                <a:moveTo>
                  <a:pt x="0" y="0"/>
                </a:moveTo>
                <a:lnTo>
                  <a:pt x="919136" y="0"/>
                </a:lnTo>
                <a:lnTo>
                  <a:pt x="919136" y="919136"/>
                </a:lnTo>
                <a:lnTo>
                  <a:pt x="0" y="9191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7511087" y="6120528"/>
            <a:ext cx="834177" cy="877241"/>
          </a:xfrm>
          <a:custGeom>
            <a:avLst/>
            <a:gdLst/>
            <a:ahLst/>
            <a:cxnLst/>
            <a:rect r="r" b="b" t="t" l="l"/>
            <a:pathLst>
              <a:path h="877241" w="834177">
                <a:moveTo>
                  <a:pt x="0" y="0"/>
                </a:moveTo>
                <a:lnTo>
                  <a:pt x="834177" y="0"/>
                </a:lnTo>
                <a:lnTo>
                  <a:pt x="834177" y="877241"/>
                </a:lnTo>
                <a:lnTo>
                  <a:pt x="0" y="8772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8746402" y="1796067"/>
            <a:ext cx="6885884" cy="1104867"/>
          </a:xfrm>
          <a:prstGeom prst="rect">
            <a:avLst/>
          </a:prstGeom>
        </p:spPr>
        <p:txBody>
          <a:bodyPr anchor="t" rtlCol="false" tIns="0" lIns="0" bIns="0" rIns="0">
            <a:spAutoFit/>
          </a:bodyPr>
          <a:lstStyle/>
          <a:p>
            <a:pPr algn="r">
              <a:lnSpc>
                <a:spcPts val="8400"/>
              </a:lnSpc>
            </a:pPr>
            <a:r>
              <a:rPr lang="en-US" b="true" sz="8000" i="true" spc="-280">
                <a:solidFill>
                  <a:srgbClr val="42210B"/>
                </a:solidFill>
                <a:latin typeface="Fraunces Bold Italics"/>
                <a:ea typeface="Fraunces Bold Italics"/>
                <a:cs typeface="Fraunces Bold Italics"/>
                <a:sym typeface="Fraunces Bold Italics"/>
              </a:rPr>
              <a:t>2. Videos</a:t>
            </a:r>
          </a:p>
        </p:txBody>
      </p:sp>
      <p:sp>
        <p:nvSpPr>
          <p:cNvPr name="TextBox 18" id="18"/>
          <p:cNvSpPr txBox="true"/>
          <p:nvPr/>
        </p:nvSpPr>
        <p:spPr>
          <a:xfrm rot="0">
            <a:off x="9804967" y="4079312"/>
            <a:ext cx="7454333" cy="3657600"/>
          </a:xfrm>
          <a:prstGeom prst="rect">
            <a:avLst/>
          </a:prstGeom>
        </p:spPr>
        <p:txBody>
          <a:bodyPr anchor="t" rtlCol="false" tIns="0" lIns="0" bIns="0" rIns="0">
            <a:spAutoFit/>
          </a:bodyPr>
          <a:lstStyle/>
          <a:p>
            <a:pPr algn="l">
              <a:lnSpc>
                <a:spcPts val="4199"/>
              </a:lnSpc>
              <a:spcBef>
                <a:spcPct val="0"/>
              </a:spcBef>
            </a:pPr>
            <a:r>
              <a:rPr lang="en-US" sz="2999">
                <a:solidFill>
                  <a:srgbClr val="000000"/>
                </a:solidFill>
                <a:latin typeface="Roboto"/>
                <a:ea typeface="Roboto"/>
                <a:cs typeface="Roboto"/>
                <a:sym typeface="Roboto"/>
              </a:rPr>
              <a:t>Use commercials, movie clips, and learning videos to teach your students. You can use the videos to work on the students’ vocabulary, articulation, recalling of details, and pointing out inferences. There are so many questions to get their brains thinking after showing a short video clip.</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5400000">
            <a:off x="8863272" y="970971"/>
            <a:ext cx="11835596" cy="7515603"/>
          </a:xfrm>
          <a:custGeom>
            <a:avLst/>
            <a:gdLst/>
            <a:ahLst/>
            <a:cxnLst/>
            <a:rect r="r" b="b" t="t" l="l"/>
            <a:pathLst>
              <a:path h="7515603" w="11835596">
                <a:moveTo>
                  <a:pt x="11835596" y="0"/>
                </a:moveTo>
                <a:lnTo>
                  <a:pt x="0" y="0"/>
                </a:lnTo>
                <a:lnTo>
                  <a:pt x="0" y="7515604"/>
                </a:lnTo>
                <a:lnTo>
                  <a:pt x="11835596" y="7515604"/>
                </a:lnTo>
                <a:lnTo>
                  <a:pt x="11835596"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812987" y="471106"/>
            <a:ext cx="9344788" cy="934478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A0000"/>
            </a:solidFill>
          </p:spPr>
        </p:sp>
      </p:grpSp>
      <p:grpSp>
        <p:nvGrpSpPr>
          <p:cNvPr name="Group 5" id="5"/>
          <p:cNvGrpSpPr/>
          <p:nvPr/>
        </p:nvGrpSpPr>
        <p:grpSpPr>
          <a:xfrm rot="0">
            <a:off x="10000706" y="846545"/>
            <a:ext cx="8969349" cy="896934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0" r="0" b="0"/>
              </a:stretch>
            </a:blipFill>
          </p:spPr>
        </p:sp>
      </p:grpSp>
      <p:sp>
        <p:nvSpPr>
          <p:cNvPr name="TextBox 7" id="7"/>
          <p:cNvSpPr txBox="true"/>
          <p:nvPr/>
        </p:nvSpPr>
        <p:spPr>
          <a:xfrm rot="0">
            <a:off x="1245321" y="1478008"/>
            <a:ext cx="9412437" cy="2171634"/>
          </a:xfrm>
          <a:prstGeom prst="rect">
            <a:avLst/>
          </a:prstGeom>
        </p:spPr>
        <p:txBody>
          <a:bodyPr anchor="t" rtlCol="false" tIns="0" lIns="0" bIns="0" rIns="0">
            <a:spAutoFit/>
          </a:bodyPr>
          <a:lstStyle/>
          <a:p>
            <a:pPr algn="l">
              <a:lnSpc>
                <a:spcPts val="8400"/>
              </a:lnSpc>
            </a:pPr>
            <a:r>
              <a:rPr lang="en-US" b="true" sz="8000" i="true" spc="-280">
                <a:solidFill>
                  <a:srgbClr val="42210B"/>
                </a:solidFill>
                <a:latin typeface="Fraunces Bold Italics"/>
                <a:ea typeface="Fraunces Bold Italics"/>
                <a:cs typeface="Fraunces Bold Italics"/>
                <a:sym typeface="Fraunces Bold Italics"/>
              </a:rPr>
              <a:t>3. No-Print </a:t>
            </a:r>
            <a:r>
              <a:rPr lang="en-US" b="true" sz="8000" i="true" spc="-280">
                <a:solidFill>
                  <a:srgbClr val="E57B12"/>
                </a:solidFill>
                <a:latin typeface="Fraunces Bold Italics"/>
                <a:ea typeface="Fraunces Bold Italics"/>
                <a:cs typeface="Fraunces Bold Italics"/>
                <a:sym typeface="Fraunces Bold Italics"/>
              </a:rPr>
              <a:t>Activities </a:t>
            </a:r>
          </a:p>
        </p:txBody>
      </p:sp>
      <p:sp>
        <p:nvSpPr>
          <p:cNvPr name="TextBox 8" id="8"/>
          <p:cNvSpPr txBox="true"/>
          <p:nvPr/>
        </p:nvSpPr>
        <p:spPr>
          <a:xfrm rot="0">
            <a:off x="1267108" y="4264474"/>
            <a:ext cx="7876892" cy="3200783"/>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Roboto"/>
                <a:ea typeface="Roboto"/>
                <a:cs typeface="Roboto"/>
                <a:sym typeface="Roboto"/>
              </a:rPr>
              <a:t>Many resources are available online that use interactive worksheets that require no printing. Few families have printers in their homes, so it is unrealistic to require printing in your lessons. Provide easy fill-in activities that will sharpen the student’s typing skills as well.</a:t>
            </a:r>
          </a:p>
        </p:txBody>
      </p:sp>
      <p:grpSp>
        <p:nvGrpSpPr>
          <p:cNvPr name="Group 9" id="9"/>
          <p:cNvGrpSpPr/>
          <p:nvPr/>
        </p:nvGrpSpPr>
        <p:grpSpPr>
          <a:xfrm rot="0">
            <a:off x="5511044" y="8310485"/>
            <a:ext cx="4301943" cy="1099263"/>
            <a:chOff x="0" y="0"/>
            <a:chExt cx="1369078" cy="349836"/>
          </a:xfrm>
        </p:grpSpPr>
        <p:sp>
          <p:nvSpPr>
            <p:cNvPr name="Freeform 10" id="10"/>
            <p:cNvSpPr/>
            <p:nvPr/>
          </p:nvSpPr>
          <p:spPr>
            <a:xfrm flipH="false" flipV="false" rot="0">
              <a:off x="0" y="0"/>
              <a:ext cx="1369078" cy="349836"/>
            </a:xfrm>
            <a:custGeom>
              <a:avLst/>
              <a:gdLst/>
              <a:ahLst/>
              <a:cxnLst/>
              <a:rect r="r" b="b" t="t" l="l"/>
              <a:pathLst>
                <a:path h="349836" w="1369078">
                  <a:moveTo>
                    <a:pt x="0" y="0"/>
                  </a:moveTo>
                  <a:lnTo>
                    <a:pt x="1369078" y="0"/>
                  </a:lnTo>
                  <a:lnTo>
                    <a:pt x="1369078" y="349836"/>
                  </a:lnTo>
                  <a:lnTo>
                    <a:pt x="0" y="349836"/>
                  </a:lnTo>
                  <a:close/>
                </a:path>
              </a:pathLst>
            </a:custGeom>
            <a:solidFill>
              <a:srgbClr val="E57B12"/>
            </a:solidFill>
          </p:spPr>
        </p:sp>
        <p:sp>
          <p:nvSpPr>
            <p:cNvPr name="TextBox 11" id="11"/>
            <p:cNvSpPr txBox="true"/>
            <p:nvPr/>
          </p:nvSpPr>
          <p:spPr>
            <a:xfrm>
              <a:off x="0" y="-38100"/>
              <a:ext cx="1369078" cy="387936"/>
            </a:xfrm>
            <a:prstGeom prst="rect">
              <a:avLst/>
            </a:prstGeom>
          </p:spPr>
          <p:txBody>
            <a:bodyPr anchor="ctr" rtlCol="false" tIns="50800" lIns="50800" bIns="50800" rIns="50800"/>
            <a:lstStyle/>
            <a:p>
              <a:pPr algn="ctr">
                <a:lnSpc>
                  <a:spcPts val="2726"/>
                </a:lnSpc>
              </a:pPr>
            </a:p>
          </p:txBody>
        </p:sp>
      </p:grpSp>
      <p:grpSp>
        <p:nvGrpSpPr>
          <p:cNvPr name="Group 12" id="12"/>
          <p:cNvGrpSpPr/>
          <p:nvPr/>
        </p:nvGrpSpPr>
        <p:grpSpPr>
          <a:xfrm rot="0">
            <a:off x="4879848" y="8310485"/>
            <a:ext cx="1278157" cy="1118387"/>
            <a:chOff x="0" y="0"/>
            <a:chExt cx="812800" cy="711200"/>
          </a:xfrm>
        </p:grpSpPr>
        <p:sp>
          <p:nvSpPr>
            <p:cNvPr name="Freeform 13" id="13"/>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000000"/>
            </a:solidFill>
          </p:spPr>
        </p:sp>
        <p:sp>
          <p:nvSpPr>
            <p:cNvPr name="TextBox 14" id="14"/>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grpSp>
        <p:nvGrpSpPr>
          <p:cNvPr name="Group 15" id="15"/>
          <p:cNvGrpSpPr/>
          <p:nvPr/>
        </p:nvGrpSpPr>
        <p:grpSpPr>
          <a:xfrm rot="-10800000">
            <a:off x="9184837" y="8310485"/>
            <a:ext cx="1256300" cy="1099263"/>
            <a:chOff x="0" y="0"/>
            <a:chExt cx="812800" cy="711200"/>
          </a:xfrm>
        </p:grpSpPr>
        <p:sp>
          <p:nvSpPr>
            <p:cNvPr name="Freeform 16" id="16"/>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E57B12"/>
            </a:solidFill>
          </p:spPr>
        </p:sp>
        <p:sp>
          <p:nvSpPr>
            <p:cNvPr name="TextBox 17" id="17"/>
            <p:cNvSpPr txBox="true"/>
            <p:nvPr/>
          </p:nvSpPr>
          <p:spPr>
            <a:xfrm>
              <a:off x="127000" y="12700"/>
              <a:ext cx="558800" cy="368300"/>
            </a:xfrm>
            <a:prstGeom prst="rect">
              <a:avLst/>
            </a:prstGeom>
          </p:spPr>
          <p:txBody>
            <a:bodyPr anchor="ctr" rtlCol="false" tIns="50800" lIns="50800" bIns="50800" rIns="50800"/>
            <a:lstStyle/>
            <a:p>
              <a:pPr algn="ctr">
                <a:lnSpc>
                  <a:spcPts val="2726"/>
                </a:lnSpc>
              </a:pPr>
            </a:p>
          </p:txBody>
        </p:sp>
      </p:grpSp>
      <p:sp>
        <p:nvSpPr>
          <p:cNvPr name="TextBox 18" id="18"/>
          <p:cNvSpPr txBox="true"/>
          <p:nvPr/>
        </p:nvSpPr>
        <p:spPr>
          <a:xfrm rot="0">
            <a:off x="6265393" y="8675264"/>
            <a:ext cx="3591851" cy="331605"/>
          </a:xfrm>
          <a:prstGeom prst="rect">
            <a:avLst/>
          </a:prstGeom>
        </p:spPr>
        <p:txBody>
          <a:bodyPr anchor="t" rtlCol="false" tIns="0" lIns="0" bIns="0" rIns="0">
            <a:spAutoFit/>
          </a:bodyPr>
          <a:lstStyle/>
          <a:p>
            <a:pPr algn="ctr">
              <a:lnSpc>
                <a:spcPts val="2726"/>
              </a:lnSpc>
              <a:spcBef>
                <a:spcPct val="0"/>
              </a:spcBef>
            </a:pPr>
            <a:r>
              <a:rPr lang="en-US" sz="1947" spc="272">
                <a:solidFill>
                  <a:srgbClr val="FFFFFF"/>
                </a:solidFill>
                <a:latin typeface="Garet"/>
                <a:ea typeface="Garet"/>
                <a:cs typeface="Garet"/>
                <a:sym typeface="Garet"/>
              </a:rPr>
              <a:t>www.cbstherapy.com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631206" y="1533163"/>
            <a:ext cx="10075762" cy="3200797"/>
          </a:xfrm>
          <a:prstGeom prst="rect">
            <a:avLst/>
          </a:prstGeom>
        </p:spPr>
        <p:txBody>
          <a:bodyPr anchor="t" rtlCol="false" tIns="0" lIns="0" bIns="0" rIns="0">
            <a:spAutoFit/>
          </a:bodyPr>
          <a:lstStyle/>
          <a:p>
            <a:pPr algn="l">
              <a:lnSpc>
                <a:spcPts val="4200"/>
              </a:lnSpc>
              <a:spcBef>
                <a:spcPct val="0"/>
              </a:spcBef>
            </a:pPr>
            <a:r>
              <a:rPr lang="en-US" sz="3000">
                <a:solidFill>
                  <a:srgbClr val="000000"/>
                </a:solidFill>
                <a:latin typeface="Roboto"/>
                <a:ea typeface="Roboto"/>
                <a:cs typeface="Roboto"/>
                <a:sym typeface="Roboto"/>
              </a:rPr>
              <a:t>There are endless games online that can be accessed for your speech therapy lessons. Choose an online matching game including works with s-blends, articulation games, or more. You can make speech therapy fun and collaborative with online activities. Children love the playful elements of these games and can learn and develop at the same time.</a:t>
            </a:r>
          </a:p>
        </p:txBody>
      </p:sp>
      <p:grpSp>
        <p:nvGrpSpPr>
          <p:cNvPr name="Group 3" id="3"/>
          <p:cNvGrpSpPr/>
          <p:nvPr/>
        </p:nvGrpSpPr>
        <p:grpSpPr>
          <a:xfrm rot="0">
            <a:off x="2873404" y="5438713"/>
            <a:ext cx="14135928" cy="2822162"/>
            <a:chOff x="0" y="0"/>
            <a:chExt cx="18847904" cy="3762882"/>
          </a:xfrm>
        </p:grpSpPr>
        <p:grpSp>
          <p:nvGrpSpPr>
            <p:cNvPr name="Group 4" id="4"/>
            <p:cNvGrpSpPr/>
            <p:nvPr/>
          </p:nvGrpSpPr>
          <p:grpSpPr>
            <a:xfrm rot="0">
              <a:off x="2061797" y="0"/>
              <a:ext cx="14647365" cy="3742798"/>
              <a:chOff x="0" y="0"/>
              <a:chExt cx="1369078" cy="349836"/>
            </a:xfrm>
          </p:grpSpPr>
          <p:sp>
            <p:nvSpPr>
              <p:cNvPr name="Freeform 5" id="5"/>
              <p:cNvSpPr/>
              <p:nvPr/>
            </p:nvSpPr>
            <p:spPr>
              <a:xfrm flipH="false" flipV="false" rot="0">
                <a:off x="0" y="0"/>
                <a:ext cx="1369078" cy="349836"/>
              </a:xfrm>
              <a:custGeom>
                <a:avLst/>
                <a:gdLst/>
                <a:ahLst/>
                <a:cxnLst/>
                <a:rect r="r" b="b" t="t" l="l"/>
                <a:pathLst>
                  <a:path h="349836" w="1369078">
                    <a:moveTo>
                      <a:pt x="0" y="0"/>
                    </a:moveTo>
                    <a:lnTo>
                      <a:pt x="1369078" y="0"/>
                    </a:lnTo>
                    <a:lnTo>
                      <a:pt x="1369078" y="349836"/>
                    </a:lnTo>
                    <a:lnTo>
                      <a:pt x="0" y="349836"/>
                    </a:lnTo>
                    <a:close/>
                  </a:path>
                </a:pathLst>
              </a:custGeom>
              <a:solidFill>
                <a:srgbClr val="E57B12"/>
              </a:solidFill>
            </p:spPr>
          </p:sp>
          <p:sp>
            <p:nvSpPr>
              <p:cNvPr name="TextBox 6" id="6"/>
              <p:cNvSpPr txBox="true"/>
              <p:nvPr/>
            </p:nvSpPr>
            <p:spPr>
              <a:xfrm>
                <a:off x="0" y="-38100"/>
                <a:ext cx="1369078" cy="387936"/>
              </a:xfrm>
              <a:prstGeom prst="rect">
                <a:avLst/>
              </a:prstGeom>
            </p:spPr>
            <p:txBody>
              <a:bodyPr anchor="ctr" rtlCol="false" tIns="101989" lIns="101989" bIns="101989" rIns="101989"/>
              <a:lstStyle/>
              <a:p>
                <a:pPr algn="ctr">
                  <a:lnSpc>
                    <a:spcPts val="2726"/>
                  </a:lnSpc>
                </a:pPr>
              </a:p>
            </p:txBody>
          </p:sp>
        </p:grpSp>
        <p:grpSp>
          <p:nvGrpSpPr>
            <p:cNvPr name="Group 7" id="7"/>
            <p:cNvGrpSpPr/>
            <p:nvPr/>
          </p:nvGrpSpPr>
          <p:grpSpPr>
            <a:xfrm rot="-10800000">
              <a:off x="14570421" y="20085"/>
              <a:ext cx="4277483" cy="3742798"/>
              <a:chOff x="0" y="0"/>
              <a:chExt cx="812800" cy="711200"/>
            </a:xfrm>
          </p:grpSpPr>
          <p:sp>
            <p:nvSpPr>
              <p:cNvPr name="Freeform 8" id="8"/>
              <p:cNvSpPr/>
              <p:nvPr/>
            </p:nvSpPr>
            <p:spPr>
              <a:xfrm flipH="false" flipV="false" rot="0">
                <a:off x="0" y="0"/>
                <a:ext cx="812800" cy="711200"/>
              </a:xfrm>
              <a:custGeom>
                <a:avLst/>
                <a:gdLst/>
                <a:ahLst/>
                <a:cxnLst/>
                <a:rect r="r" b="b" t="t" l="l"/>
                <a:pathLst>
                  <a:path h="711200" w="812800">
                    <a:moveTo>
                      <a:pt x="406400" y="711200"/>
                    </a:moveTo>
                    <a:lnTo>
                      <a:pt x="812800" y="0"/>
                    </a:lnTo>
                    <a:lnTo>
                      <a:pt x="0" y="0"/>
                    </a:lnTo>
                    <a:lnTo>
                      <a:pt x="406400" y="711200"/>
                    </a:lnTo>
                    <a:close/>
                  </a:path>
                </a:pathLst>
              </a:custGeom>
              <a:solidFill>
                <a:srgbClr val="E57B12"/>
              </a:solidFill>
            </p:spPr>
          </p:sp>
          <p:sp>
            <p:nvSpPr>
              <p:cNvPr name="TextBox 9" id="9"/>
              <p:cNvSpPr txBox="true"/>
              <p:nvPr/>
            </p:nvSpPr>
            <p:spPr>
              <a:xfrm>
                <a:off x="127000" y="12700"/>
                <a:ext cx="558800" cy="368300"/>
              </a:xfrm>
              <a:prstGeom prst="rect">
                <a:avLst/>
              </a:prstGeom>
            </p:spPr>
            <p:txBody>
              <a:bodyPr anchor="ctr" rtlCol="false" tIns="101989" lIns="101989" bIns="101989" rIns="101989"/>
              <a:lstStyle/>
              <a:p>
                <a:pPr algn="ctr">
                  <a:lnSpc>
                    <a:spcPts val="2726"/>
                  </a:lnSpc>
                </a:pPr>
              </a:p>
            </p:txBody>
          </p:sp>
        </p:grpSp>
        <p:sp>
          <p:nvSpPr>
            <p:cNvPr name="TextBox 10" id="10"/>
            <p:cNvSpPr txBox="true"/>
            <p:nvPr/>
          </p:nvSpPr>
          <p:spPr>
            <a:xfrm rot="0">
              <a:off x="4245281" y="114345"/>
              <a:ext cx="12531740" cy="3459905"/>
            </a:xfrm>
            <a:prstGeom prst="rect">
              <a:avLst/>
            </a:prstGeom>
          </p:spPr>
          <p:txBody>
            <a:bodyPr anchor="t" rtlCol="false" tIns="0" lIns="0" bIns="0" rIns="0">
              <a:spAutoFit/>
            </a:bodyPr>
            <a:lstStyle/>
            <a:p>
              <a:pPr algn="l">
                <a:lnSpc>
                  <a:spcPts val="4125"/>
                </a:lnSpc>
              </a:pPr>
              <a:r>
                <a:rPr lang="en-US" sz="2946">
                  <a:solidFill>
                    <a:srgbClr val="FFFFFF"/>
                  </a:solidFill>
                  <a:latin typeface="Roboto"/>
                  <a:ea typeface="Roboto"/>
                  <a:cs typeface="Roboto"/>
                  <a:sym typeface="Roboto"/>
                </a:rPr>
                <a:t>It doesn’t matter whether you are teaching your students virtually or are able to meet face to face, switch things up with technology. You can personalize each lesson to their preferences. And most importantly, make the student look forward to speech therapy. </a:t>
              </a:r>
            </a:p>
          </p:txBody>
        </p:sp>
        <p:grpSp>
          <p:nvGrpSpPr>
            <p:cNvPr name="Group 11" id="11"/>
            <p:cNvGrpSpPr/>
            <p:nvPr/>
          </p:nvGrpSpPr>
          <p:grpSpPr>
            <a:xfrm rot="0">
              <a:off x="0" y="0"/>
              <a:ext cx="4032453" cy="3755271"/>
              <a:chOff x="0" y="0"/>
              <a:chExt cx="753137" cy="701368"/>
            </a:xfrm>
          </p:grpSpPr>
          <p:sp>
            <p:nvSpPr>
              <p:cNvPr name="Freeform 12" id="12"/>
              <p:cNvSpPr/>
              <p:nvPr/>
            </p:nvSpPr>
            <p:spPr>
              <a:xfrm flipH="false" flipV="false" rot="0">
                <a:off x="0" y="0"/>
                <a:ext cx="753137" cy="701368"/>
              </a:xfrm>
              <a:custGeom>
                <a:avLst/>
                <a:gdLst/>
                <a:ahLst/>
                <a:cxnLst/>
                <a:rect r="r" b="b" t="t" l="l"/>
                <a:pathLst>
                  <a:path h="701368" w="753137">
                    <a:moveTo>
                      <a:pt x="376568" y="701368"/>
                    </a:moveTo>
                    <a:lnTo>
                      <a:pt x="753137" y="0"/>
                    </a:lnTo>
                    <a:lnTo>
                      <a:pt x="0" y="0"/>
                    </a:lnTo>
                    <a:lnTo>
                      <a:pt x="376568" y="701368"/>
                    </a:lnTo>
                    <a:close/>
                  </a:path>
                </a:pathLst>
              </a:custGeom>
              <a:solidFill>
                <a:srgbClr val="000000"/>
              </a:solidFill>
            </p:spPr>
          </p:sp>
          <p:sp>
            <p:nvSpPr>
              <p:cNvPr name="TextBox 13" id="13"/>
              <p:cNvSpPr txBox="true"/>
              <p:nvPr/>
            </p:nvSpPr>
            <p:spPr>
              <a:xfrm>
                <a:off x="117678" y="11998"/>
                <a:ext cx="517782" cy="363735"/>
              </a:xfrm>
              <a:prstGeom prst="rect">
                <a:avLst/>
              </a:prstGeom>
            </p:spPr>
            <p:txBody>
              <a:bodyPr anchor="ctr" rtlCol="false" tIns="101989" lIns="101989" bIns="101989" rIns="101989"/>
              <a:lstStyle/>
              <a:p>
                <a:pPr algn="ctr">
                  <a:lnSpc>
                    <a:spcPts val="2726"/>
                  </a:lnSpc>
                </a:pPr>
              </a:p>
            </p:txBody>
          </p:sp>
        </p:grpSp>
      </p:grpSp>
      <p:sp>
        <p:nvSpPr>
          <p:cNvPr name="Freeform 14" id="14"/>
          <p:cNvSpPr/>
          <p:nvPr/>
        </p:nvSpPr>
        <p:spPr>
          <a:xfrm flipH="false" flipV="false" rot="5400000">
            <a:off x="-3044393" y="795511"/>
            <a:ext cx="11835596" cy="7515603"/>
          </a:xfrm>
          <a:custGeom>
            <a:avLst/>
            <a:gdLst/>
            <a:ahLst/>
            <a:cxnLst/>
            <a:rect r="r" b="b" t="t" l="l"/>
            <a:pathLst>
              <a:path h="7515603" w="11835596">
                <a:moveTo>
                  <a:pt x="0" y="0"/>
                </a:moveTo>
                <a:lnTo>
                  <a:pt x="11835595" y="0"/>
                </a:lnTo>
                <a:lnTo>
                  <a:pt x="11835595" y="7515603"/>
                </a:lnTo>
                <a:lnTo>
                  <a:pt x="0" y="75156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942543" y="2676377"/>
            <a:ext cx="5467572" cy="1104867"/>
          </a:xfrm>
          <a:prstGeom prst="rect">
            <a:avLst/>
          </a:prstGeom>
        </p:spPr>
        <p:txBody>
          <a:bodyPr anchor="t" rtlCol="false" tIns="0" lIns="0" bIns="0" rIns="0">
            <a:spAutoFit/>
          </a:bodyPr>
          <a:lstStyle/>
          <a:p>
            <a:pPr algn="l">
              <a:lnSpc>
                <a:spcPts val="8400"/>
              </a:lnSpc>
            </a:pPr>
            <a:r>
              <a:rPr lang="en-US" b="true" sz="8000" i="true" spc="-280">
                <a:solidFill>
                  <a:srgbClr val="E57B12"/>
                </a:solidFill>
                <a:latin typeface="Fraunces Bold Italics"/>
                <a:ea typeface="Fraunces Bold Italics"/>
                <a:cs typeface="Fraunces Bold Italics"/>
                <a:sym typeface="Fraunces Bold Italics"/>
              </a:rPr>
              <a:t>4. Game</a:t>
            </a:r>
            <a:r>
              <a:rPr lang="en-US" b="true" sz="8000" i="true" spc="-280">
                <a:solidFill>
                  <a:srgbClr val="7A0000"/>
                </a:solidFill>
                <a:latin typeface="Fraunces Bold Italics"/>
                <a:ea typeface="Fraunces Bold Italics"/>
                <a:cs typeface="Fraunces Bold Italics"/>
                <a:sym typeface="Fraunces Bold Italics"/>
              </a:rPr>
              <a: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886028" y="1602084"/>
            <a:ext cx="6411497" cy="8684916"/>
            <a:chOff x="0" y="0"/>
            <a:chExt cx="993309" cy="1345521"/>
          </a:xfrm>
        </p:grpSpPr>
        <p:sp>
          <p:nvSpPr>
            <p:cNvPr name="Freeform 3" id="3"/>
            <p:cNvSpPr/>
            <p:nvPr/>
          </p:nvSpPr>
          <p:spPr>
            <a:xfrm flipH="false" flipV="false" rot="0">
              <a:off x="0" y="0"/>
              <a:ext cx="993309" cy="1345521"/>
            </a:xfrm>
            <a:custGeom>
              <a:avLst/>
              <a:gdLst/>
              <a:ahLst/>
              <a:cxnLst/>
              <a:rect r="r" b="b" t="t" l="l"/>
              <a:pathLst>
                <a:path h="1345521" w="993309">
                  <a:moveTo>
                    <a:pt x="0" y="0"/>
                  </a:moveTo>
                  <a:lnTo>
                    <a:pt x="993309" y="0"/>
                  </a:lnTo>
                  <a:lnTo>
                    <a:pt x="993309" y="1345521"/>
                  </a:lnTo>
                  <a:lnTo>
                    <a:pt x="0" y="1345521"/>
                  </a:lnTo>
                  <a:close/>
                </a:path>
              </a:pathLst>
            </a:custGeom>
            <a:blipFill>
              <a:blip r:embed="rId2"/>
              <a:stretch>
                <a:fillRect l="-17729" t="0" r="-17729" b="0"/>
              </a:stretch>
            </a:blipFill>
          </p:spPr>
        </p:sp>
      </p:grpSp>
      <p:grpSp>
        <p:nvGrpSpPr>
          <p:cNvPr name="Group 4" id="4"/>
          <p:cNvGrpSpPr/>
          <p:nvPr/>
        </p:nvGrpSpPr>
        <p:grpSpPr>
          <a:xfrm rot="0">
            <a:off x="10186964" y="9258300"/>
            <a:ext cx="6658152" cy="1028700"/>
            <a:chOff x="0" y="0"/>
            <a:chExt cx="1753587" cy="270933"/>
          </a:xfrm>
        </p:grpSpPr>
        <p:sp>
          <p:nvSpPr>
            <p:cNvPr name="Freeform 5" id="5"/>
            <p:cNvSpPr/>
            <p:nvPr/>
          </p:nvSpPr>
          <p:spPr>
            <a:xfrm flipH="false" flipV="false" rot="0">
              <a:off x="0" y="0"/>
              <a:ext cx="1753587" cy="270933"/>
            </a:xfrm>
            <a:custGeom>
              <a:avLst/>
              <a:gdLst/>
              <a:ahLst/>
              <a:cxnLst/>
              <a:rect r="r" b="b" t="t" l="l"/>
              <a:pathLst>
                <a:path h="270933" w="1753587">
                  <a:moveTo>
                    <a:pt x="0" y="0"/>
                  </a:moveTo>
                  <a:lnTo>
                    <a:pt x="1753587" y="0"/>
                  </a:lnTo>
                  <a:lnTo>
                    <a:pt x="1753587" y="270933"/>
                  </a:lnTo>
                  <a:lnTo>
                    <a:pt x="0" y="270933"/>
                  </a:lnTo>
                  <a:close/>
                </a:path>
              </a:pathLst>
            </a:custGeom>
            <a:solidFill>
              <a:srgbClr val="E57B12"/>
            </a:solidFill>
          </p:spPr>
        </p:sp>
        <p:sp>
          <p:nvSpPr>
            <p:cNvPr name="TextBox 6" id="6"/>
            <p:cNvSpPr txBox="true"/>
            <p:nvPr/>
          </p:nvSpPr>
          <p:spPr>
            <a:xfrm>
              <a:off x="0" y="-38100"/>
              <a:ext cx="1753587" cy="309033"/>
            </a:xfrm>
            <a:prstGeom prst="rect">
              <a:avLst/>
            </a:prstGeom>
          </p:spPr>
          <p:txBody>
            <a:bodyPr anchor="ctr" rtlCol="false" tIns="50800" lIns="50800" bIns="50800" rIns="50800"/>
            <a:lstStyle/>
            <a:p>
              <a:pPr algn="ctr">
                <a:lnSpc>
                  <a:spcPts val="2726"/>
                </a:lnSpc>
              </a:pPr>
            </a:p>
          </p:txBody>
        </p:sp>
      </p:grpSp>
      <p:sp>
        <p:nvSpPr>
          <p:cNvPr name="Freeform 7" id="7"/>
          <p:cNvSpPr/>
          <p:nvPr/>
        </p:nvSpPr>
        <p:spPr>
          <a:xfrm flipH="false" flipV="false" rot="0">
            <a:off x="14682656" y="-1666124"/>
            <a:ext cx="7315200" cy="2980944"/>
          </a:xfrm>
          <a:custGeom>
            <a:avLst/>
            <a:gdLst/>
            <a:ahLst/>
            <a:cxnLst/>
            <a:rect r="r" b="b" t="t" l="l"/>
            <a:pathLst>
              <a:path h="2980944" w="7315200">
                <a:moveTo>
                  <a:pt x="0" y="0"/>
                </a:moveTo>
                <a:lnTo>
                  <a:pt x="7315200" y="0"/>
                </a:lnTo>
                <a:lnTo>
                  <a:pt x="7315200" y="2980944"/>
                </a:lnTo>
                <a:lnTo>
                  <a:pt x="0" y="29809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085850" y="3685461"/>
            <a:ext cx="10548623" cy="4621556"/>
          </a:xfrm>
          <a:prstGeom prst="rect">
            <a:avLst/>
          </a:prstGeom>
        </p:spPr>
        <p:txBody>
          <a:bodyPr anchor="t" rtlCol="false" tIns="0" lIns="0" bIns="0" rIns="0">
            <a:spAutoFit/>
          </a:bodyPr>
          <a:lstStyle/>
          <a:p>
            <a:pPr algn="l">
              <a:lnSpc>
                <a:spcPts val="4060"/>
              </a:lnSpc>
            </a:pPr>
            <a:r>
              <a:rPr lang="en-US" sz="2900">
                <a:solidFill>
                  <a:srgbClr val="000000"/>
                </a:solidFill>
                <a:latin typeface="Roboto"/>
                <a:ea typeface="Roboto"/>
                <a:cs typeface="Roboto"/>
                <a:sym typeface="Roboto"/>
              </a:rPr>
              <a:t>Technology can be a great support in SLP, but there is a balance to ensure the child isn’t in front of a screen too much. Research shows that too much screen time for younger children can potentially play a role in speech and language delays.</a:t>
            </a:r>
          </a:p>
          <a:p>
            <a:pPr algn="l">
              <a:lnSpc>
                <a:spcPts val="4060"/>
              </a:lnSpc>
            </a:pPr>
          </a:p>
          <a:p>
            <a:pPr algn="l">
              <a:lnSpc>
                <a:spcPts val="4060"/>
              </a:lnSpc>
              <a:spcBef>
                <a:spcPct val="0"/>
              </a:spcBef>
            </a:pPr>
            <a:r>
              <a:rPr lang="en-US" sz="2900">
                <a:solidFill>
                  <a:srgbClr val="000000"/>
                </a:solidFill>
                <a:latin typeface="Roboto"/>
                <a:ea typeface="Roboto"/>
                <a:cs typeface="Roboto"/>
                <a:sym typeface="Roboto"/>
              </a:rPr>
              <a:t>Don’t let </a:t>
            </a:r>
            <a:r>
              <a:rPr lang="en-US" b="true" sz="2900">
                <a:solidFill>
                  <a:srgbClr val="E57B12"/>
                </a:solidFill>
                <a:latin typeface="Roboto Bold"/>
                <a:ea typeface="Roboto Bold"/>
                <a:cs typeface="Roboto Bold"/>
                <a:sym typeface="Roboto Bold"/>
                <a:hlinkClick r:id="rId5" tooltip="https://cbstherapy.com/4-ways-to-implement-technology-into-speech-therapy/"/>
              </a:rPr>
              <a:t>technology</a:t>
            </a:r>
            <a:r>
              <a:rPr lang="en-US" sz="2900">
                <a:solidFill>
                  <a:srgbClr val="000000"/>
                </a:solidFill>
                <a:latin typeface="Roboto"/>
                <a:ea typeface="Roboto"/>
                <a:cs typeface="Roboto"/>
                <a:sym typeface="Roboto"/>
              </a:rPr>
              <a:t> or apps disrupt daily routines. Instead, use them as a supplement to enhance communication. With the right integration, technology encourages an interactive learning environment, supporting the needs of the child and their family.</a:t>
            </a:r>
          </a:p>
        </p:txBody>
      </p:sp>
      <p:sp>
        <p:nvSpPr>
          <p:cNvPr name="TextBox 9" id="9"/>
          <p:cNvSpPr txBox="true"/>
          <p:nvPr/>
        </p:nvSpPr>
        <p:spPr>
          <a:xfrm rot="0">
            <a:off x="11317483" y="9467817"/>
            <a:ext cx="4560297" cy="533466"/>
          </a:xfrm>
          <a:prstGeom prst="rect">
            <a:avLst/>
          </a:prstGeom>
        </p:spPr>
        <p:txBody>
          <a:bodyPr anchor="t" rtlCol="false" tIns="0" lIns="0" bIns="0" rIns="0">
            <a:spAutoFit/>
          </a:bodyPr>
          <a:lstStyle/>
          <a:p>
            <a:pPr algn="ctr">
              <a:lnSpc>
                <a:spcPts val="4200"/>
              </a:lnSpc>
              <a:spcBef>
                <a:spcPct val="0"/>
              </a:spcBef>
            </a:pPr>
            <a:r>
              <a:rPr lang="en-US" b="true" sz="3000">
                <a:solidFill>
                  <a:srgbClr val="FFFFFF"/>
                </a:solidFill>
                <a:latin typeface="Roboto Bold"/>
                <a:ea typeface="Roboto Bold"/>
                <a:cs typeface="Roboto Bold"/>
                <a:sym typeface="Roboto Bold"/>
              </a:rPr>
              <a:t>CBS THERAPY</a:t>
            </a:r>
          </a:p>
        </p:txBody>
      </p:sp>
      <p:sp>
        <p:nvSpPr>
          <p:cNvPr name="TextBox 10" id="10"/>
          <p:cNvSpPr txBox="true"/>
          <p:nvPr/>
        </p:nvSpPr>
        <p:spPr>
          <a:xfrm rot="0">
            <a:off x="1028700" y="1238250"/>
            <a:ext cx="10003033" cy="2171634"/>
          </a:xfrm>
          <a:prstGeom prst="rect">
            <a:avLst/>
          </a:prstGeom>
        </p:spPr>
        <p:txBody>
          <a:bodyPr anchor="t" rtlCol="false" tIns="0" lIns="0" bIns="0" rIns="0">
            <a:spAutoFit/>
          </a:bodyPr>
          <a:lstStyle/>
          <a:p>
            <a:pPr algn="l">
              <a:lnSpc>
                <a:spcPts val="8400"/>
              </a:lnSpc>
            </a:pPr>
            <a:r>
              <a:rPr lang="en-US" b="true" sz="8000" i="true" spc="-280">
                <a:solidFill>
                  <a:srgbClr val="E57B12"/>
                </a:solidFill>
                <a:latin typeface="Fraunces Bold Italics"/>
                <a:ea typeface="Fraunces Bold Italics"/>
                <a:cs typeface="Fraunces Bold Italics"/>
                <a:sym typeface="Fraunces Bold Italics"/>
              </a:rPr>
              <a:t>Finding the Balance with </a:t>
            </a:r>
            <a:r>
              <a:rPr lang="en-US" b="true" sz="8000" i="true" spc="-280">
                <a:solidFill>
                  <a:srgbClr val="42210B"/>
                </a:solidFill>
                <a:latin typeface="Fraunces Bold Italics"/>
                <a:ea typeface="Fraunces Bold Italics"/>
                <a:cs typeface="Fraunces Bold Italics"/>
                <a:sym typeface="Fraunces Bold Italics"/>
              </a:rPr>
              <a:t>Technology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DAHI3D56T14</dc:identifier>
  <dcterms:modified xsi:type="dcterms:W3CDTF">2011-08-01T06:04:30Z</dcterms:modified>
  <cp:revision>1</cp:revision>
  <dc:title>PPT_4 Ways to Implement Technology into Speech Therapy</dc:title>
</cp:coreProperties>
</file>