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Lst>
  <p:sldSz cx="18288000" cy="10287000"/>
  <p:notesSz cx="6858000" cy="9144000"/>
  <p:embeddedFontLst>
    <p:embeddedFont>
      <p:font typeface="Canva Sans Bold" charset="1" panose="020B0803030501040103"/>
      <p:regular r:id="rId18"/>
    </p:embeddedFont>
    <p:embeddedFont>
      <p:font typeface="Canva Sans" charset="1" panose="020B0503030501040103"/>
      <p:regular r:id="rId1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slides/slide12.xml" Type="http://schemas.openxmlformats.org/officeDocument/2006/relationships/slide"/><Relationship Id="rId18" Target="fonts/font18.fntdata" Type="http://schemas.openxmlformats.org/officeDocument/2006/relationships/font"/><Relationship Id="rId19" Target="fonts/font19.fntdata" Type="http://schemas.openxmlformats.org/officeDocument/2006/relationships/font"/><Relationship Id="rId2" Target="presProps.xml" Type="http://schemas.openxmlformats.org/officeDocument/2006/relationships/presProps"/><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10" Target="https://www.quorawebsolution.com/magento-website-development-company-in-bangalore" TargetMode="External" Type="http://schemas.openxmlformats.org/officeDocument/2006/relationships/hyperlink"/><Relationship Id="rId11" Target="https://www.quorawebsolution.com/website-development-company-in-bangalore" TargetMode="External" Type="http://schemas.openxmlformats.org/officeDocument/2006/relationships/hyperlink"/><Relationship Id="rId12" Target="https://www.quorawebsolution.com/joomla-development-company-in-bangalore" TargetMode="External" Type="http://schemas.openxmlformats.org/officeDocument/2006/relationships/hyperlink"/><Relationship Id="rId13" Target="https://www.quorawebsolution.com/small-business-web-design-and-development-company-in-bangalore" TargetMode="External" Type="http://schemas.openxmlformats.org/officeDocument/2006/relationships/hyperlink"/><Relationship Id="rId14" Target="https://www.quorawebsolution.com/cheap-website-development-company-in-bangalore" TargetMode="External" Type="http://schemas.openxmlformats.org/officeDocument/2006/relationships/hyperlink"/><Relationship Id="rId15" Target="https://www.quorawebsolution.com/static-website-development-company-in-bangalore" TargetMode="External" Type="http://schemas.openxmlformats.org/officeDocument/2006/relationships/hyperlink"/><Relationship Id="rId16" Target="https://www.quorawebsolution.com/dynamic-website-development-company-in-bangalore" TargetMode="External" Type="http://schemas.openxmlformats.org/officeDocument/2006/relationships/hyperlink"/><Relationship Id="rId17" Target="https://www.quorawebsolution.com/website-design-company-in-bangalore" TargetMode="External" Type="http://schemas.openxmlformats.org/officeDocument/2006/relationships/hyperlink"/><Relationship Id="rId18" Target="https://www.quorawebsolution.com/tour-and-travel-website-development-company-in-bangalore" TargetMode="External" Type="http://schemas.openxmlformats.org/officeDocument/2006/relationships/hyperlink"/><Relationship Id="rId2" Target="../media/image7.jpeg" Type="http://schemas.openxmlformats.org/officeDocument/2006/relationships/image"/><Relationship Id="rId3" Target="https://www.quorawebsolution.com/wordpress-website-development-company-in-bangalore" TargetMode="External" Type="http://schemas.openxmlformats.org/officeDocument/2006/relationships/hyperlink"/><Relationship Id="rId4" Target="https://www.quorawebsolution.com/ecommerce-website-development-company-in-bangalore" TargetMode="External" Type="http://schemas.openxmlformats.org/officeDocument/2006/relationships/hyperlink"/><Relationship Id="rId5" Target="https://www.quorawebsolution.com/php-website-development-company-in-bangalore" TargetMode="External" Type="http://schemas.openxmlformats.org/officeDocument/2006/relationships/hyperlink"/><Relationship Id="rId6" Target="https://www.quorawebsolution.com/cms-website-development-company-in-bangalore" TargetMode="External" Type="http://schemas.openxmlformats.org/officeDocument/2006/relationships/hyperlink"/><Relationship Id="rId7" Target="https://www.quorawebsolution.com/drupal-development-company-in-bangalore" TargetMode="External" Type="http://schemas.openxmlformats.org/officeDocument/2006/relationships/hyperlink"/><Relationship Id="rId8" Target="https://www.quorawebsolution.com/website-maintenance-services-in-bangalore" TargetMode="External" Type="http://schemas.openxmlformats.org/officeDocument/2006/relationships/hyperlink"/><Relationship Id="rId9" Target="https://www.quorawebsolution.com/web-portal-development-company-in-bangalore" TargetMode="External" Type="http://schemas.openxmlformats.org/officeDocument/2006/relationships/hyperlink"/></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jpe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jpe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jpe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6.jpe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0097B2"/>
        </a:solidFill>
      </p:bgPr>
    </p:bg>
    <p:spTree>
      <p:nvGrpSpPr>
        <p:cNvPr id="1" name=""/>
        <p:cNvGrpSpPr/>
        <p:nvPr/>
      </p:nvGrpSpPr>
      <p:grpSpPr>
        <a:xfrm>
          <a:off x="0" y="0"/>
          <a:ext cx="0" cy="0"/>
          <a:chOff x="0" y="0"/>
          <a:chExt cx="0" cy="0"/>
        </a:xfrm>
      </p:grpSpPr>
      <p:sp>
        <p:nvSpPr>
          <p:cNvPr name="Freeform 2" id="2"/>
          <p:cNvSpPr/>
          <p:nvPr/>
        </p:nvSpPr>
        <p:spPr>
          <a:xfrm flipH="false" flipV="false" rot="0">
            <a:off x="0" y="2384415"/>
            <a:ext cx="8912245" cy="7902585"/>
          </a:xfrm>
          <a:custGeom>
            <a:avLst/>
            <a:gdLst/>
            <a:ahLst/>
            <a:cxnLst/>
            <a:rect r="r" b="b" t="t" l="l"/>
            <a:pathLst>
              <a:path h="7902585" w="8912245">
                <a:moveTo>
                  <a:pt x="0" y="0"/>
                </a:moveTo>
                <a:lnTo>
                  <a:pt x="8912245" y="0"/>
                </a:lnTo>
                <a:lnTo>
                  <a:pt x="8912245" y="7902585"/>
                </a:lnTo>
                <a:lnTo>
                  <a:pt x="0" y="7902585"/>
                </a:lnTo>
                <a:lnTo>
                  <a:pt x="0" y="0"/>
                </a:lnTo>
                <a:close/>
              </a:path>
            </a:pathLst>
          </a:custGeom>
          <a:blipFill>
            <a:blip r:embed="rId2"/>
            <a:stretch>
              <a:fillRect l="-28914" t="0" r="-28914" b="0"/>
            </a:stretch>
          </a:blipFill>
        </p:spPr>
      </p:sp>
      <p:grpSp>
        <p:nvGrpSpPr>
          <p:cNvPr name="Group 3" id="3"/>
          <p:cNvGrpSpPr/>
          <p:nvPr/>
        </p:nvGrpSpPr>
        <p:grpSpPr>
          <a:xfrm rot="0">
            <a:off x="784992" y="154163"/>
            <a:ext cx="5645056" cy="1975769"/>
            <a:chOff x="0" y="0"/>
            <a:chExt cx="5902100" cy="2065735"/>
          </a:xfrm>
        </p:grpSpPr>
        <p:sp>
          <p:nvSpPr>
            <p:cNvPr name="Freeform 4" id="4"/>
            <p:cNvSpPr/>
            <p:nvPr/>
          </p:nvSpPr>
          <p:spPr>
            <a:xfrm flipH="false" flipV="false" rot="0">
              <a:off x="0" y="0"/>
              <a:ext cx="5902071" cy="2065782"/>
            </a:xfrm>
            <a:custGeom>
              <a:avLst/>
              <a:gdLst/>
              <a:ahLst/>
              <a:cxnLst/>
              <a:rect r="r" b="b" t="t" l="l"/>
              <a:pathLst>
                <a:path h="2065782" w="5902071">
                  <a:moveTo>
                    <a:pt x="0" y="0"/>
                  </a:moveTo>
                  <a:lnTo>
                    <a:pt x="5902071" y="0"/>
                  </a:lnTo>
                  <a:lnTo>
                    <a:pt x="5902071" y="2065782"/>
                  </a:lnTo>
                  <a:lnTo>
                    <a:pt x="0" y="2065782"/>
                  </a:lnTo>
                  <a:lnTo>
                    <a:pt x="0" y="0"/>
                  </a:lnTo>
                  <a:close/>
                </a:path>
              </a:pathLst>
            </a:custGeom>
            <a:blipFill>
              <a:blip r:embed="rId3"/>
              <a:stretch>
                <a:fillRect l="0" t="0" r="0" b="2"/>
              </a:stretch>
            </a:blipFill>
          </p:spPr>
        </p:sp>
      </p:grpSp>
      <p:sp>
        <p:nvSpPr>
          <p:cNvPr name="TextBox 5" id="5"/>
          <p:cNvSpPr txBox="true"/>
          <p:nvPr/>
        </p:nvSpPr>
        <p:spPr>
          <a:xfrm rot="0">
            <a:off x="6591668" y="-30521"/>
            <a:ext cx="11696332" cy="1554882"/>
          </a:xfrm>
          <a:prstGeom prst="rect">
            <a:avLst/>
          </a:prstGeom>
        </p:spPr>
        <p:txBody>
          <a:bodyPr anchor="t" rtlCol="false" tIns="0" lIns="0" bIns="0" rIns="0">
            <a:spAutoFit/>
          </a:bodyPr>
          <a:lstStyle/>
          <a:p>
            <a:pPr algn="ctr">
              <a:lnSpc>
                <a:spcPts val="13077"/>
              </a:lnSpc>
              <a:spcBef>
                <a:spcPct val="0"/>
              </a:spcBef>
            </a:pPr>
            <a:r>
              <a:rPr lang="en-US" b="true" sz="8173">
                <a:solidFill>
                  <a:srgbClr val="FF5757"/>
                </a:solidFill>
                <a:latin typeface="Canva Sans Bold"/>
                <a:ea typeface="Canva Sans Bold"/>
                <a:cs typeface="Canva Sans Bold"/>
                <a:sym typeface="Canva Sans Bold"/>
              </a:rPr>
              <a:t>Quora Web Solution</a:t>
            </a:r>
          </a:p>
        </p:txBody>
      </p:sp>
      <p:sp>
        <p:nvSpPr>
          <p:cNvPr name="TextBox 6" id="6"/>
          <p:cNvSpPr txBox="true"/>
          <p:nvPr/>
        </p:nvSpPr>
        <p:spPr>
          <a:xfrm rot="0">
            <a:off x="8912245" y="1792013"/>
            <a:ext cx="9375755" cy="2583832"/>
          </a:xfrm>
          <a:prstGeom prst="rect">
            <a:avLst/>
          </a:prstGeom>
        </p:spPr>
        <p:txBody>
          <a:bodyPr anchor="t" rtlCol="false" tIns="0" lIns="0" bIns="0" rIns="0">
            <a:spAutoFit/>
          </a:bodyPr>
          <a:lstStyle/>
          <a:p>
            <a:pPr algn="ctr">
              <a:lnSpc>
                <a:spcPts val="6971"/>
              </a:lnSpc>
            </a:pPr>
            <a:r>
              <a:rPr lang="en-US" sz="4357">
                <a:solidFill>
                  <a:srgbClr val="000000"/>
                </a:solidFill>
                <a:latin typeface="Canva Sans"/>
                <a:ea typeface="Canva Sans"/>
                <a:cs typeface="Canva Sans"/>
                <a:sym typeface="Canva Sans"/>
              </a:rPr>
              <a:t>Website Design and</a:t>
            </a:r>
            <a:r>
              <a:rPr lang="en-US" sz="4357">
                <a:solidFill>
                  <a:srgbClr val="000000"/>
                </a:solidFill>
                <a:latin typeface="Canva Sans"/>
                <a:ea typeface="Canva Sans"/>
                <a:cs typeface="Canva Sans"/>
                <a:sym typeface="Canva Sans"/>
              </a:rPr>
              <a:t> </a:t>
            </a:r>
          </a:p>
          <a:p>
            <a:pPr algn="ctr">
              <a:lnSpc>
                <a:spcPts val="6971"/>
              </a:lnSpc>
            </a:pPr>
            <a:r>
              <a:rPr lang="en-US" sz="4357">
                <a:solidFill>
                  <a:srgbClr val="000000"/>
                </a:solidFill>
                <a:latin typeface="Canva Sans"/>
                <a:ea typeface="Canva Sans"/>
                <a:cs typeface="Canva Sans"/>
                <a:sym typeface="Canva Sans"/>
              </a:rPr>
              <a:t>Development </a:t>
            </a:r>
          </a:p>
          <a:p>
            <a:pPr algn="ctr">
              <a:lnSpc>
                <a:spcPts val="6971"/>
              </a:lnSpc>
              <a:spcBef>
                <a:spcPct val="0"/>
              </a:spcBef>
            </a:pPr>
            <a:r>
              <a:rPr lang="en-US" sz="4357">
                <a:solidFill>
                  <a:srgbClr val="000000"/>
                </a:solidFill>
                <a:latin typeface="Canva Sans"/>
                <a:ea typeface="Canva Sans"/>
                <a:cs typeface="Canva Sans"/>
                <a:sym typeface="Canva Sans"/>
              </a:rPr>
              <a:t>Company</a:t>
            </a:r>
          </a:p>
        </p:txBody>
      </p:sp>
      <p:sp>
        <p:nvSpPr>
          <p:cNvPr name="TextBox 7" id="7"/>
          <p:cNvSpPr txBox="true"/>
          <p:nvPr/>
        </p:nvSpPr>
        <p:spPr>
          <a:xfrm rot="0">
            <a:off x="8912245" y="4709220"/>
            <a:ext cx="9375755" cy="1088127"/>
          </a:xfrm>
          <a:prstGeom prst="rect">
            <a:avLst/>
          </a:prstGeom>
        </p:spPr>
        <p:txBody>
          <a:bodyPr anchor="t" rtlCol="false" tIns="0" lIns="0" bIns="0" rIns="0">
            <a:spAutoFit/>
          </a:bodyPr>
          <a:lstStyle/>
          <a:p>
            <a:pPr algn="ctr">
              <a:lnSpc>
                <a:spcPts val="4428"/>
              </a:lnSpc>
            </a:pPr>
            <a:r>
              <a:rPr lang="en-US" sz="2767">
                <a:solidFill>
                  <a:srgbClr val="000000"/>
                </a:solidFill>
                <a:latin typeface="Canva Sans"/>
                <a:ea typeface="Canva Sans"/>
                <a:cs typeface="Canva Sans"/>
                <a:sym typeface="Canva Sans"/>
              </a:rPr>
              <a:t> </a:t>
            </a:r>
            <a:r>
              <a:rPr lang="en-US" sz="2767">
                <a:solidFill>
                  <a:srgbClr val="000000"/>
                </a:solidFill>
                <a:latin typeface="Canva Sans"/>
                <a:ea typeface="Canva Sans"/>
                <a:cs typeface="Canva Sans"/>
                <a:sym typeface="Canva Sans"/>
              </a:rPr>
              <a:t>Web Design &amp; Web Development </a:t>
            </a:r>
          </a:p>
          <a:p>
            <a:pPr algn="ctr">
              <a:lnSpc>
                <a:spcPts val="4428"/>
              </a:lnSpc>
              <a:spcBef>
                <a:spcPct val="0"/>
              </a:spcBef>
            </a:pPr>
            <a:r>
              <a:rPr lang="en-US" sz="2767">
                <a:solidFill>
                  <a:srgbClr val="000000"/>
                </a:solidFill>
                <a:latin typeface="Canva Sans"/>
                <a:ea typeface="Canva Sans"/>
                <a:cs typeface="Canva Sans"/>
                <a:sym typeface="Canva Sans"/>
              </a:rPr>
              <a:t>Company in Bangalore, India</a:t>
            </a:r>
          </a:p>
        </p:txBody>
      </p:sp>
      <p:sp>
        <p:nvSpPr>
          <p:cNvPr name="TextBox 8" id="8"/>
          <p:cNvSpPr txBox="true"/>
          <p:nvPr/>
        </p:nvSpPr>
        <p:spPr>
          <a:xfrm rot="0">
            <a:off x="8912245" y="5851323"/>
            <a:ext cx="9375755" cy="1613727"/>
          </a:xfrm>
          <a:prstGeom prst="rect">
            <a:avLst/>
          </a:prstGeom>
        </p:spPr>
        <p:txBody>
          <a:bodyPr anchor="t" rtlCol="false" tIns="0" lIns="0" bIns="0" rIns="0">
            <a:spAutoFit/>
          </a:bodyPr>
          <a:lstStyle/>
          <a:p>
            <a:pPr algn="ctr">
              <a:lnSpc>
                <a:spcPts val="4373"/>
              </a:lnSpc>
            </a:pPr>
            <a:r>
              <a:rPr lang="en-US" sz="2733">
                <a:solidFill>
                  <a:srgbClr val="000000"/>
                </a:solidFill>
                <a:latin typeface="Canva Sans"/>
                <a:ea typeface="Canva Sans"/>
                <a:cs typeface="Canva Sans"/>
                <a:sym typeface="Canva Sans"/>
              </a:rPr>
              <a:t>www.quorawebsolution.com</a:t>
            </a:r>
          </a:p>
          <a:p>
            <a:pPr algn="ctr">
              <a:lnSpc>
                <a:spcPts val="4373"/>
              </a:lnSpc>
            </a:pPr>
            <a:r>
              <a:rPr lang="en-US" sz="2733">
                <a:solidFill>
                  <a:srgbClr val="000000"/>
                </a:solidFill>
                <a:latin typeface="Canva Sans"/>
                <a:ea typeface="Canva Sans"/>
                <a:cs typeface="Canva Sans"/>
                <a:sym typeface="Canva Sans"/>
              </a:rPr>
              <a:t>+91 9986 056 909</a:t>
            </a:r>
          </a:p>
          <a:p>
            <a:pPr algn="ctr">
              <a:lnSpc>
                <a:spcPts val="4373"/>
              </a:lnSpc>
              <a:spcBef>
                <a:spcPct val="0"/>
              </a:spcBef>
            </a:pPr>
            <a:r>
              <a:rPr lang="en-US" sz="2733">
                <a:solidFill>
                  <a:srgbClr val="000000"/>
                </a:solidFill>
                <a:latin typeface="Canva Sans"/>
                <a:ea typeface="Canva Sans"/>
                <a:cs typeface="Canva Sans"/>
                <a:sym typeface="Canva Sans"/>
              </a:rPr>
              <a:t>info@quorawebsolutions.com</a:t>
            </a:r>
          </a:p>
        </p:txBody>
      </p:sp>
      <p:sp>
        <p:nvSpPr>
          <p:cNvPr name="TextBox 9" id="9"/>
          <p:cNvSpPr txBox="true"/>
          <p:nvPr/>
        </p:nvSpPr>
        <p:spPr>
          <a:xfrm rot="0">
            <a:off x="10713595" y="7860093"/>
            <a:ext cx="5813822" cy="2246524"/>
          </a:xfrm>
          <a:prstGeom prst="rect">
            <a:avLst/>
          </a:prstGeom>
        </p:spPr>
        <p:txBody>
          <a:bodyPr anchor="t" rtlCol="false" tIns="0" lIns="0" bIns="0" rIns="0">
            <a:spAutoFit/>
          </a:bodyPr>
          <a:lstStyle/>
          <a:p>
            <a:pPr algn="ctr">
              <a:lnSpc>
                <a:spcPts val="4543"/>
              </a:lnSpc>
            </a:pPr>
            <a:r>
              <a:rPr lang="en-US" sz="2839">
                <a:solidFill>
                  <a:srgbClr val="000000"/>
                </a:solidFill>
                <a:latin typeface="Canva Sans"/>
                <a:ea typeface="Canva Sans"/>
                <a:cs typeface="Canva Sans"/>
                <a:sym typeface="Canva Sans"/>
              </a:rPr>
              <a:t>24A, 1st Main Rd, Chandra Reddy</a:t>
            </a:r>
            <a:r>
              <a:rPr lang="en-US" sz="2839">
                <a:solidFill>
                  <a:srgbClr val="000000"/>
                </a:solidFill>
                <a:latin typeface="Canva Sans"/>
                <a:ea typeface="Canva Sans"/>
                <a:cs typeface="Canva Sans"/>
                <a:sym typeface="Canva Sans"/>
              </a:rPr>
              <a:t> </a:t>
            </a:r>
          </a:p>
          <a:p>
            <a:pPr algn="ctr">
              <a:lnSpc>
                <a:spcPts val="4543"/>
              </a:lnSpc>
            </a:pPr>
            <a:r>
              <a:rPr lang="en-US" sz="2839">
                <a:solidFill>
                  <a:srgbClr val="000000"/>
                </a:solidFill>
                <a:latin typeface="Canva Sans"/>
                <a:ea typeface="Canva Sans"/>
                <a:cs typeface="Canva Sans"/>
                <a:sym typeface="Canva Sans"/>
              </a:rPr>
              <a:t>Layout, Koramangala 4th Block, </a:t>
            </a:r>
          </a:p>
          <a:p>
            <a:pPr algn="ctr">
              <a:lnSpc>
                <a:spcPts val="4543"/>
              </a:lnSpc>
            </a:pPr>
            <a:r>
              <a:rPr lang="en-US" sz="2839">
                <a:solidFill>
                  <a:srgbClr val="000000"/>
                </a:solidFill>
                <a:latin typeface="Canva Sans"/>
                <a:ea typeface="Canva Sans"/>
                <a:cs typeface="Canva Sans"/>
                <a:sym typeface="Canva Sans"/>
              </a:rPr>
              <a:t>Koramangala, Bengaluru, </a:t>
            </a:r>
          </a:p>
          <a:p>
            <a:pPr algn="ctr">
              <a:lnSpc>
                <a:spcPts val="4543"/>
              </a:lnSpc>
              <a:spcBef>
                <a:spcPct val="0"/>
              </a:spcBef>
            </a:pPr>
            <a:r>
              <a:rPr lang="en-US" sz="2839">
                <a:solidFill>
                  <a:srgbClr val="000000"/>
                </a:solidFill>
                <a:latin typeface="Canva Sans"/>
                <a:ea typeface="Canva Sans"/>
                <a:cs typeface="Canva Sans"/>
                <a:sym typeface="Canva Sans"/>
              </a:rPr>
              <a:t>Karnataka 560034</a:t>
            </a:r>
          </a:p>
        </p:txBody>
      </p:sp>
    </p:spTree>
  </p:cSld>
  <p:clrMapOvr>
    <a:masterClrMapping/>
  </p:clrMapOvr>
</p:sld>
</file>

<file path=ppt/slides/slide10.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6696409"/>
            <a:ext cx="18288000" cy="216617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 With experts handling the technical aspects of your website, you can focus on growing your business, knowing that your online presence is in good hands.</a:t>
            </a:r>
          </a:p>
          <a:p>
            <a:pPr algn="ctr">
              <a:lnSpc>
                <a:spcPts val="4373"/>
              </a:lnSpc>
              <a:spcBef>
                <a:spcPct val="0"/>
              </a:spcBef>
            </a:pPr>
            <a:r>
              <a:rPr lang="en-US" sz="2733">
                <a:solidFill>
                  <a:srgbClr val="000000"/>
                </a:solidFill>
                <a:latin typeface="Canva Sans"/>
                <a:ea typeface="Canva Sans"/>
                <a:cs typeface="Canva Sans"/>
                <a:sym typeface="Canva Sans"/>
              </a:rPr>
              <a:t>In conclusion, working with a professional website design and development company can boost your digital presence, drive more traffic, and ultimately contribute to the long-term success of your business.</a:t>
            </a:r>
          </a:p>
        </p:txBody>
      </p:sp>
      <p:sp>
        <p:nvSpPr>
          <p:cNvPr name="TextBox 3" id="3"/>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11.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2424873"/>
            <a:ext cx="18288000" cy="27186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Quora Web Solution: Quora Web Solution is a trusted website development company based in Bangalore, India, offering a wide array of services to not only domestic but global clientele. Be it Website Design and Development, SEO services, Digital Marketing, Branding, App Development, Ecommerce Solution, and Logo Creation . Quora Web Solution has the best website developers offering top quality services and that is the reason why we are well known as one of the best Website Development Companies in Bangalore, India.</a:t>
            </a:r>
          </a:p>
        </p:txBody>
      </p:sp>
      <p:sp>
        <p:nvSpPr>
          <p:cNvPr name="TextBox 3" id="3"/>
          <p:cNvSpPr txBox="true"/>
          <p:nvPr/>
        </p:nvSpPr>
        <p:spPr>
          <a:xfrm rot="0">
            <a:off x="2002057" y="6972533"/>
            <a:ext cx="6548884" cy="1613727"/>
          </a:xfrm>
          <a:prstGeom prst="rect">
            <a:avLst/>
          </a:prstGeom>
        </p:spPr>
        <p:txBody>
          <a:bodyPr anchor="t" rtlCol="false" tIns="0" lIns="0" bIns="0" rIns="0">
            <a:spAutoFit/>
          </a:bodyPr>
          <a:lstStyle/>
          <a:p>
            <a:pPr algn="ctr">
              <a:lnSpc>
                <a:spcPts val="4373"/>
              </a:lnSpc>
            </a:pPr>
            <a:r>
              <a:rPr lang="en-US" sz="2733">
                <a:solidFill>
                  <a:srgbClr val="000000"/>
                </a:solidFill>
                <a:latin typeface="Canva Sans"/>
                <a:ea typeface="Canva Sans"/>
                <a:cs typeface="Canva Sans"/>
                <a:sym typeface="Canva Sans"/>
              </a:rPr>
              <a:t>Visit Us - www.quorawebsolution.com</a:t>
            </a:r>
          </a:p>
          <a:p>
            <a:pPr algn="ctr">
              <a:lnSpc>
                <a:spcPts val="4373"/>
              </a:lnSpc>
            </a:pPr>
            <a:r>
              <a:rPr lang="en-US" sz="2733">
                <a:solidFill>
                  <a:srgbClr val="000000"/>
                </a:solidFill>
                <a:latin typeface="Canva Sans"/>
                <a:ea typeface="Canva Sans"/>
                <a:cs typeface="Canva Sans"/>
                <a:sym typeface="Canva Sans"/>
              </a:rPr>
              <a:t>Call Us - +91 9986 056 909</a:t>
            </a:r>
          </a:p>
          <a:p>
            <a:pPr algn="ctr">
              <a:lnSpc>
                <a:spcPts val="4373"/>
              </a:lnSpc>
              <a:spcBef>
                <a:spcPct val="0"/>
              </a:spcBef>
            </a:pPr>
            <a:r>
              <a:rPr lang="en-US" sz="2733">
                <a:solidFill>
                  <a:srgbClr val="000000"/>
                </a:solidFill>
                <a:latin typeface="Canva Sans"/>
                <a:ea typeface="Canva Sans"/>
                <a:cs typeface="Canva Sans"/>
                <a:sym typeface="Canva Sans"/>
              </a:rPr>
              <a:t>Mail Us - info@quorawebsolutions.com</a:t>
            </a:r>
          </a:p>
        </p:txBody>
      </p:sp>
      <p:sp>
        <p:nvSpPr>
          <p:cNvPr name="TextBox 4" id="4"/>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bg>
      <p:bgPr>
        <a:solidFill>
          <a:srgbClr val="0097B2"/>
        </a:solidFill>
      </p:bgPr>
    </p:bg>
    <p:spTree>
      <p:nvGrpSpPr>
        <p:cNvPr id="1" name=""/>
        <p:cNvGrpSpPr/>
        <p:nvPr/>
      </p:nvGrpSpPr>
      <p:grpSpPr>
        <a:xfrm>
          <a:off x="0" y="0"/>
          <a:ext cx="0" cy="0"/>
          <a:chOff x="0" y="0"/>
          <a:chExt cx="0" cy="0"/>
        </a:xfrm>
      </p:grpSpPr>
      <p:sp>
        <p:nvSpPr>
          <p:cNvPr name="Freeform 2" id="2"/>
          <p:cNvSpPr/>
          <p:nvPr/>
        </p:nvSpPr>
        <p:spPr>
          <a:xfrm flipH="false" flipV="false" rot="0">
            <a:off x="8105978" y="437118"/>
            <a:ext cx="8521878" cy="8821182"/>
          </a:xfrm>
          <a:custGeom>
            <a:avLst/>
            <a:gdLst/>
            <a:ahLst/>
            <a:cxnLst/>
            <a:rect r="r" b="b" t="t" l="l"/>
            <a:pathLst>
              <a:path h="8821182" w="8521878">
                <a:moveTo>
                  <a:pt x="0" y="0"/>
                </a:moveTo>
                <a:lnTo>
                  <a:pt x="8521878" y="0"/>
                </a:lnTo>
                <a:lnTo>
                  <a:pt x="8521878" y="8821182"/>
                </a:lnTo>
                <a:lnTo>
                  <a:pt x="0" y="8821182"/>
                </a:lnTo>
                <a:lnTo>
                  <a:pt x="0" y="0"/>
                </a:lnTo>
                <a:close/>
              </a:path>
            </a:pathLst>
          </a:custGeom>
          <a:blipFill>
            <a:blip r:embed="rId2"/>
            <a:stretch>
              <a:fillRect l="-40655" t="0" r="-40655" b="0"/>
            </a:stretch>
          </a:blipFill>
        </p:spPr>
      </p:sp>
      <p:sp>
        <p:nvSpPr>
          <p:cNvPr name="TextBox 3" id="3"/>
          <p:cNvSpPr txBox="true"/>
          <p:nvPr/>
        </p:nvSpPr>
        <p:spPr>
          <a:xfrm rot="0">
            <a:off x="8105978" y="26205"/>
            <a:ext cx="7873640" cy="10167915"/>
          </a:xfrm>
          <a:prstGeom prst="rect">
            <a:avLst/>
          </a:prstGeom>
        </p:spPr>
        <p:txBody>
          <a:bodyPr anchor="t" rtlCol="false" tIns="0" lIns="0" bIns="0" rIns="0">
            <a:spAutoFit/>
          </a:bodyPr>
          <a:lstStyle/>
          <a:p>
            <a:pPr algn="ctr">
              <a:lnSpc>
                <a:spcPts val="2519"/>
              </a:lnSpc>
            </a:pPr>
            <a:r>
              <a:rPr lang="en-US" sz="1574" u="sng">
                <a:solidFill>
                  <a:srgbClr val="000000"/>
                </a:solidFill>
                <a:latin typeface="Canva Sans"/>
                <a:ea typeface="Canva Sans"/>
                <a:cs typeface="Canva Sans"/>
                <a:sym typeface="Canva Sans"/>
                <a:hlinkClick r:id="rId3" tooltip="https://www.quorawebsolution.com/wordpress-website-development-company-in-bangalore"/>
              </a:rPr>
              <a:t>WORDPRESS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4" tooltip="https://www.quorawebsolution.com/ecommerce-website-development-company-in-bangalore"/>
              </a:rPr>
              <a:t>ECOMMERCE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5" tooltip="https://www.quorawebsolution.com/php-website-development-company-in-bangalore"/>
              </a:rPr>
              <a:t>PHP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6" tooltip="https://www.quorawebsolution.com/cms-website-development-company-in-bangalore"/>
              </a:rPr>
              <a:t>CMS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7" tooltip="https://www.quorawebsolution.com/drupal-development-company-in-bangalore"/>
              </a:rPr>
              <a:t>DRUPAL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8" tooltip="https://www.quorawebsolution.com/website-maintenance-services-in-bangalore"/>
              </a:rPr>
              <a:t>WEBSITE SERVICES</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9" tooltip="https://www.quorawebsolution.com/web-portal-development-company-in-bangalore"/>
              </a:rPr>
              <a:t>WEBPORTAL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0" tooltip="https://www.quorawebsolution.com/magento-website-development-company-in-bangalore"/>
              </a:rPr>
              <a:t>MAGENTO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1" tooltip="https://www.quorawebsolution.com/website-development-company-in-bangalore"/>
              </a:rPr>
              <a:t>WEBSITE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2" tooltip="https://www.quorawebsolution.com/joomla-development-company-in-bangalore"/>
              </a:rPr>
              <a:t>JOOMLA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3" tooltip="https://www.quorawebsolution.com/small-business-web-design-and-development-company-in-bangalore"/>
              </a:rPr>
              <a:t>SMALL BUSINESS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4" tooltip="https://www.quorawebsolution.com/cheap-website-development-company-in-bangalore"/>
              </a:rPr>
              <a:t>CHEAP WEBSITE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5" tooltip="https://www.quorawebsolution.com/static-website-development-company-in-bangalore"/>
              </a:rPr>
              <a:t>STATIC WEBSITE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6" tooltip="https://www.quorawebsolution.com/dynamic-website-development-company-in-bangalore"/>
              </a:rPr>
              <a:t>DYNAMIC WEBSITE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7" tooltip="https://www.quorawebsolution.com/website-design-company-in-bangalore"/>
              </a:rPr>
              <a:t>WEBSITE DESIGN COMPANY</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8" tooltip="https://www.quorawebsolution.com/tour-and-travel-website-development-company-in-bangalore"/>
              </a:rPr>
              <a:t>TOUR AND TRAVEL WEBSITE DEVELOPMENT</a:t>
            </a:r>
          </a:p>
          <a:p>
            <a:pPr algn="ctr">
              <a:lnSpc>
                <a:spcPts val="2519"/>
              </a:lnSpc>
              <a:spcBef>
                <a:spcPct val="0"/>
              </a:spcBef>
            </a:pPr>
          </a:p>
        </p:txBody>
      </p:sp>
      <p:sp>
        <p:nvSpPr>
          <p:cNvPr name="TextBox 4" id="4"/>
          <p:cNvSpPr txBox="true"/>
          <p:nvPr/>
        </p:nvSpPr>
        <p:spPr>
          <a:xfrm rot="0">
            <a:off x="1028700" y="704850"/>
            <a:ext cx="6722570" cy="1593399"/>
          </a:xfrm>
          <a:prstGeom prst="rect">
            <a:avLst/>
          </a:prstGeom>
        </p:spPr>
        <p:txBody>
          <a:bodyPr anchor="t" rtlCol="false" tIns="0" lIns="0" bIns="0" rIns="0">
            <a:spAutoFit/>
          </a:bodyPr>
          <a:lstStyle/>
          <a:p>
            <a:pPr algn="ctr">
              <a:lnSpc>
                <a:spcPts val="13414"/>
              </a:lnSpc>
              <a:spcBef>
                <a:spcPct val="0"/>
              </a:spcBef>
            </a:pPr>
            <a:r>
              <a:rPr lang="en-US" b="true" sz="8383">
                <a:solidFill>
                  <a:srgbClr val="000000"/>
                </a:solidFill>
                <a:latin typeface="Canva Sans Bold"/>
                <a:ea typeface="Canva Sans Bold"/>
                <a:cs typeface="Canva Sans Bold"/>
                <a:sym typeface="Canva Sans Bold"/>
              </a:rPr>
              <a:t>Services</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0097B2"/>
        </a:solidFill>
      </p:bgPr>
    </p:bg>
    <p:spTree>
      <p:nvGrpSpPr>
        <p:cNvPr id="1" name=""/>
        <p:cNvGrpSpPr/>
        <p:nvPr/>
      </p:nvGrpSpPr>
      <p:grpSpPr>
        <a:xfrm>
          <a:off x="0" y="0"/>
          <a:ext cx="0" cy="0"/>
          <a:chOff x="0" y="0"/>
          <a:chExt cx="0" cy="0"/>
        </a:xfrm>
      </p:grpSpPr>
      <p:sp>
        <p:nvSpPr>
          <p:cNvPr name="Freeform 2" id="2"/>
          <p:cNvSpPr/>
          <p:nvPr/>
        </p:nvSpPr>
        <p:spPr>
          <a:xfrm flipH="false" flipV="false" rot="0">
            <a:off x="2145871" y="292033"/>
            <a:ext cx="14312422" cy="4687528"/>
          </a:xfrm>
          <a:custGeom>
            <a:avLst/>
            <a:gdLst/>
            <a:ahLst/>
            <a:cxnLst/>
            <a:rect r="r" b="b" t="t" l="l"/>
            <a:pathLst>
              <a:path h="4687528" w="14312422">
                <a:moveTo>
                  <a:pt x="0" y="0"/>
                </a:moveTo>
                <a:lnTo>
                  <a:pt x="14312422" y="0"/>
                </a:lnTo>
                <a:lnTo>
                  <a:pt x="14312422" y="4687529"/>
                </a:lnTo>
                <a:lnTo>
                  <a:pt x="0" y="4687529"/>
                </a:lnTo>
                <a:lnTo>
                  <a:pt x="0" y="0"/>
                </a:lnTo>
                <a:close/>
              </a:path>
            </a:pathLst>
          </a:custGeom>
          <a:blipFill>
            <a:blip r:embed="rId2"/>
            <a:stretch>
              <a:fillRect l="0" t="-35165" r="0" b="-72770"/>
            </a:stretch>
          </a:blipFill>
        </p:spPr>
      </p:sp>
      <p:sp>
        <p:nvSpPr>
          <p:cNvPr name="TextBox 3" id="3"/>
          <p:cNvSpPr txBox="true"/>
          <p:nvPr/>
        </p:nvSpPr>
        <p:spPr>
          <a:xfrm rot="0">
            <a:off x="0" y="7300356"/>
            <a:ext cx="18288000" cy="16137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The Role of Web Design and Development in Enhancing Brand Identity and Online Engagement</a:t>
            </a:r>
          </a:p>
          <a:p>
            <a:pPr algn="ctr">
              <a:lnSpc>
                <a:spcPts val="4373"/>
              </a:lnSpc>
              <a:spcBef>
                <a:spcPct val="0"/>
              </a:spcBef>
            </a:pPr>
            <a:r>
              <a:rPr lang="en-US" sz="2733">
                <a:solidFill>
                  <a:srgbClr val="000000"/>
                </a:solidFill>
                <a:latin typeface="Canva Sans"/>
                <a:ea typeface="Canva Sans"/>
                <a:cs typeface="Canva Sans"/>
                <a:sym typeface="Canva Sans"/>
              </a:rPr>
              <a:t>In today’s digital world, a well-designed website is crucial for establishing a strong brand identity and engaging users. Your website isn’t just an online brochure; it’s an extension of your brand. </a:t>
            </a:r>
          </a:p>
        </p:txBody>
      </p:sp>
      <p:sp>
        <p:nvSpPr>
          <p:cNvPr name="TextBox 4" id="4"/>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0097B2"/>
        </a:solidFill>
      </p:bgPr>
    </p:bg>
    <p:spTree>
      <p:nvGrpSpPr>
        <p:cNvPr id="1" name=""/>
        <p:cNvGrpSpPr/>
        <p:nvPr/>
      </p:nvGrpSpPr>
      <p:grpSpPr>
        <a:xfrm>
          <a:off x="0" y="0"/>
          <a:ext cx="0" cy="0"/>
          <a:chOff x="0" y="0"/>
          <a:chExt cx="0" cy="0"/>
        </a:xfrm>
      </p:grpSpPr>
      <p:sp>
        <p:nvSpPr>
          <p:cNvPr name="Freeform 2" id="2"/>
          <p:cNvSpPr/>
          <p:nvPr/>
        </p:nvSpPr>
        <p:spPr>
          <a:xfrm flipH="false" flipV="false" rot="0">
            <a:off x="1957858" y="254839"/>
            <a:ext cx="14609070" cy="4673274"/>
          </a:xfrm>
          <a:custGeom>
            <a:avLst/>
            <a:gdLst/>
            <a:ahLst/>
            <a:cxnLst/>
            <a:rect r="r" b="b" t="t" l="l"/>
            <a:pathLst>
              <a:path h="4673274" w="14609070">
                <a:moveTo>
                  <a:pt x="0" y="0"/>
                </a:moveTo>
                <a:lnTo>
                  <a:pt x="14609070" y="0"/>
                </a:lnTo>
                <a:lnTo>
                  <a:pt x="14609070" y="4673274"/>
                </a:lnTo>
                <a:lnTo>
                  <a:pt x="0" y="4673274"/>
                </a:lnTo>
                <a:lnTo>
                  <a:pt x="0" y="0"/>
                </a:lnTo>
                <a:close/>
              </a:path>
            </a:pathLst>
          </a:custGeom>
          <a:blipFill>
            <a:blip r:embed="rId2"/>
            <a:stretch>
              <a:fillRect l="0" t="-11935" r="0" b="-55847"/>
            </a:stretch>
          </a:blipFill>
        </p:spPr>
      </p:sp>
      <p:sp>
        <p:nvSpPr>
          <p:cNvPr name="TextBox 3" id="3"/>
          <p:cNvSpPr txBox="true"/>
          <p:nvPr/>
        </p:nvSpPr>
        <p:spPr>
          <a:xfrm rot="0">
            <a:off x="1397124" y="7195118"/>
            <a:ext cx="15493752" cy="16137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Here’s how web design and development can enhance your brand and keep visitors engaged:</a:t>
            </a:r>
          </a:p>
          <a:p>
            <a:pPr algn="ctr">
              <a:lnSpc>
                <a:spcPts val="4373"/>
              </a:lnSpc>
              <a:spcBef>
                <a:spcPct val="0"/>
              </a:spcBef>
            </a:pPr>
            <a:r>
              <a:rPr lang="en-US" sz="2733">
                <a:solidFill>
                  <a:srgbClr val="000000"/>
                </a:solidFill>
                <a:latin typeface="Canva Sans"/>
                <a:ea typeface="Canva Sans"/>
                <a:cs typeface="Canva Sans"/>
                <a:sym typeface="Canva Sans"/>
              </a:rPr>
              <a:t>First Impressions Matter</a:t>
            </a:r>
          </a:p>
          <a:p>
            <a:pPr algn="ctr">
              <a:lnSpc>
                <a:spcPts val="4373"/>
              </a:lnSpc>
              <a:spcBef>
                <a:spcPct val="0"/>
              </a:spcBef>
            </a:pPr>
            <a:r>
              <a:rPr lang="en-US" sz="2733">
                <a:solidFill>
                  <a:srgbClr val="000000"/>
                </a:solidFill>
                <a:latin typeface="Canva Sans"/>
                <a:ea typeface="Canva Sans"/>
                <a:cs typeface="Canva Sans"/>
                <a:sym typeface="Canva Sans"/>
              </a:rPr>
              <a:t> A clean, modern, and easy-to-navigate website creates a positive first impression. </a:t>
            </a:r>
          </a:p>
        </p:txBody>
      </p:sp>
      <p:sp>
        <p:nvSpPr>
          <p:cNvPr name="TextBox 4" id="4"/>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0097B2"/>
        </a:solidFill>
      </p:bgPr>
    </p:bg>
    <p:spTree>
      <p:nvGrpSpPr>
        <p:cNvPr id="1" name=""/>
        <p:cNvGrpSpPr/>
        <p:nvPr/>
      </p:nvGrpSpPr>
      <p:grpSpPr>
        <a:xfrm>
          <a:off x="0" y="0"/>
          <a:ext cx="0" cy="0"/>
          <a:chOff x="0" y="0"/>
          <a:chExt cx="0" cy="0"/>
        </a:xfrm>
      </p:grpSpPr>
      <p:sp>
        <p:nvSpPr>
          <p:cNvPr name="Freeform 2" id="2"/>
          <p:cNvSpPr/>
          <p:nvPr/>
        </p:nvSpPr>
        <p:spPr>
          <a:xfrm flipH="false" flipV="false" rot="0">
            <a:off x="2064034" y="321495"/>
            <a:ext cx="14423027" cy="5592343"/>
          </a:xfrm>
          <a:custGeom>
            <a:avLst/>
            <a:gdLst/>
            <a:ahLst/>
            <a:cxnLst/>
            <a:rect r="r" b="b" t="t" l="l"/>
            <a:pathLst>
              <a:path h="5592343" w="14423027">
                <a:moveTo>
                  <a:pt x="0" y="0"/>
                </a:moveTo>
                <a:lnTo>
                  <a:pt x="14423027" y="0"/>
                </a:lnTo>
                <a:lnTo>
                  <a:pt x="14423027" y="5592343"/>
                </a:lnTo>
                <a:lnTo>
                  <a:pt x="0" y="5592343"/>
                </a:lnTo>
                <a:lnTo>
                  <a:pt x="0" y="0"/>
                </a:lnTo>
                <a:close/>
              </a:path>
            </a:pathLst>
          </a:custGeom>
          <a:blipFill>
            <a:blip r:embed="rId2"/>
            <a:stretch>
              <a:fillRect l="0" t="-33830" r="0" b="-34771"/>
            </a:stretch>
          </a:blipFill>
        </p:spPr>
      </p:sp>
      <p:sp>
        <p:nvSpPr>
          <p:cNvPr name="TextBox 3" id="3"/>
          <p:cNvSpPr txBox="true"/>
          <p:nvPr/>
        </p:nvSpPr>
        <p:spPr>
          <a:xfrm rot="0">
            <a:off x="0" y="8197023"/>
            <a:ext cx="18288000" cy="106127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A visually appealing design helps users feel confident in your brand, encouraging them to explore more.</a:t>
            </a:r>
          </a:p>
          <a:p>
            <a:pPr algn="ctr">
              <a:lnSpc>
                <a:spcPts val="4373"/>
              </a:lnSpc>
              <a:spcBef>
                <a:spcPct val="0"/>
              </a:spcBef>
            </a:pPr>
            <a:r>
              <a:rPr lang="en-US" sz="2733">
                <a:solidFill>
                  <a:srgbClr val="000000"/>
                </a:solidFill>
                <a:latin typeface="Canva Sans"/>
                <a:ea typeface="Canva Sans"/>
                <a:cs typeface="Canva Sans"/>
                <a:sym typeface="Canva Sans"/>
              </a:rPr>
              <a:t>Consistency Across Platforms</a:t>
            </a:r>
          </a:p>
        </p:txBody>
      </p:sp>
      <p:sp>
        <p:nvSpPr>
          <p:cNvPr name="TextBox 4" id="4"/>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0097B2"/>
        </a:solidFill>
      </p:bgPr>
    </p:bg>
    <p:spTree>
      <p:nvGrpSpPr>
        <p:cNvPr id="1" name=""/>
        <p:cNvGrpSpPr/>
        <p:nvPr/>
      </p:nvGrpSpPr>
      <p:grpSpPr>
        <a:xfrm>
          <a:off x="0" y="0"/>
          <a:ext cx="0" cy="0"/>
          <a:chOff x="0" y="0"/>
          <a:chExt cx="0" cy="0"/>
        </a:xfrm>
      </p:grpSpPr>
      <p:sp>
        <p:nvSpPr>
          <p:cNvPr name="Freeform 2" id="2"/>
          <p:cNvSpPr/>
          <p:nvPr/>
        </p:nvSpPr>
        <p:spPr>
          <a:xfrm flipH="false" flipV="false" rot="0">
            <a:off x="2000406" y="385675"/>
            <a:ext cx="14602902" cy="5069340"/>
          </a:xfrm>
          <a:custGeom>
            <a:avLst/>
            <a:gdLst/>
            <a:ahLst/>
            <a:cxnLst/>
            <a:rect r="r" b="b" t="t" l="l"/>
            <a:pathLst>
              <a:path h="5069340" w="14602902">
                <a:moveTo>
                  <a:pt x="0" y="0"/>
                </a:moveTo>
                <a:lnTo>
                  <a:pt x="14602902" y="0"/>
                </a:lnTo>
                <a:lnTo>
                  <a:pt x="14602902" y="5069340"/>
                </a:lnTo>
                <a:lnTo>
                  <a:pt x="0" y="5069340"/>
                </a:lnTo>
                <a:lnTo>
                  <a:pt x="0" y="0"/>
                </a:lnTo>
                <a:close/>
              </a:path>
            </a:pathLst>
          </a:custGeom>
          <a:blipFill>
            <a:blip r:embed="rId2"/>
            <a:stretch>
              <a:fillRect l="-3717" t="-3159" r="-3717" b="0"/>
            </a:stretch>
          </a:blipFill>
        </p:spPr>
      </p:sp>
      <p:sp>
        <p:nvSpPr>
          <p:cNvPr name="TextBox 3" id="3"/>
          <p:cNvSpPr txBox="true"/>
          <p:nvPr/>
        </p:nvSpPr>
        <p:spPr>
          <a:xfrm rot="0">
            <a:off x="0" y="8173343"/>
            <a:ext cx="18288000" cy="518541"/>
          </a:xfrm>
          <a:prstGeom prst="rect">
            <a:avLst/>
          </a:prstGeom>
        </p:spPr>
        <p:txBody>
          <a:bodyPr anchor="t" rtlCol="false" tIns="0" lIns="0" bIns="0" rIns="0">
            <a:spAutoFit/>
          </a:bodyPr>
          <a:lstStyle/>
          <a:p>
            <a:pPr algn="ctr">
              <a:lnSpc>
                <a:spcPts val="4368"/>
              </a:lnSpc>
              <a:spcBef>
                <a:spcPct val="0"/>
              </a:spcBef>
            </a:pPr>
            <a:r>
              <a:rPr lang="en-US" sz="2729">
                <a:solidFill>
                  <a:srgbClr val="000000"/>
                </a:solidFill>
                <a:latin typeface="Canva Sans"/>
                <a:ea typeface="Canva Sans"/>
                <a:cs typeface="Canva Sans"/>
                <a:sym typeface="Canva Sans"/>
              </a:rPr>
              <a:t> Your website should reflect your brand's identity across all digital touchpoints. </a:t>
            </a:r>
          </a:p>
        </p:txBody>
      </p:sp>
      <p:sp>
        <p:nvSpPr>
          <p:cNvPr name="TextBox 4" id="4"/>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6.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4406308"/>
            <a:ext cx="18288000" cy="437597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Consistent use of your logo, colors, and fonts builds trust and recognition.</a:t>
            </a:r>
          </a:p>
          <a:p>
            <a:pPr algn="ctr">
              <a:lnSpc>
                <a:spcPts val="4373"/>
              </a:lnSpc>
              <a:spcBef>
                <a:spcPct val="0"/>
              </a:spcBef>
            </a:pPr>
            <a:r>
              <a:rPr lang="en-US" sz="2733">
                <a:solidFill>
                  <a:srgbClr val="000000"/>
                </a:solidFill>
                <a:latin typeface="Canva Sans"/>
                <a:ea typeface="Canva Sans"/>
                <a:cs typeface="Canva Sans"/>
                <a:sym typeface="Canva Sans"/>
              </a:rPr>
              <a:t>User Experience (UX)</a:t>
            </a:r>
          </a:p>
          <a:p>
            <a:pPr algn="ctr">
              <a:lnSpc>
                <a:spcPts val="4373"/>
              </a:lnSpc>
              <a:spcBef>
                <a:spcPct val="0"/>
              </a:spcBef>
            </a:pPr>
            <a:r>
              <a:rPr lang="en-US" sz="2733">
                <a:solidFill>
                  <a:srgbClr val="000000"/>
                </a:solidFill>
                <a:latin typeface="Canva Sans"/>
                <a:ea typeface="Canva Sans"/>
                <a:cs typeface="Canva Sans"/>
                <a:sym typeface="Canva Sans"/>
              </a:rPr>
              <a:t> A well-structured website ensures a smooth experience. Fast load times, easy navigation, and mobile optimization keep users engaged and reduce bounce rates.</a:t>
            </a:r>
          </a:p>
          <a:p>
            <a:pPr algn="ctr">
              <a:lnSpc>
                <a:spcPts val="4373"/>
              </a:lnSpc>
              <a:spcBef>
                <a:spcPct val="0"/>
              </a:spcBef>
            </a:pPr>
            <a:r>
              <a:rPr lang="en-US" sz="2733">
                <a:solidFill>
                  <a:srgbClr val="000000"/>
                </a:solidFill>
                <a:latin typeface="Canva Sans"/>
                <a:ea typeface="Canva Sans"/>
                <a:cs typeface="Canva Sans"/>
                <a:sym typeface="Canva Sans"/>
              </a:rPr>
              <a:t>Brand Identity Reinforcement</a:t>
            </a:r>
          </a:p>
          <a:p>
            <a:pPr algn="ctr">
              <a:lnSpc>
                <a:spcPts val="4373"/>
              </a:lnSpc>
              <a:spcBef>
                <a:spcPct val="0"/>
              </a:spcBef>
            </a:pPr>
            <a:r>
              <a:rPr lang="en-US" sz="2733">
                <a:solidFill>
                  <a:srgbClr val="000000"/>
                </a:solidFill>
                <a:latin typeface="Canva Sans"/>
                <a:ea typeface="Canva Sans"/>
                <a:cs typeface="Canva Sans"/>
                <a:sym typeface="Canva Sans"/>
              </a:rPr>
              <a:t> Every design element—from colors to images—should align with your brand’s values and personality. This helps create a memorable and cohesive brand experience.</a:t>
            </a:r>
          </a:p>
          <a:p>
            <a:pPr algn="ctr">
              <a:lnSpc>
                <a:spcPts val="4373"/>
              </a:lnSpc>
              <a:spcBef>
                <a:spcPct val="0"/>
              </a:spcBef>
            </a:pPr>
            <a:r>
              <a:rPr lang="en-US" sz="2733">
                <a:solidFill>
                  <a:srgbClr val="000000"/>
                </a:solidFill>
                <a:latin typeface="Canva Sans"/>
                <a:ea typeface="Canva Sans"/>
                <a:cs typeface="Canva Sans"/>
                <a:sym typeface="Canva Sans"/>
              </a:rPr>
              <a:t>Encouraging Interaction</a:t>
            </a:r>
          </a:p>
        </p:txBody>
      </p:sp>
      <p:sp>
        <p:nvSpPr>
          <p:cNvPr name="TextBox 3" id="3"/>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7.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3224973"/>
            <a:ext cx="18288000" cy="60333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 Incorporating interactive features like forms, chatbots, and clear CTAs boosts engagement. These features make it easier for users to connect with your brand.</a:t>
            </a:r>
          </a:p>
          <a:p>
            <a:pPr algn="ctr">
              <a:lnSpc>
                <a:spcPts val="4373"/>
              </a:lnSpc>
              <a:spcBef>
                <a:spcPct val="0"/>
              </a:spcBef>
            </a:pPr>
            <a:r>
              <a:rPr lang="en-US" sz="2733">
                <a:solidFill>
                  <a:srgbClr val="000000"/>
                </a:solidFill>
                <a:latin typeface="Canva Sans"/>
                <a:ea typeface="Canva Sans"/>
                <a:cs typeface="Canva Sans"/>
                <a:sym typeface="Canva Sans"/>
              </a:rPr>
              <a:t>SEO and Visibility</a:t>
            </a:r>
          </a:p>
          <a:p>
            <a:pPr algn="ctr">
              <a:lnSpc>
                <a:spcPts val="4373"/>
              </a:lnSpc>
              <a:spcBef>
                <a:spcPct val="0"/>
              </a:spcBef>
            </a:pPr>
            <a:r>
              <a:rPr lang="en-US" sz="2733">
                <a:solidFill>
                  <a:srgbClr val="000000"/>
                </a:solidFill>
                <a:latin typeface="Canva Sans"/>
                <a:ea typeface="Canva Sans"/>
                <a:cs typeface="Canva Sans"/>
                <a:sym typeface="Canva Sans"/>
              </a:rPr>
              <a:t> A solid SEO strategy integrated into your website’s design ensures your brand is discoverable by search engines, driving more traffic and improving visibility.</a:t>
            </a:r>
          </a:p>
          <a:p>
            <a:pPr algn="ctr">
              <a:lnSpc>
                <a:spcPts val="4373"/>
              </a:lnSpc>
              <a:spcBef>
                <a:spcPct val="0"/>
              </a:spcBef>
            </a:pPr>
            <a:r>
              <a:rPr lang="en-US" sz="2733">
                <a:solidFill>
                  <a:srgbClr val="000000"/>
                </a:solidFill>
                <a:latin typeface="Canva Sans"/>
                <a:ea typeface="Canva Sans"/>
                <a:cs typeface="Canva Sans"/>
                <a:sym typeface="Canva Sans"/>
              </a:rPr>
              <a:t>Building Trust</a:t>
            </a:r>
          </a:p>
          <a:p>
            <a:pPr algn="ctr">
              <a:lnSpc>
                <a:spcPts val="4373"/>
              </a:lnSpc>
              <a:spcBef>
                <a:spcPct val="0"/>
              </a:spcBef>
            </a:pPr>
            <a:r>
              <a:rPr lang="en-US" sz="2733">
                <a:solidFill>
                  <a:srgbClr val="000000"/>
                </a:solidFill>
                <a:latin typeface="Canva Sans"/>
                <a:ea typeface="Canva Sans"/>
                <a:cs typeface="Canva Sans"/>
                <a:sym typeface="Canva Sans"/>
              </a:rPr>
              <a:t> A professional design conveys reliability. A well-developed website makes your brand appear trustworthy, encouraging users to engage and convert.</a:t>
            </a:r>
          </a:p>
          <a:p>
            <a:pPr algn="ctr">
              <a:lnSpc>
                <a:spcPts val="4373"/>
              </a:lnSpc>
              <a:spcBef>
                <a:spcPct val="0"/>
              </a:spcBef>
            </a:pPr>
            <a:r>
              <a:rPr lang="en-US" sz="2733">
                <a:solidFill>
                  <a:srgbClr val="000000"/>
                </a:solidFill>
                <a:latin typeface="Canva Sans"/>
                <a:ea typeface="Canva Sans"/>
                <a:cs typeface="Canva Sans"/>
                <a:sym typeface="Canva Sans"/>
              </a:rPr>
              <a:t>In conclusion, web design and development are powerful tools for enhancing your brand identity and fostering online engagement. By focusing on user-friendly design, seamless navigation, and a consistent brand message, you can create an unforgettable digital presence.</a:t>
            </a:r>
          </a:p>
        </p:txBody>
      </p:sp>
      <p:sp>
        <p:nvSpPr>
          <p:cNvPr name="TextBox 3" id="3"/>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8.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3224973"/>
            <a:ext cx="18288000" cy="60333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Why Partnering with a Website Design and Development Company is Essential for Your Digital Success</a:t>
            </a:r>
          </a:p>
          <a:p>
            <a:pPr algn="ctr">
              <a:lnSpc>
                <a:spcPts val="4373"/>
              </a:lnSpc>
              <a:spcBef>
                <a:spcPct val="0"/>
              </a:spcBef>
            </a:pPr>
            <a:r>
              <a:rPr lang="en-US" sz="2733">
                <a:solidFill>
                  <a:srgbClr val="000000"/>
                </a:solidFill>
                <a:latin typeface="Canva Sans"/>
                <a:ea typeface="Canva Sans"/>
                <a:cs typeface="Canva Sans"/>
                <a:sym typeface="Canva Sans"/>
              </a:rPr>
              <a:t>In the digital era, a website is more than just a marketing tool; it’s often the first impression of your business. Partnering with a professional website design and development company can play a crucial role in your business’s digital success. Here's why:</a:t>
            </a:r>
          </a:p>
          <a:p>
            <a:pPr algn="ctr">
              <a:lnSpc>
                <a:spcPts val="4373"/>
              </a:lnSpc>
              <a:spcBef>
                <a:spcPct val="0"/>
              </a:spcBef>
            </a:pPr>
            <a:r>
              <a:rPr lang="en-US" sz="2733">
                <a:solidFill>
                  <a:srgbClr val="000000"/>
                </a:solidFill>
                <a:latin typeface="Canva Sans"/>
                <a:ea typeface="Canva Sans"/>
                <a:cs typeface="Canva Sans"/>
                <a:sym typeface="Canva Sans"/>
              </a:rPr>
              <a:t>Expertise and Experience</a:t>
            </a:r>
          </a:p>
          <a:p>
            <a:pPr algn="ctr">
              <a:lnSpc>
                <a:spcPts val="4373"/>
              </a:lnSpc>
              <a:spcBef>
                <a:spcPct val="0"/>
              </a:spcBef>
            </a:pPr>
            <a:r>
              <a:rPr lang="en-US" sz="2733">
                <a:solidFill>
                  <a:srgbClr val="000000"/>
                </a:solidFill>
                <a:latin typeface="Canva Sans"/>
                <a:ea typeface="Canva Sans"/>
                <a:cs typeface="Canva Sans"/>
                <a:sym typeface="Canva Sans"/>
              </a:rPr>
              <a:t> Professional web design and development companies bring valuable expertise to the table. They understand the latest trends, technologies, and best practices to create a website that not only looks good but functions well.</a:t>
            </a:r>
          </a:p>
          <a:p>
            <a:pPr algn="ctr">
              <a:lnSpc>
                <a:spcPts val="4373"/>
              </a:lnSpc>
              <a:spcBef>
                <a:spcPct val="0"/>
              </a:spcBef>
            </a:pPr>
            <a:r>
              <a:rPr lang="en-US" sz="2733">
                <a:solidFill>
                  <a:srgbClr val="000000"/>
                </a:solidFill>
                <a:latin typeface="Canva Sans"/>
                <a:ea typeface="Canva Sans"/>
                <a:cs typeface="Canva Sans"/>
                <a:sym typeface="Canva Sans"/>
              </a:rPr>
              <a:t>Custom Solutions</a:t>
            </a:r>
          </a:p>
          <a:p>
            <a:pPr algn="ctr">
              <a:lnSpc>
                <a:spcPts val="4373"/>
              </a:lnSpc>
              <a:spcBef>
                <a:spcPct val="0"/>
              </a:spcBef>
            </a:pPr>
            <a:r>
              <a:rPr lang="en-US" sz="2733">
                <a:solidFill>
                  <a:srgbClr val="000000"/>
                </a:solidFill>
                <a:latin typeface="Canva Sans"/>
                <a:ea typeface="Canva Sans"/>
                <a:cs typeface="Canva Sans"/>
                <a:sym typeface="Canva Sans"/>
              </a:rPr>
              <a:t> A good website isn’t one-size-fits-all. A design and development company tailors the site to fit your business needs, ensuring it serves your unique goals and audience.</a:t>
            </a:r>
          </a:p>
        </p:txBody>
      </p:sp>
      <p:sp>
        <p:nvSpPr>
          <p:cNvPr name="TextBox 3" id="3"/>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9.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2959284"/>
            <a:ext cx="18288000" cy="548087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Responsive and User-Friendly Design</a:t>
            </a:r>
          </a:p>
          <a:p>
            <a:pPr algn="ctr">
              <a:lnSpc>
                <a:spcPts val="4373"/>
              </a:lnSpc>
              <a:spcBef>
                <a:spcPct val="0"/>
              </a:spcBef>
            </a:pPr>
            <a:r>
              <a:rPr lang="en-US" sz="2733">
                <a:solidFill>
                  <a:srgbClr val="000000"/>
                </a:solidFill>
                <a:latin typeface="Canva Sans"/>
                <a:ea typeface="Canva Sans"/>
                <a:cs typeface="Canva Sans"/>
                <a:sym typeface="Canva Sans"/>
              </a:rPr>
              <a:t> A web design company ensures your site is mobile-friendly and optimized for a smooth user experience across all devices, improving engagement and retention.</a:t>
            </a:r>
          </a:p>
          <a:p>
            <a:pPr algn="ctr">
              <a:lnSpc>
                <a:spcPts val="4373"/>
              </a:lnSpc>
              <a:spcBef>
                <a:spcPct val="0"/>
              </a:spcBef>
            </a:pPr>
            <a:r>
              <a:rPr lang="en-US" sz="2733">
                <a:solidFill>
                  <a:srgbClr val="000000"/>
                </a:solidFill>
                <a:latin typeface="Canva Sans"/>
                <a:ea typeface="Canva Sans"/>
                <a:cs typeface="Canva Sans"/>
                <a:sym typeface="Canva Sans"/>
              </a:rPr>
              <a:t>SEO and Performance Optimization</a:t>
            </a:r>
          </a:p>
          <a:p>
            <a:pPr algn="ctr">
              <a:lnSpc>
                <a:spcPts val="4373"/>
              </a:lnSpc>
              <a:spcBef>
                <a:spcPct val="0"/>
              </a:spcBef>
            </a:pPr>
            <a:r>
              <a:rPr lang="en-US" sz="2733">
                <a:solidFill>
                  <a:srgbClr val="000000"/>
                </a:solidFill>
                <a:latin typeface="Canva Sans"/>
                <a:ea typeface="Canva Sans"/>
                <a:cs typeface="Canva Sans"/>
                <a:sym typeface="Canva Sans"/>
              </a:rPr>
              <a:t> Designing a visually appealing site is only part of the equation. A professional team integrates SEO strategies and optimizes your website’s performance, ensuring it’s discoverable and runs smoothly.</a:t>
            </a:r>
          </a:p>
          <a:p>
            <a:pPr algn="ctr">
              <a:lnSpc>
                <a:spcPts val="4373"/>
              </a:lnSpc>
              <a:spcBef>
                <a:spcPct val="0"/>
              </a:spcBef>
            </a:pPr>
            <a:r>
              <a:rPr lang="en-US" sz="2733">
                <a:solidFill>
                  <a:srgbClr val="000000"/>
                </a:solidFill>
                <a:latin typeface="Canva Sans"/>
                <a:ea typeface="Canva Sans"/>
                <a:cs typeface="Canva Sans"/>
                <a:sym typeface="Canva Sans"/>
              </a:rPr>
              <a:t>Long-Term Support and Maintenance</a:t>
            </a:r>
          </a:p>
          <a:p>
            <a:pPr algn="ctr">
              <a:lnSpc>
                <a:spcPts val="4373"/>
              </a:lnSpc>
              <a:spcBef>
                <a:spcPct val="0"/>
              </a:spcBef>
            </a:pPr>
            <a:r>
              <a:rPr lang="en-US" sz="2733">
                <a:solidFill>
                  <a:srgbClr val="000000"/>
                </a:solidFill>
                <a:latin typeface="Canva Sans"/>
                <a:ea typeface="Canva Sans"/>
                <a:cs typeface="Canva Sans"/>
                <a:sym typeface="Canva Sans"/>
              </a:rPr>
              <a:t> Websites require ongoing maintenance and updates. Partnering with a design and development company ensures you have the support you need to keep your site up-to-date and secure.</a:t>
            </a:r>
          </a:p>
          <a:p>
            <a:pPr algn="ctr">
              <a:lnSpc>
                <a:spcPts val="4373"/>
              </a:lnSpc>
              <a:spcBef>
                <a:spcPct val="0"/>
              </a:spcBef>
            </a:pPr>
            <a:r>
              <a:rPr lang="en-US" sz="2733">
                <a:solidFill>
                  <a:srgbClr val="000000"/>
                </a:solidFill>
                <a:latin typeface="Canva Sans"/>
                <a:ea typeface="Canva Sans"/>
                <a:cs typeface="Canva Sans"/>
                <a:sym typeface="Canva Sans"/>
              </a:rPr>
              <a:t>Focus on Your Business</a:t>
            </a:r>
          </a:p>
        </p:txBody>
      </p:sp>
      <p:sp>
        <p:nvSpPr>
          <p:cNvPr name="TextBox 3" id="3"/>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DAGfRe3iEIk</dc:identifier>
  <dcterms:modified xsi:type="dcterms:W3CDTF">2011-08-01T06:04:30Z</dcterms:modified>
  <cp:revision>1</cp:revision>
  <dc:title>"The Role of Web Design and Development in Enhancing Brand Identity and Online Engagement"</dc:title>
</cp:coreProperties>
</file>