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Lucidity Condensed" charset="1" panose="00000600000000000000"/>
      <p:regular r:id="rId15"/>
    </p:embeddedFont>
    <p:embeddedFont>
      <p:font typeface="Mali" charset="1" panose="000005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4.png" Type="http://schemas.openxmlformats.org/officeDocument/2006/relationships/image"/><Relationship Id="rId2" Target="https://www.airflypolicy.com/blog/what-is-the-largest-airport-in-the-us" TargetMode="External" Type="http://schemas.openxmlformats.org/officeDocument/2006/relationships/hyperlink"/><Relationship Id="rId3" Target="../media/image13.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2" Target="../media/image15.png" Type="http://schemas.openxmlformats.org/officeDocument/2006/relationships/image"/><Relationship Id="rId3" Target="../media/image16.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 Id="rId9" Target="../media/image2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 Id="rId8" Target="../media/image28.png" Type="http://schemas.openxmlformats.org/officeDocument/2006/relationships/image"/><Relationship Id="rId9" Target="../media/image2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2" Target="../media/image30.pn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 Id="rId6" Target="../media/image37.png" Type="http://schemas.openxmlformats.org/officeDocument/2006/relationships/image"/><Relationship Id="rId7" Target="../media/image38.png" Type="http://schemas.openxmlformats.org/officeDocument/2006/relationships/image"/><Relationship Id="rId8" Target="../media/image39.png" Type="http://schemas.openxmlformats.org/officeDocument/2006/relationships/image"/><Relationship Id="rId9" Target="../media/image4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2" Target="https://daisyparker845.wixsite.com/airflypolicy/post/bigger-airports-in-the-us" TargetMode="External" Type="http://schemas.openxmlformats.org/officeDocument/2006/relationships/hyperlink"/><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EF6F3"/>
        </a:solidFill>
      </p:bgPr>
    </p:bg>
    <p:spTree>
      <p:nvGrpSpPr>
        <p:cNvPr id="1" name=""/>
        <p:cNvGrpSpPr/>
        <p:nvPr/>
      </p:nvGrpSpPr>
      <p:grpSpPr>
        <a:xfrm>
          <a:off x="0" y="0"/>
          <a:ext cx="0" cy="0"/>
          <a:chOff x="0" y="0"/>
          <a:chExt cx="0" cy="0"/>
        </a:xfrm>
      </p:grpSpPr>
      <p:sp>
        <p:nvSpPr>
          <p:cNvPr name="Freeform 2" id="2"/>
          <p:cNvSpPr/>
          <p:nvPr/>
        </p:nvSpPr>
        <p:spPr>
          <a:xfrm flipH="false" flipV="false" rot="0">
            <a:off x="12750979" y="6120415"/>
            <a:ext cx="5880163" cy="5302838"/>
          </a:xfrm>
          <a:custGeom>
            <a:avLst/>
            <a:gdLst/>
            <a:ahLst/>
            <a:cxnLst/>
            <a:rect r="r" b="b" t="t" l="l"/>
            <a:pathLst>
              <a:path h="5302838" w="5880163">
                <a:moveTo>
                  <a:pt x="0" y="0"/>
                </a:moveTo>
                <a:lnTo>
                  <a:pt x="5880163" y="0"/>
                </a:lnTo>
                <a:lnTo>
                  <a:pt x="5880163" y="5302838"/>
                </a:lnTo>
                <a:lnTo>
                  <a:pt x="0" y="5302838"/>
                </a:lnTo>
                <a:lnTo>
                  <a:pt x="0" y="0"/>
                </a:lnTo>
                <a:close/>
              </a:path>
            </a:pathLst>
          </a:custGeom>
          <a:blipFill>
            <a:blip r:embed="rId2"/>
            <a:stretch>
              <a:fillRect l="0" t="0" r="0" b="0"/>
            </a:stretch>
          </a:blipFill>
        </p:spPr>
      </p:sp>
      <p:sp>
        <p:nvSpPr>
          <p:cNvPr name="Freeform 3" id="3"/>
          <p:cNvSpPr/>
          <p:nvPr/>
        </p:nvSpPr>
        <p:spPr>
          <a:xfrm flipH="false" flipV="false" rot="0">
            <a:off x="-372386" y="6812692"/>
            <a:ext cx="5669471" cy="3556305"/>
          </a:xfrm>
          <a:custGeom>
            <a:avLst/>
            <a:gdLst/>
            <a:ahLst/>
            <a:cxnLst/>
            <a:rect r="r" b="b" t="t" l="l"/>
            <a:pathLst>
              <a:path h="3556305" w="5669471">
                <a:moveTo>
                  <a:pt x="0" y="0"/>
                </a:moveTo>
                <a:lnTo>
                  <a:pt x="5669472" y="0"/>
                </a:lnTo>
                <a:lnTo>
                  <a:pt x="5669472" y="3556305"/>
                </a:lnTo>
                <a:lnTo>
                  <a:pt x="0" y="3556305"/>
                </a:lnTo>
                <a:lnTo>
                  <a:pt x="0" y="0"/>
                </a:lnTo>
                <a:close/>
              </a:path>
            </a:pathLst>
          </a:custGeom>
          <a:blipFill>
            <a:blip r:embed="rId3"/>
            <a:stretch>
              <a:fillRect l="0" t="0" r="0" b="0"/>
            </a:stretch>
          </a:blipFill>
        </p:spPr>
      </p:sp>
      <p:sp>
        <p:nvSpPr>
          <p:cNvPr name="TextBox 4" id="4"/>
          <p:cNvSpPr txBox="true"/>
          <p:nvPr/>
        </p:nvSpPr>
        <p:spPr>
          <a:xfrm rot="0">
            <a:off x="4920366" y="3070986"/>
            <a:ext cx="9646130" cy="2973160"/>
          </a:xfrm>
          <a:prstGeom prst="rect">
            <a:avLst/>
          </a:prstGeom>
        </p:spPr>
        <p:txBody>
          <a:bodyPr anchor="t" rtlCol="false" tIns="0" lIns="0" bIns="0" rIns="0">
            <a:spAutoFit/>
          </a:bodyPr>
          <a:lstStyle/>
          <a:p>
            <a:pPr algn="l" marL="0" indent="0" lvl="0">
              <a:lnSpc>
                <a:spcPts val="7655"/>
              </a:lnSpc>
            </a:pPr>
            <a:r>
              <a:rPr lang="en-US" b="true" sz="7892">
                <a:solidFill>
                  <a:srgbClr val="3F7392"/>
                </a:solidFill>
                <a:latin typeface="Lucidity Condensed"/>
                <a:ea typeface="Lucidity Condensed"/>
                <a:cs typeface="Lucidity Condensed"/>
                <a:sym typeface="Lucidity Condensed"/>
              </a:rPr>
              <a:t>Biggest Airport in the US: Discover America's Largest Aviation Hub</a:t>
            </a:r>
          </a:p>
        </p:txBody>
      </p:sp>
      <p:sp>
        <p:nvSpPr>
          <p:cNvPr name="Freeform 5" id="5"/>
          <p:cNvSpPr/>
          <p:nvPr/>
        </p:nvSpPr>
        <p:spPr>
          <a:xfrm flipH="false" flipV="false" rot="0">
            <a:off x="6683926" y="846703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99873" y="1028700"/>
            <a:ext cx="4857146" cy="3358454"/>
          </a:xfrm>
          <a:custGeom>
            <a:avLst/>
            <a:gdLst/>
            <a:ahLst/>
            <a:cxnLst/>
            <a:rect r="r" b="b" t="t" l="l"/>
            <a:pathLst>
              <a:path h="3358454" w="4857146">
                <a:moveTo>
                  <a:pt x="0" y="0"/>
                </a:moveTo>
                <a:lnTo>
                  <a:pt x="4857146" y="0"/>
                </a:lnTo>
                <a:lnTo>
                  <a:pt x="4857146" y="3358454"/>
                </a:lnTo>
                <a:lnTo>
                  <a:pt x="0" y="33584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2534252" y="-167150"/>
            <a:ext cx="8779536" cy="3270377"/>
          </a:xfrm>
          <a:custGeom>
            <a:avLst/>
            <a:gdLst/>
            <a:ahLst/>
            <a:cxnLst/>
            <a:rect r="r" b="b" t="t" l="l"/>
            <a:pathLst>
              <a:path h="3270377" w="8779536">
                <a:moveTo>
                  <a:pt x="0" y="0"/>
                </a:moveTo>
                <a:lnTo>
                  <a:pt x="8779536" y="0"/>
                </a:lnTo>
                <a:lnTo>
                  <a:pt x="8779536" y="3270377"/>
                </a:lnTo>
                <a:lnTo>
                  <a:pt x="0" y="3270377"/>
                </a:lnTo>
                <a:lnTo>
                  <a:pt x="0" y="0"/>
                </a:lnTo>
                <a:close/>
              </a:path>
            </a:pathLst>
          </a:custGeom>
          <a:blipFill>
            <a:blip r:embed="rId8"/>
            <a:stretch>
              <a:fillRect l="0" t="0" r="0" b="0"/>
            </a:stretch>
          </a:blipFill>
        </p:spPr>
      </p:sp>
      <p:sp>
        <p:nvSpPr>
          <p:cNvPr name="Freeform 8" id="8"/>
          <p:cNvSpPr/>
          <p:nvPr/>
        </p:nvSpPr>
        <p:spPr>
          <a:xfrm flipH="false" flipV="false" rot="0">
            <a:off x="14566496" y="3103227"/>
            <a:ext cx="5385609" cy="2712388"/>
          </a:xfrm>
          <a:custGeom>
            <a:avLst/>
            <a:gdLst/>
            <a:ahLst/>
            <a:cxnLst/>
            <a:rect r="r" b="b" t="t" l="l"/>
            <a:pathLst>
              <a:path h="2712388" w="5385609">
                <a:moveTo>
                  <a:pt x="0" y="0"/>
                </a:moveTo>
                <a:lnTo>
                  <a:pt x="5385608" y="0"/>
                </a:lnTo>
                <a:lnTo>
                  <a:pt x="5385608" y="2712388"/>
                </a:lnTo>
                <a:lnTo>
                  <a:pt x="0" y="27123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4852850" y="4452328"/>
            <a:ext cx="7315200" cy="2726575"/>
          </a:xfrm>
          <a:custGeom>
            <a:avLst/>
            <a:gdLst/>
            <a:ahLst/>
            <a:cxnLst/>
            <a:rect r="r" b="b" t="t" l="l"/>
            <a:pathLst>
              <a:path h="2726575" w="7315200">
                <a:moveTo>
                  <a:pt x="0" y="0"/>
                </a:moveTo>
                <a:lnTo>
                  <a:pt x="7315200" y="0"/>
                </a:lnTo>
                <a:lnTo>
                  <a:pt x="7315200" y="2726575"/>
                </a:lnTo>
                <a:lnTo>
                  <a:pt x="0" y="272657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7179005" y="-222455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0" y="0"/>
            <a:ext cx="2248699" cy="777222"/>
          </a:xfrm>
          <a:custGeom>
            <a:avLst/>
            <a:gdLst/>
            <a:ahLst/>
            <a:cxnLst/>
            <a:rect r="r" b="b" t="t" l="l"/>
            <a:pathLst>
              <a:path h="777222" w="2248699">
                <a:moveTo>
                  <a:pt x="0" y="0"/>
                </a:moveTo>
                <a:lnTo>
                  <a:pt x="2248699" y="0"/>
                </a:lnTo>
                <a:lnTo>
                  <a:pt x="2248699" y="777222"/>
                </a:lnTo>
                <a:lnTo>
                  <a:pt x="0" y="777222"/>
                </a:lnTo>
                <a:lnTo>
                  <a:pt x="0" y="0"/>
                </a:lnTo>
                <a:close/>
              </a:path>
            </a:pathLst>
          </a:custGeom>
          <a:blipFill>
            <a:blip r:embed="rId13"/>
            <a:stretch>
              <a:fillRect l="-3878" t="-16830" r="-8033" b="-19059"/>
            </a:stretch>
          </a:blipFill>
        </p:spPr>
      </p:sp>
      <p:sp>
        <p:nvSpPr>
          <p:cNvPr name="TextBox 12" id="12"/>
          <p:cNvSpPr txBox="true"/>
          <p:nvPr/>
        </p:nvSpPr>
        <p:spPr>
          <a:xfrm rot="0">
            <a:off x="5093988" y="6305710"/>
            <a:ext cx="8829398" cy="966339"/>
          </a:xfrm>
          <a:prstGeom prst="rect">
            <a:avLst/>
          </a:prstGeom>
        </p:spPr>
        <p:txBody>
          <a:bodyPr anchor="t" rtlCol="false" tIns="0" lIns="0" bIns="0" rIns="0">
            <a:spAutoFit/>
          </a:bodyPr>
          <a:lstStyle/>
          <a:p>
            <a:pPr algn="l" marL="0" indent="0" lvl="0">
              <a:lnSpc>
                <a:spcPts val="3962"/>
              </a:lnSpc>
            </a:pPr>
            <a:r>
              <a:rPr lang="en-US" sz="2830" spc="31">
                <a:solidFill>
                  <a:srgbClr val="21415D"/>
                </a:solidFill>
                <a:latin typeface="Mali"/>
                <a:ea typeface="Mali"/>
                <a:cs typeface="Mali"/>
                <a:sym typeface="Mali"/>
              </a:rPr>
              <a:t>Focus: Denver International Airport (DEN) | Presenter Name | 2024</a:t>
            </a:r>
          </a:p>
        </p:txBody>
      </p:sp>
      <p:sp>
        <p:nvSpPr>
          <p:cNvPr name="TextBox 13" id="13"/>
          <p:cNvSpPr txBox="true"/>
          <p:nvPr/>
        </p:nvSpPr>
        <p:spPr>
          <a:xfrm rot="0">
            <a:off x="5297086" y="7524442"/>
            <a:ext cx="5411986" cy="614000"/>
          </a:xfrm>
          <a:prstGeom prst="rect">
            <a:avLst/>
          </a:prstGeom>
        </p:spPr>
        <p:txBody>
          <a:bodyPr anchor="t" rtlCol="false" tIns="0" lIns="0" bIns="0" rIns="0">
            <a:spAutoFit/>
          </a:bodyPr>
          <a:lstStyle/>
          <a:p>
            <a:pPr algn="ctr">
              <a:lnSpc>
                <a:spcPts val="5007"/>
              </a:lnSpc>
              <a:spcBef>
                <a:spcPct val="0"/>
              </a:spcBef>
            </a:pPr>
            <a:r>
              <a:rPr lang="en-US" b="true" sz="3576">
                <a:solidFill>
                  <a:srgbClr val="000000"/>
                </a:solidFill>
                <a:latin typeface="Lucidity Condensed"/>
                <a:ea typeface="Lucidity Condensed"/>
                <a:cs typeface="Lucidity Condensed"/>
                <a:sym typeface="Lucidity Condensed"/>
              </a:rPr>
              <a:t>contact- +1-888-212-0809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EF6F3"/>
        </a:solidFill>
      </p:bgPr>
    </p:bg>
    <p:spTree>
      <p:nvGrpSpPr>
        <p:cNvPr id="1" name=""/>
        <p:cNvGrpSpPr/>
        <p:nvPr/>
      </p:nvGrpSpPr>
      <p:grpSpPr>
        <a:xfrm>
          <a:off x="0" y="0"/>
          <a:ext cx="0" cy="0"/>
          <a:chOff x="0" y="0"/>
          <a:chExt cx="0" cy="0"/>
        </a:xfrm>
      </p:grpSpPr>
      <p:sp>
        <p:nvSpPr>
          <p:cNvPr name="TextBox 2" id="2"/>
          <p:cNvSpPr txBox="true"/>
          <p:nvPr/>
        </p:nvSpPr>
        <p:spPr>
          <a:xfrm rot="0">
            <a:off x="9144000" y="4614675"/>
            <a:ext cx="6875078" cy="528825"/>
          </a:xfrm>
          <a:prstGeom prst="rect">
            <a:avLst/>
          </a:prstGeom>
        </p:spPr>
        <p:txBody>
          <a:bodyPr anchor="t" rtlCol="false" tIns="0" lIns="0" bIns="0" rIns="0">
            <a:spAutoFit/>
          </a:bodyPr>
          <a:lstStyle/>
          <a:p>
            <a:pPr algn="ctr" marL="0" indent="0" lvl="0">
              <a:lnSpc>
                <a:spcPts val="3960"/>
              </a:lnSpc>
            </a:pPr>
            <a:r>
              <a:rPr lang="en-US" b="true" sz="4082">
                <a:solidFill>
                  <a:srgbClr val="3F7392"/>
                </a:solidFill>
                <a:latin typeface="Lucidity Condensed"/>
                <a:ea typeface="Lucidity Condensed"/>
                <a:cs typeface="Lucidity Condensed"/>
                <a:sym typeface="Lucidity Condensed"/>
              </a:rPr>
              <a:t>Denver International Airport</a:t>
            </a:r>
          </a:p>
        </p:txBody>
      </p:sp>
      <p:sp>
        <p:nvSpPr>
          <p:cNvPr name="TextBox 3" id="3"/>
          <p:cNvSpPr txBox="true"/>
          <p:nvPr/>
        </p:nvSpPr>
        <p:spPr>
          <a:xfrm rot="0">
            <a:off x="2648699" y="3599167"/>
            <a:ext cx="6128543" cy="3041040"/>
          </a:xfrm>
          <a:prstGeom prst="rect">
            <a:avLst/>
          </a:prstGeom>
        </p:spPr>
        <p:txBody>
          <a:bodyPr anchor="t" rtlCol="false" tIns="0" lIns="0" bIns="0" rIns="0">
            <a:spAutoFit/>
          </a:bodyPr>
          <a:lstStyle/>
          <a:p>
            <a:pPr algn="l" marL="0" indent="0" lvl="0">
              <a:lnSpc>
                <a:spcPts val="3008"/>
              </a:lnSpc>
            </a:pPr>
            <a:r>
              <a:rPr lang="en-US" sz="2148" spc="23">
                <a:solidFill>
                  <a:srgbClr val="000000"/>
                </a:solidFill>
                <a:latin typeface="Mali"/>
                <a:ea typeface="Mali"/>
                <a:cs typeface="Mali"/>
                <a:sym typeface="Mali"/>
              </a:rPr>
              <a:t>The </a:t>
            </a:r>
            <a:r>
              <a:rPr lang="en-US" sz="2148" spc="23" u="sng">
                <a:solidFill>
                  <a:srgbClr val="000000"/>
                </a:solidFill>
                <a:latin typeface="Mali"/>
                <a:ea typeface="Mali"/>
                <a:cs typeface="Mali"/>
                <a:sym typeface="Mali"/>
                <a:hlinkClick r:id="rId2" tooltip="https://www.airflypolicy.com/blog/what-is-the-largest-airport-in-the-us"/>
              </a:rPr>
              <a:t>Biggest Airport in the US</a:t>
            </a:r>
          </a:p>
          <a:p>
            <a:pPr algn="l" marL="0" indent="0" lvl="0">
              <a:lnSpc>
                <a:spcPts val="3008"/>
              </a:lnSpc>
            </a:pPr>
            <a:r>
              <a:rPr lang="en-US" sz="2148" spc="23">
                <a:solidFill>
                  <a:srgbClr val="000000"/>
                </a:solidFill>
                <a:latin typeface="Mali"/>
                <a:ea typeface="Mali"/>
                <a:cs typeface="Mali"/>
                <a:sym typeface="Mali"/>
              </a:rPr>
              <a:t>• Total land area: 33,531 acres (52.4 sq mi)</a:t>
            </a:r>
          </a:p>
          <a:p>
            <a:pPr algn="l" marL="0" indent="0" lvl="0">
              <a:lnSpc>
                <a:spcPts val="3008"/>
              </a:lnSpc>
            </a:pPr>
            <a:r>
              <a:rPr lang="en-US" sz="2148" spc="23">
                <a:solidFill>
                  <a:srgbClr val="000000"/>
                </a:solidFill>
                <a:latin typeface="Mali"/>
                <a:ea typeface="Mali"/>
                <a:cs typeface="Mali"/>
                <a:sym typeface="Mali"/>
              </a:rPr>
              <a:t>• Opened in February 1995</a:t>
            </a:r>
          </a:p>
          <a:p>
            <a:pPr algn="l" marL="0" indent="0" lvl="0">
              <a:lnSpc>
                <a:spcPts val="3008"/>
              </a:lnSpc>
            </a:pPr>
            <a:r>
              <a:rPr lang="en-US" sz="2148" spc="23">
                <a:solidFill>
                  <a:srgbClr val="000000"/>
                </a:solidFill>
                <a:latin typeface="Mali"/>
                <a:ea typeface="Mali"/>
                <a:cs typeface="Mali"/>
                <a:sym typeface="Mali"/>
              </a:rPr>
              <a:t>• Serves over 69 million passengers annually</a:t>
            </a:r>
          </a:p>
          <a:p>
            <a:pPr algn="l" marL="0" indent="0" lvl="0">
              <a:lnSpc>
                <a:spcPts val="3008"/>
              </a:lnSpc>
            </a:pPr>
            <a:r>
              <a:rPr lang="en-US" sz="2148" spc="23">
                <a:solidFill>
                  <a:srgbClr val="000000"/>
                </a:solidFill>
                <a:latin typeface="Mali"/>
                <a:ea typeface="Mali"/>
                <a:cs typeface="Mali"/>
                <a:sym typeface="Mali"/>
              </a:rPr>
              <a:t>• Largest airport in North America</a:t>
            </a:r>
          </a:p>
          <a:p>
            <a:pPr algn="l" marL="0" indent="0" lvl="0">
              <a:lnSpc>
                <a:spcPts val="3008"/>
              </a:lnSpc>
            </a:pPr>
            <a:r>
              <a:rPr lang="en-US" sz="2148" spc="23">
                <a:solidFill>
                  <a:srgbClr val="000000"/>
                </a:solidFill>
                <a:latin typeface="Mali"/>
                <a:ea typeface="Mali"/>
                <a:cs typeface="Mali"/>
                <a:sym typeface="Mali"/>
              </a:rPr>
              <a:t>• 2nd largest airport worldwide by land area</a:t>
            </a:r>
          </a:p>
          <a:p>
            <a:pPr algn="l" marL="0" indent="0" lvl="0">
              <a:lnSpc>
                <a:spcPts val="3008"/>
              </a:lnSpc>
            </a:pPr>
            <a:r>
              <a:rPr lang="en-US" sz="2148" spc="23">
                <a:solidFill>
                  <a:srgbClr val="000000"/>
                </a:solidFill>
                <a:latin typeface="Mali"/>
                <a:ea typeface="Mali"/>
                <a:cs typeface="Mali"/>
                <a:sym typeface="Mali"/>
              </a:rPr>
              <a:t>• Located 25 miles northeast of Denver, CO</a:t>
            </a:r>
          </a:p>
        </p:txBody>
      </p:sp>
      <p:sp>
        <p:nvSpPr>
          <p:cNvPr name="Freeform 4" id="4"/>
          <p:cNvSpPr/>
          <p:nvPr/>
        </p:nvSpPr>
        <p:spPr>
          <a:xfrm flipH="false" flipV="false" rot="0">
            <a:off x="11369221" y="4429673"/>
            <a:ext cx="10260527" cy="7361928"/>
          </a:xfrm>
          <a:custGeom>
            <a:avLst/>
            <a:gdLst/>
            <a:ahLst/>
            <a:cxnLst/>
            <a:rect r="r" b="b" t="t" l="l"/>
            <a:pathLst>
              <a:path h="7361928" w="10260527">
                <a:moveTo>
                  <a:pt x="0" y="0"/>
                </a:moveTo>
                <a:lnTo>
                  <a:pt x="10260527" y="0"/>
                </a:lnTo>
                <a:lnTo>
                  <a:pt x="10260527" y="7361928"/>
                </a:lnTo>
                <a:lnTo>
                  <a:pt x="0" y="7361928"/>
                </a:lnTo>
                <a:lnTo>
                  <a:pt x="0" y="0"/>
                </a:lnTo>
                <a:close/>
              </a:path>
            </a:pathLst>
          </a:custGeom>
          <a:blipFill>
            <a:blip r:embed="rId3"/>
            <a:stretch>
              <a:fillRect l="0" t="0" r="0" b="0"/>
            </a:stretch>
          </a:blipFill>
        </p:spPr>
      </p:sp>
      <p:sp>
        <p:nvSpPr>
          <p:cNvPr name="Freeform 5" id="5"/>
          <p:cNvSpPr/>
          <p:nvPr/>
        </p:nvSpPr>
        <p:spPr>
          <a:xfrm flipH="false" flipV="false" rot="0">
            <a:off x="1820686" y="7949010"/>
            <a:ext cx="4223669" cy="2649392"/>
          </a:xfrm>
          <a:custGeom>
            <a:avLst/>
            <a:gdLst/>
            <a:ahLst/>
            <a:cxnLst/>
            <a:rect r="r" b="b" t="t" l="l"/>
            <a:pathLst>
              <a:path h="2649392" w="4223669">
                <a:moveTo>
                  <a:pt x="0" y="0"/>
                </a:moveTo>
                <a:lnTo>
                  <a:pt x="4223669" y="0"/>
                </a:lnTo>
                <a:lnTo>
                  <a:pt x="4223669" y="2649393"/>
                </a:lnTo>
                <a:lnTo>
                  <a:pt x="0" y="2649393"/>
                </a:lnTo>
                <a:lnTo>
                  <a:pt x="0" y="0"/>
                </a:lnTo>
                <a:close/>
              </a:path>
            </a:pathLst>
          </a:custGeom>
          <a:blipFill>
            <a:blip r:embed="rId4"/>
            <a:stretch>
              <a:fillRect l="0" t="0" r="0" b="0"/>
            </a:stretch>
          </a:blipFill>
        </p:spPr>
      </p:sp>
      <p:sp>
        <p:nvSpPr>
          <p:cNvPr name="Freeform 6" id="6"/>
          <p:cNvSpPr/>
          <p:nvPr/>
        </p:nvSpPr>
        <p:spPr>
          <a:xfrm flipH="false" flipV="false" rot="0">
            <a:off x="-2294114" y="4105301"/>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3911531" y="0"/>
            <a:ext cx="5526933" cy="3821576"/>
          </a:xfrm>
          <a:custGeom>
            <a:avLst/>
            <a:gdLst/>
            <a:ahLst/>
            <a:cxnLst/>
            <a:rect r="r" b="b" t="t" l="l"/>
            <a:pathLst>
              <a:path h="3821576" w="5526933">
                <a:moveTo>
                  <a:pt x="0" y="0"/>
                </a:moveTo>
                <a:lnTo>
                  <a:pt x="5526933" y="0"/>
                </a:lnTo>
                <a:lnTo>
                  <a:pt x="5526933" y="3821576"/>
                </a:lnTo>
                <a:lnTo>
                  <a:pt x="0" y="38215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376339" y="298780"/>
            <a:ext cx="6307586" cy="2349576"/>
          </a:xfrm>
          <a:custGeom>
            <a:avLst/>
            <a:gdLst/>
            <a:ahLst/>
            <a:cxnLst/>
            <a:rect r="r" b="b" t="t" l="l"/>
            <a:pathLst>
              <a:path h="2349576" w="6307586">
                <a:moveTo>
                  <a:pt x="0" y="0"/>
                </a:moveTo>
                <a:lnTo>
                  <a:pt x="6307587" y="0"/>
                </a:lnTo>
                <a:lnTo>
                  <a:pt x="6307587" y="2349576"/>
                </a:lnTo>
                <a:lnTo>
                  <a:pt x="0" y="2349576"/>
                </a:lnTo>
                <a:lnTo>
                  <a:pt x="0" y="0"/>
                </a:lnTo>
                <a:close/>
              </a:path>
            </a:pathLst>
          </a:custGeom>
          <a:blipFill>
            <a:blip r:embed="rId9"/>
            <a:stretch>
              <a:fillRect l="0" t="0" r="0" b="0"/>
            </a:stretch>
          </a:blipFill>
        </p:spPr>
      </p:sp>
      <p:sp>
        <p:nvSpPr>
          <p:cNvPr name="Freeform 9" id="9"/>
          <p:cNvSpPr/>
          <p:nvPr/>
        </p:nvSpPr>
        <p:spPr>
          <a:xfrm flipH="false" flipV="false" rot="0">
            <a:off x="7982382" y="298780"/>
            <a:ext cx="5385609" cy="2712388"/>
          </a:xfrm>
          <a:custGeom>
            <a:avLst/>
            <a:gdLst/>
            <a:ahLst/>
            <a:cxnLst/>
            <a:rect r="r" b="b" t="t" l="l"/>
            <a:pathLst>
              <a:path h="2712388" w="5385609">
                <a:moveTo>
                  <a:pt x="0" y="0"/>
                </a:moveTo>
                <a:lnTo>
                  <a:pt x="5385609" y="0"/>
                </a:lnTo>
                <a:lnTo>
                  <a:pt x="5385609" y="2712389"/>
                </a:lnTo>
                <a:lnTo>
                  <a:pt x="0" y="271238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5171053" y="6519745"/>
            <a:ext cx="8018715" cy="3237556"/>
          </a:xfrm>
          <a:custGeom>
            <a:avLst/>
            <a:gdLst/>
            <a:ahLst/>
            <a:cxnLst/>
            <a:rect r="r" b="b" t="t" l="l"/>
            <a:pathLst>
              <a:path h="3237556" w="8018715">
                <a:moveTo>
                  <a:pt x="0" y="0"/>
                </a:moveTo>
                <a:lnTo>
                  <a:pt x="8018716" y="0"/>
                </a:lnTo>
                <a:lnTo>
                  <a:pt x="8018716" y="3237556"/>
                </a:lnTo>
                <a:lnTo>
                  <a:pt x="0" y="3237556"/>
                </a:lnTo>
                <a:lnTo>
                  <a:pt x="0" y="0"/>
                </a:lnTo>
                <a:close/>
              </a:path>
            </a:pathLst>
          </a:custGeom>
          <a:blipFill>
            <a:blip r:embed="rId12"/>
            <a:stretch>
              <a:fillRect l="0" t="0" r="0" b="0"/>
            </a:stretch>
          </a:blipFill>
        </p:spPr>
      </p:sp>
      <p:sp>
        <p:nvSpPr>
          <p:cNvPr name="Freeform 11" id="11"/>
          <p:cNvSpPr/>
          <p:nvPr/>
        </p:nvSpPr>
        <p:spPr>
          <a:xfrm flipH="false" flipV="false" rot="0">
            <a:off x="6321113" y="-1986902"/>
            <a:ext cx="3015602" cy="3015602"/>
          </a:xfrm>
          <a:custGeom>
            <a:avLst/>
            <a:gdLst/>
            <a:ahLst/>
            <a:cxnLst/>
            <a:rect r="r" b="b" t="t" l="l"/>
            <a:pathLst>
              <a:path h="3015602" w="3015602">
                <a:moveTo>
                  <a:pt x="0" y="0"/>
                </a:moveTo>
                <a:lnTo>
                  <a:pt x="3015602" y="0"/>
                </a:lnTo>
                <a:lnTo>
                  <a:pt x="3015602" y="3015602"/>
                </a:lnTo>
                <a:lnTo>
                  <a:pt x="0" y="30156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EF6F3"/>
        </a:solidFill>
      </p:bgPr>
    </p:bg>
    <p:spTree>
      <p:nvGrpSpPr>
        <p:cNvPr id="1" name=""/>
        <p:cNvGrpSpPr/>
        <p:nvPr/>
      </p:nvGrpSpPr>
      <p:grpSpPr>
        <a:xfrm>
          <a:off x="0" y="0"/>
          <a:ext cx="0" cy="0"/>
          <a:chOff x="0" y="0"/>
          <a:chExt cx="0" cy="0"/>
        </a:xfrm>
      </p:grpSpPr>
      <p:sp>
        <p:nvSpPr>
          <p:cNvPr name="TextBox 2" id="2"/>
          <p:cNvSpPr txBox="true"/>
          <p:nvPr/>
        </p:nvSpPr>
        <p:spPr>
          <a:xfrm rot="0">
            <a:off x="2554953" y="1447196"/>
            <a:ext cx="6545941" cy="946981"/>
          </a:xfrm>
          <a:prstGeom prst="rect">
            <a:avLst/>
          </a:prstGeom>
        </p:spPr>
        <p:txBody>
          <a:bodyPr anchor="t" rtlCol="false" tIns="0" lIns="0" bIns="0" rIns="0">
            <a:spAutoFit/>
          </a:bodyPr>
          <a:lstStyle/>
          <a:p>
            <a:pPr algn="l" marL="0" indent="0" lvl="0">
              <a:lnSpc>
                <a:spcPts val="3612"/>
              </a:lnSpc>
            </a:pPr>
            <a:r>
              <a:rPr lang="en-US" b="true" sz="3724">
                <a:solidFill>
                  <a:srgbClr val="3F7392"/>
                </a:solidFill>
                <a:latin typeface="Lucidity Condensed"/>
                <a:ea typeface="Lucidity Condensed"/>
                <a:cs typeface="Lucidity Condensed"/>
                <a:sym typeface="Lucidity Condensed"/>
              </a:rPr>
              <a:t>Biggest Airport in the US vs. Busiest Airport</a:t>
            </a:r>
          </a:p>
        </p:txBody>
      </p:sp>
      <p:sp>
        <p:nvSpPr>
          <p:cNvPr name="TextBox 3" id="3"/>
          <p:cNvSpPr txBox="true"/>
          <p:nvPr/>
        </p:nvSpPr>
        <p:spPr>
          <a:xfrm rot="0">
            <a:off x="2554953" y="3752261"/>
            <a:ext cx="5180215" cy="1740124"/>
          </a:xfrm>
          <a:prstGeom prst="rect">
            <a:avLst/>
          </a:prstGeom>
        </p:spPr>
        <p:txBody>
          <a:bodyPr anchor="t" rtlCol="false" tIns="0" lIns="0" bIns="0" rIns="0">
            <a:spAutoFit/>
          </a:bodyPr>
          <a:lstStyle/>
          <a:p>
            <a:pPr algn="l" marL="0" indent="0" lvl="0">
              <a:lnSpc>
                <a:spcPts val="1737"/>
              </a:lnSpc>
            </a:pPr>
            <a:r>
              <a:rPr lang="en-US" sz="1241" spc="13">
                <a:solidFill>
                  <a:srgbClr val="000000"/>
                </a:solidFill>
                <a:latin typeface="Mali"/>
                <a:ea typeface="Mali"/>
                <a:cs typeface="Mali"/>
                <a:sym typeface="Mali"/>
              </a:rPr>
              <a:t>Denver International Airport (DEN)</a:t>
            </a:r>
          </a:p>
          <a:p>
            <a:pPr algn="l" marL="0" indent="0" lvl="0">
              <a:lnSpc>
                <a:spcPts val="1737"/>
              </a:lnSpc>
            </a:pPr>
            <a:r>
              <a:rPr lang="en-US" sz="1241" spc="13">
                <a:solidFill>
                  <a:srgbClr val="000000"/>
                </a:solidFill>
                <a:latin typeface="Mali"/>
                <a:ea typeface="Mali"/>
                <a:cs typeface="Mali"/>
                <a:sym typeface="Mali"/>
              </a:rPr>
              <a:t>• Land area: 33,531 acres (52.4 sq mi)</a:t>
            </a:r>
          </a:p>
          <a:p>
            <a:pPr algn="l" marL="0" indent="0" lvl="0">
              <a:lnSpc>
                <a:spcPts val="1737"/>
              </a:lnSpc>
            </a:pPr>
            <a:r>
              <a:rPr lang="en-US" sz="1241" spc="13">
                <a:solidFill>
                  <a:srgbClr val="000000"/>
                </a:solidFill>
                <a:latin typeface="Mali"/>
                <a:ea typeface="Mali"/>
                <a:cs typeface="Mali"/>
                <a:sym typeface="Mali"/>
              </a:rPr>
              <a:t>• Largest airport in North America</a:t>
            </a:r>
          </a:p>
          <a:p>
            <a:pPr algn="l" marL="0" indent="0" lvl="0">
              <a:lnSpc>
                <a:spcPts val="1737"/>
              </a:lnSpc>
            </a:pPr>
            <a:r>
              <a:rPr lang="en-US" sz="1241" spc="13">
                <a:solidFill>
                  <a:srgbClr val="000000"/>
                </a:solidFill>
                <a:latin typeface="Mali"/>
                <a:ea typeface="Mali"/>
                <a:cs typeface="Mali"/>
                <a:sym typeface="Mali"/>
              </a:rPr>
              <a:t>• 2nd largest airport worldwide by area</a:t>
            </a:r>
          </a:p>
          <a:p>
            <a:pPr algn="l" marL="0" indent="0" lvl="0">
              <a:lnSpc>
                <a:spcPts val="1737"/>
              </a:lnSpc>
            </a:pPr>
            <a:r>
              <a:rPr lang="en-US" sz="1241" spc="13">
                <a:solidFill>
                  <a:srgbClr val="000000"/>
                </a:solidFill>
                <a:latin typeface="Mali"/>
                <a:ea typeface="Mali"/>
                <a:cs typeface="Mali"/>
                <a:sym typeface="Mali"/>
              </a:rPr>
              <a:t>• Opened: 1995</a:t>
            </a:r>
          </a:p>
          <a:p>
            <a:pPr algn="l" marL="0" indent="0" lvl="0">
              <a:lnSpc>
                <a:spcPts val="1737"/>
              </a:lnSpc>
            </a:pPr>
            <a:r>
              <a:rPr lang="en-US" sz="1241" spc="13">
                <a:solidFill>
                  <a:srgbClr val="000000"/>
                </a:solidFill>
                <a:latin typeface="Mali"/>
                <a:ea typeface="Mali"/>
                <a:cs typeface="Mali"/>
                <a:sym typeface="Mali"/>
              </a:rPr>
              <a:t>• Serves 69M+ passengers annually</a:t>
            </a:r>
          </a:p>
          <a:p>
            <a:pPr algn="l" marL="0" indent="0" lvl="0">
              <a:lnSpc>
                <a:spcPts val="1737"/>
              </a:lnSpc>
            </a:pPr>
            <a:r>
              <a:rPr lang="en-US" sz="1241" spc="13">
                <a:solidFill>
                  <a:srgbClr val="000000"/>
                </a:solidFill>
                <a:latin typeface="Mali"/>
                <a:ea typeface="Mali"/>
                <a:cs typeface="Mali"/>
                <a:sym typeface="Mali"/>
              </a:rPr>
              <a:t>• Metric: SIZE — DEN holds the record for the biggest airport in the US by total land area</a:t>
            </a:r>
          </a:p>
        </p:txBody>
      </p:sp>
      <p:sp>
        <p:nvSpPr>
          <p:cNvPr name="TextBox 4" id="4"/>
          <p:cNvSpPr txBox="true"/>
          <p:nvPr/>
        </p:nvSpPr>
        <p:spPr>
          <a:xfrm rot="0">
            <a:off x="2554953" y="3229498"/>
            <a:ext cx="4807331" cy="358505"/>
          </a:xfrm>
          <a:prstGeom prst="rect">
            <a:avLst/>
          </a:prstGeom>
        </p:spPr>
        <p:txBody>
          <a:bodyPr anchor="t" rtlCol="false" tIns="0" lIns="0" bIns="0" rIns="0">
            <a:spAutoFit/>
          </a:bodyPr>
          <a:lstStyle/>
          <a:p>
            <a:pPr algn="l" marL="0" indent="0" lvl="0">
              <a:lnSpc>
                <a:spcPts val="2652"/>
              </a:lnSpc>
            </a:pPr>
            <a:r>
              <a:rPr lang="en-US" b="true" sz="2734">
                <a:solidFill>
                  <a:srgbClr val="3F7392"/>
                </a:solidFill>
                <a:latin typeface="Lucidity Condensed"/>
                <a:ea typeface="Lucidity Condensed"/>
                <a:cs typeface="Lucidity Condensed"/>
                <a:sym typeface="Lucidity Condensed"/>
              </a:rPr>
              <a:t>DEN – Biggest by Size</a:t>
            </a:r>
          </a:p>
        </p:txBody>
      </p:sp>
      <p:sp>
        <p:nvSpPr>
          <p:cNvPr name="TextBox 5" id="5"/>
          <p:cNvSpPr txBox="true"/>
          <p:nvPr/>
        </p:nvSpPr>
        <p:spPr>
          <a:xfrm rot="0">
            <a:off x="10121553" y="3213098"/>
            <a:ext cx="4807331" cy="358505"/>
          </a:xfrm>
          <a:prstGeom prst="rect">
            <a:avLst/>
          </a:prstGeom>
        </p:spPr>
        <p:txBody>
          <a:bodyPr anchor="t" rtlCol="false" tIns="0" lIns="0" bIns="0" rIns="0">
            <a:spAutoFit/>
          </a:bodyPr>
          <a:lstStyle/>
          <a:p>
            <a:pPr algn="l" marL="0" indent="0" lvl="0">
              <a:lnSpc>
                <a:spcPts val="2652"/>
              </a:lnSpc>
            </a:pPr>
            <a:r>
              <a:rPr lang="en-US" b="true" sz="2734">
                <a:solidFill>
                  <a:srgbClr val="3F7392"/>
                </a:solidFill>
                <a:latin typeface="Lucidity Condensed"/>
                <a:ea typeface="Lucidity Condensed"/>
                <a:cs typeface="Lucidity Condensed"/>
                <a:sym typeface="Lucidity Condensed"/>
              </a:rPr>
              <a:t>ATL – Busiest by Traffic</a:t>
            </a:r>
          </a:p>
        </p:txBody>
      </p:sp>
      <p:sp>
        <p:nvSpPr>
          <p:cNvPr name="TextBox 6" id="6"/>
          <p:cNvSpPr txBox="true"/>
          <p:nvPr/>
        </p:nvSpPr>
        <p:spPr>
          <a:xfrm rot="0">
            <a:off x="10121553" y="3752261"/>
            <a:ext cx="5180215" cy="1740124"/>
          </a:xfrm>
          <a:prstGeom prst="rect">
            <a:avLst/>
          </a:prstGeom>
        </p:spPr>
        <p:txBody>
          <a:bodyPr anchor="t" rtlCol="false" tIns="0" lIns="0" bIns="0" rIns="0">
            <a:spAutoFit/>
          </a:bodyPr>
          <a:lstStyle/>
          <a:p>
            <a:pPr algn="l" marL="0" indent="0" lvl="0">
              <a:lnSpc>
                <a:spcPts val="1737"/>
              </a:lnSpc>
            </a:pPr>
            <a:r>
              <a:rPr lang="en-US" sz="1241" spc="13">
                <a:solidFill>
                  <a:srgbClr val="000000"/>
                </a:solidFill>
                <a:latin typeface="Mali"/>
                <a:ea typeface="Mali"/>
                <a:cs typeface="Mali"/>
                <a:sym typeface="Mali"/>
              </a:rPr>
              <a:t>Hartsfield-Jackson Atlanta (ATL)</a:t>
            </a:r>
          </a:p>
          <a:p>
            <a:pPr algn="l" marL="0" indent="0" lvl="0">
              <a:lnSpc>
                <a:spcPts val="1737"/>
              </a:lnSpc>
            </a:pPr>
            <a:r>
              <a:rPr lang="en-US" sz="1241" spc="13">
                <a:solidFill>
                  <a:srgbClr val="000000"/>
                </a:solidFill>
                <a:latin typeface="Mali"/>
                <a:ea typeface="Mali"/>
                <a:cs typeface="Mali"/>
                <a:sym typeface="Mali"/>
              </a:rPr>
              <a:t>• Annual passengers: 100M+</a:t>
            </a:r>
          </a:p>
          <a:p>
            <a:pPr algn="l" marL="0" indent="0" lvl="0">
              <a:lnSpc>
                <a:spcPts val="1737"/>
              </a:lnSpc>
            </a:pPr>
            <a:r>
              <a:rPr lang="en-US" sz="1241" spc="13">
                <a:solidFill>
                  <a:srgbClr val="000000"/>
                </a:solidFill>
                <a:latin typeface="Mali"/>
                <a:ea typeface="Mali"/>
                <a:cs typeface="Mali"/>
                <a:sym typeface="Mali"/>
              </a:rPr>
              <a:t>• Busiest airport in the US by traffic</a:t>
            </a:r>
          </a:p>
          <a:p>
            <a:pPr algn="l" marL="0" indent="0" lvl="0">
              <a:lnSpc>
                <a:spcPts val="1737"/>
              </a:lnSpc>
            </a:pPr>
            <a:r>
              <a:rPr lang="en-US" sz="1241" spc="13">
                <a:solidFill>
                  <a:srgbClr val="000000"/>
                </a:solidFill>
                <a:latin typeface="Mali"/>
                <a:ea typeface="Mali"/>
                <a:cs typeface="Mali"/>
                <a:sym typeface="Mali"/>
              </a:rPr>
              <a:t>• Busiest airport in the world by volume</a:t>
            </a:r>
          </a:p>
          <a:p>
            <a:pPr algn="l" marL="0" indent="0" lvl="0">
              <a:lnSpc>
                <a:spcPts val="1737"/>
              </a:lnSpc>
            </a:pPr>
            <a:r>
              <a:rPr lang="en-US" sz="1241" spc="13">
                <a:solidFill>
                  <a:srgbClr val="000000"/>
                </a:solidFill>
                <a:latin typeface="Mali"/>
                <a:ea typeface="Mali"/>
                <a:cs typeface="Mali"/>
                <a:sym typeface="Mali"/>
              </a:rPr>
              <a:t>• Consistently #1 for number of flights</a:t>
            </a:r>
          </a:p>
          <a:p>
            <a:pPr algn="l" marL="0" indent="0" lvl="0">
              <a:lnSpc>
                <a:spcPts val="1737"/>
              </a:lnSpc>
            </a:pPr>
            <a:r>
              <a:rPr lang="en-US" sz="1241" spc="13">
                <a:solidFill>
                  <a:srgbClr val="000000"/>
                </a:solidFill>
                <a:latin typeface="Mali"/>
                <a:ea typeface="Mali"/>
                <a:cs typeface="Mali"/>
                <a:sym typeface="Mali"/>
              </a:rPr>
              <a:t>• Smaller footprint than DEN</a:t>
            </a:r>
          </a:p>
          <a:p>
            <a:pPr algn="l" marL="0" indent="0" lvl="0">
              <a:lnSpc>
                <a:spcPts val="1737"/>
              </a:lnSpc>
            </a:pPr>
            <a:r>
              <a:rPr lang="en-US" sz="1241" spc="13">
                <a:solidFill>
                  <a:srgbClr val="000000"/>
                </a:solidFill>
                <a:latin typeface="Mali"/>
                <a:ea typeface="Mali"/>
                <a:cs typeface="Mali"/>
                <a:sym typeface="Mali"/>
              </a:rPr>
              <a:t>• Metric: TRAFFIC — ATL leads in passenger volume, not land size</a:t>
            </a:r>
          </a:p>
        </p:txBody>
      </p:sp>
      <p:sp>
        <p:nvSpPr>
          <p:cNvPr name="Freeform 7" id="7"/>
          <p:cNvSpPr/>
          <p:nvPr/>
        </p:nvSpPr>
        <p:spPr>
          <a:xfrm flipH="false" flipV="false" rot="0">
            <a:off x="-2377193" y="7203301"/>
            <a:ext cx="7520551" cy="4070498"/>
          </a:xfrm>
          <a:custGeom>
            <a:avLst/>
            <a:gdLst/>
            <a:ahLst/>
            <a:cxnLst/>
            <a:rect r="r" b="b" t="t" l="l"/>
            <a:pathLst>
              <a:path h="4070498" w="7520551">
                <a:moveTo>
                  <a:pt x="0" y="0"/>
                </a:moveTo>
                <a:lnTo>
                  <a:pt x="7520550" y="0"/>
                </a:lnTo>
                <a:lnTo>
                  <a:pt x="7520550" y="4070498"/>
                </a:lnTo>
                <a:lnTo>
                  <a:pt x="0" y="4070498"/>
                </a:lnTo>
                <a:lnTo>
                  <a:pt x="0" y="0"/>
                </a:lnTo>
                <a:close/>
              </a:path>
            </a:pathLst>
          </a:custGeom>
          <a:blipFill>
            <a:blip r:embed="rId2"/>
            <a:stretch>
              <a:fillRect l="0" t="0" r="0" b="0"/>
            </a:stretch>
          </a:blipFill>
        </p:spPr>
      </p:sp>
      <p:sp>
        <p:nvSpPr>
          <p:cNvPr name="Freeform 8" id="8"/>
          <p:cNvSpPr/>
          <p:nvPr/>
        </p:nvSpPr>
        <p:spPr>
          <a:xfrm flipH="false" flipV="false" rot="0">
            <a:off x="14622343" y="8070971"/>
            <a:ext cx="5094894" cy="2458287"/>
          </a:xfrm>
          <a:custGeom>
            <a:avLst/>
            <a:gdLst/>
            <a:ahLst/>
            <a:cxnLst/>
            <a:rect r="r" b="b" t="t" l="l"/>
            <a:pathLst>
              <a:path h="2458287" w="5094894">
                <a:moveTo>
                  <a:pt x="0" y="0"/>
                </a:moveTo>
                <a:lnTo>
                  <a:pt x="5094895" y="0"/>
                </a:lnTo>
                <a:lnTo>
                  <a:pt x="5094895" y="2458287"/>
                </a:lnTo>
                <a:lnTo>
                  <a:pt x="0" y="2458287"/>
                </a:lnTo>
                <a:lnTo>
                  <a:pt x="0" y="0"/>
                </a:lnTo>
                <a:close/>
              </a:path>
            </a:pathLst>
          </a:custGeom>
          <a:blipFill>
            <a:blip r:embed="rId3"/>
            <a:stretch>
              <a:fillRect l="0" t="0" r="0" b="0"/>
            </a:stretch>
          </a:blipFill>
        </p:spPr>
      </p:sp>
      <p:sp>
        <p:nvSpPr>
          <p:cNvPr name="Freeform 9" id="9"/>
          <p:cNvSpPr/>
          <p:nvPr/>
        </p:nvSpPr>
        <p:spPr>
          <a:xfrm flipH="false" flipV="false" rot="0">
            <a:off x="16936666" y="3064103"/>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0585832" y="-1840941"/>
            <a:ext cx="13767088" cy="3871993"/>
          </a:xfrm>
          <a:custGeom>
            <a:avLst/>
            <a:gdLst/>
            <a:ahLst/>
            <a:cxnLst/>
            <a:rect r="r" b="b" t="t" l="l"/>
            <a:pathLst>
              <a:path h="3871993" w="13767088">
                <a:moveTo>
                  <a:pt x="0" y="0"/>
                </a:moveTo>
                <a:lnTo>
                  <a:pt x="13767087" y="0"/>
                </a:lnTo>
                <a:lnTo>
                  <a:pt x="13767087" y="3871994"/>
                </a:lnTo>
                <a:lnTo>
                  <a:pt x="0" y="3871994"/>
                </a:lnTo>
                <a:lnTo>
                  <a:pt x="0" y="0"/>
                </a:lnTo>
                <a:close/>
              </a:path>
            </a:pathLst>
          </a:custGeom>
          <a:blipFill>
            <a:blip r:embed="rId6"/>
            <a:stretch>
              <a:fillRect l="0" t="0" r="0" b="0"/>
            </a:stretch>
          </a:blipFill>
        </p:spPr>
      </p:sp>
      <p:sp>
        <p:nvSpPr>
          <p:cNvPr name="Freeform 11" id="11"/>
          <p:cNvSpPr/>
          <p:nvPr/>
        </p:nvSpPr>
        <p:spPr>
          <a:xfrm flipH="false" flipV="false" rot="0">
            <a:off x="6585494" y="-420226"/>
            <a:ext cx="7180944" cy="2351759"/>
          </a:xfrm>
          <a:custGeom>
            <a:avLst/>
            <a:gdLst/>
            <a:ahLst/>
            <a:cxnLst/>
            <a:rect r="r" b="b" t="t" l="l"/>
            <a:pathLst>
              <a:path h="2351759" w="7180944">
                <a:moveTo>
                  <a:pt x="0" y="0"/>
                </a:moveTo>
                <a:lnTo>
                  <a:pt x="7180944" y="0"/>
                </a:lnTo>
                <a:lnTo>
                  <a:pt x="7180944" y="2351760"/>
                </a:lnTo>
                <a:lnTo>
                  <a:pt x="0" y="2351760"/>
                </a:lnTo>
                <a:lnTo>
                  <a:pt x="0" y="0"/>
                </a:lnTo>
                <a:close/>
              </a:path>
            </a:pathLst>
          </a:custGeom>
          <a:blipFill>
            <a:blip r:embed="rId7"/>
            <a:stretch>
              <a:fillRect l="0" t="0" r="0" b="0"/>
            </a:stretch>
          </a:blipFill>
        </p:spPr>
      </p:sp>
      <p:sp>
        <p:nvSpPr>
          <p:cNvPr name="Freeform 12" id="12"/>
          <p:cNvSpPr/>
          <p:nvPr/>
        </p:nvSpPr>
        <p:spPr>
          <a:xfrm flipH="false" flipV="false" rot="0">
            <a:off x="5624205" y="8209625"/>
            <a:ext cx="5809196" cy="2614138"/>
          </a:xfrm>
          <a:custGeom>
            <a:avLst/>
            <a:gdLst/>
            <a:ahLst/>
            <a:cxnLst/>
            <a:rect r="r" b="b" t="t" l="l"/>
            <a:pathLst>
              <a:path h="2614138" w="5809196">
                <a:moveTo>
                  <a:pt x="0" y="0"/>
                </a:moveTo>
                <a:lnTo>
                  <a:pt x="5809196" y="0"/>
                </a:lnTo>
                <a:lnTo>
                  <a:pt x="5809196" y="2614139"/>
                </a:lnTo>
                <a:lnTo>
                  <a:pt x="0" y="2614139"/>
                </a:lnTo>
                <a:lnTo>
                  <a:pt x="0" y="0"/>
                </a:lnTo>
                <a:close/>
              </a:path>
            </a:pathLst>
          </a:custGeom>
          <a:blipFill>
            <a:blip r:embed="rId8"/>
            <a:stretch>
              <a:fillRect l="0" t="0" r="0" b="0"/>
            </a:stretch>
          </a:blipFill>
        </p:spPr>
      </p:sp>
      <p:sp>
        <p:nvSpPr>
          <p:cNvPr name="Freeform 13" id="13"/>
          <p:cNvSpPr/>
          <p:nvPr/>
        </p:nvSpPr>
        <p:spPr>
          <a:xfrm flipH="false" flipV="false" rot="0">
            <a:off x="-6904607" y="3866769"/>
            <a:ext cx="11863226" cy="3336532"/>
          </a:xfrm>
          <a:custGeom>
            <a:avLst/>
            <a:gdLst/>
            <a:ahLst/>
            <a:cxnLst/>
            <a:rect r="r" b="b" t="t" l="l"/>
            <a:pathLst>
              <a:path h="3336532" w="11863226">
                <a:moveTo>
                  <a:pt x="0" y="0"/>
                </a:moveTo>
                <a:lnTo>
                  <a:pt x="11863226" y="0"/>
                </a:lnTo>
                <a:lnTo>
                  <a:pt x="11863226" y="3336532"/>
                </a:lnTo>
                <a:lnTo>
                  <a:pt x="0" y="3336532"/>
                </a:lnTo>
                <a:lnTo>
                  <a:pt x="0" y="0"/>
                </a:lnTo>
                <a:close/>
              </a:path>
            </a:pathLst>
          </a:custGeom>
          <a:blipFill>
            <a:blip r:embed="rId9"/>
            <a:stretch>
              <a:fillRect l="0" t="0" r="0" b="0"/>
            </a:stretch>
          </a:blipFill>
        </p:spPr>
      </p:sp>
      <p:sp>
        <p:nvSpPr>
          <p:cNvPr name="Freeform 14" id="14"/>
          <p:cNvSpPr/>
          <p:nvPr/>
        </p:nvSpPr>
        <p:spPr>
          <a:xfrm flipH="false" flipV="false" rot="0">
            <a:off x="-1120789" y="-852375"/>
            <a:ext cx="2865591" cy="2861831"/>
          </a:xfrm>
          <a:custGeom>
            <a:avLst/>
            <a:gdLst/>
            <a:ahLst/>
            <a:cxnLst/>
            <a:rect r="r" b="b" t="t" l="l"/>
            <a:pathLst>
              <a:path h="2861831" w="2865591">
                <a:moveTo>
                  <a:pt x="0" y="0"/>
                </a:moveTo>
                <a:lnTo>
                  <a:pt x="2865591" y="0"/>
                </a:lnTo>
                <a:lnTo>
                  <a:pt x="2865591" y="2861831"/>
                </a:lnTo>
                <a:lnTo>
                  <a:pt x="0" y="2861831"/>
                </a:lnTo>
                <a:lnTo>
                  <a:pt x="0" y="0"/>
                </a:lnTo>
                <a:close/>
              </a:path>
            </a:pathLst>
          </a:custGeom>
          <a:blipFill>
            <a:blip r:embed="rId10"/>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F6F3"/>
        </a:solidFill>
      </p:bgPr>
    </p:bg>
    <p:spTree>
      <p:nvGrpSpPr>
        <p:cNvPr id="1" name=""/>
        <p:cNvGrpSpPr/>
        <p:nvPr/>
      </p:nvGrpSpPr>
      <p:grpSpPr>
        <a:xfrm>
          <a:off x="0" y="0"/>
          <a:ext cx="0" cy="0"/>
          <a:chOff x="0" y="0"/>
          <a:chExt cx="0" cy="0"/>
        </a:xfrm>
      </p:grpSpPr>
      <p:sp>
        <p:nvSpPr>
          <p:cNvPr name="TextBox 2" id="2"/>
          <p:cNvSpPr txBox="true"/>
          <p:nvPr/>
        </p:nvSpPr>
        <p:spPr>
          <a:xfrm rot="0">
            <a:off x="2584040" y="2333769"/>
            <a:ext cx="6545941" cy="513018"/>
          </a:xfrm>
          <a:prstGeom prst="rect">
            <a:avLst/>
          </a:prstGeom>
        </p:spPr>
        <p:txBody>
          <a:bodyPr anchor="t" rtlCol="false" tIns="0" lIns="0" bIns="0" rIns="0">
            <a:spAutoFit/>
          </a:bodyPr>
          <a:lstStyle/>
          <a:p>
            <a:pPr algn="l" marL="0" indent="0" lvl="0">
              <a:lnSpc>
                <a:spcPts val="3751"/>
              </a:lnSpc>
            </a:pPr>
            <a:r>
              <a:rPr lang="en-US" b="true" sz="3867">
                <a:solidFill>
                  <a:srgbClr val="3F7392"/>
                </a:solidFill>
                <a:latin typeface="Lucidity Condensed"/>
                <a:ea typeface="Lucidity Condensed"/>
                <a:cs typeface="Lucidity Condensed"/>
                <a:sym typeface="Lucidity Condensed"/>
              </a:rPr>
              <a:t>Comparing Major US Airports</a:t>
            </a:r>
          </a:p>
        </p:txBody>
      </p:sp>
      <p:sp>
        <p:nvSpPr>
          <p:cNvPr name="TextBox 3" id="3"/>
          <p:cNvSpPr txBox="true"/>
          <p:nvPr/>
        </p:nvSpPr>
        <p:spPr>
          <a:xfrm rot="0">
            <a:off x="2584040" y="3290978"/>
            <a:ext cx="5180215" cy="4337957"/>
          </a:xfrm>
          <a:prstGeom prst="rect">
            <a:avLst/>
          </a:prstGeom>
        </p:spPr>
        <p:txBody>
          <a:bodyPr anchor="t" rtlCol="false" tIns="0" lIns="0" bIns="0" rIns="0">
            <a:spAutoFit/>
          </a:bodyPr>
          <a:lstStyle/>
          <a:p>
            <a:pPr algn="l" marL="0" indent="0" lvl="0">
              <a:lnSpc>
                <a:spcPts val="2924"/>
              </a:lnSpc>
            </a:pPr>
            <a:r>
              <a:rPr lang="en-US" sz="2089" spc="22">
                <a:solidFill>
                  <a:srgbClr val="000000"/>
                </a:solidFill>
                <a:latin typeface="Mali"/>
                <a:ea typeface="Mali"/>
                <a:cs typeface="Mali"/>
                <a:sym typeface="Mali"/>
              </a:rPr>
              <a:t>• Denver Intl (DEN)</a:t>
            </a:r>
          </a:p>
          <a:p>
            <a:pPr algn="l" marL="0" indent="0" lvl="0">
              <a:lnSpc>
                <a:spcPts val="2924"/>
              </a:lnSpc>
            </a:pPr>
            <a:r>
              <a:rPr lang="en-US" sz="2089" spc="22">
                <a:solidFill>
                  <a:srgbClr val="000000"/>
                </a:solidFill>
                <a:latin typeface="Mali"/>
                <a:ea typeface="Mali"/>
                <a:cs typeface="Mali"/>
                <a:sym typeface="Mali"/>
              </a:rPr>
              <a:t>Land: 33,531 acres</a:t>
            </a:r>
          </a:p>
          <a:p>
            <a:pPr algn="l" marL="0" indent="0" lvl="0">
              <a:lnSpc>
                <a:spcPts val="2924"/>
              </a:lnSpc>
            </a:pPr>
            <a:r>
              <a:rPr lang="en-US" sz="2089" spc="22">
                <a:solidFill>
                  <a:srgbClr val="000000"/>
                </a:solidFill>
                <a:latin typeface="Mali"/>
                <a:ea typeface="Mali"/>
                <a:cs typeface="Mali"/>
                <a:sym typeface="Mali"/>
              </a:rPr>
              <a:t>Passengers: 69M/yr</a:t>
            </a:r>
          </a:p>
          <a:p>
            <a:pPr algn="l" marL="0" indent="0" lvl="0">
              <a:lnSpc>
                <a:spcPts val="2924"/>
              </a:lnSpc>
            </a:pPr>
            <a:r>
              <a:rPr lang="en-US" sz="2089" spc="22">
                <a:solidFill>
                  <a:srgbClr val="000000"/>
                </a:solidFill>
                <a:latin typeface="Mali"/>
                <a:ea typeface="Mali"/>
                <a:cs typeface="Mali"/>
                <a:sym typeface="Mali"/>
              </a:rPr>
              <a:t>Flights: ~600K/yr</a:t>
            </a:r>
          </a:p>
          <a:p>
            <a:pPr algn="l" marL="0" indent="0" lvl="0">
              <a:lnSpc>
                <a:spcPts val="2924"/>
              </a:lnSpc>
            </a:pPr>
            <a:r>
              <a:rPr lang="en-US" sz="2089" spc="22">
                <a:solidFill>
                  <a:srgbClr val="000000"/>
                </a:solidFill>
                <a:latin typeface="Mali"/>
                <a:ea typeface="Mali"/>
                <a:cs typeface="Mali"/>
                <a:sym typeface="Mali"/>
              </a:rPr>
              <a:t>• Hartsfield-Jackson (ATL)</a:t>
            </a:r>
          </a:p>
          <a:p>
            <a:pPr algn="l" marL="0" indent="0" lvl="0">
              <a:lnSpc>
                <a:spcPts val="2924"/>
              </a:lnSpc>
            </a:pPr>
            <a:r>
              <a:rPr lang="en-US" sz="2089" spc="22">
                <a:solidFill>
                  <a:srgbClr val="000000"/>
                </a:solidFill>
                <a:latin typeface="Mali"/>
                <a:ea typeface="Mali"/>
                <a:cs typeface="Mali"/>
                <a:sym typeface="Mali"/>
              </a:rPr>
              <a:t>Land: 4,700 acres</a:t>
            </a:r>
          </a:p>
          <a:p>
            <a:pPr algn="l" marL="0" indent="0" lvl="0">
              <a:lnSpc>
                <a:spcPts val="2924"/>
              </a:lnSpc>
            </a:pPr>
            <a:r>
              <a:rPr lang="en-US" sz="2089" spc="22">
                <a:solidFill>
                  <a:srgbClr val="000000"/>
                </a:solidFill>
                <a:latin typeface="Mali"/>
                <a:ea typeface="Mali"/>
                <a:cs typeface="Mali"/>
                <a:sym typeface="Mali"/>
              </a:rPr>
              <a:t>Passengers: 100M+/yr</a:t>
            </a:r>
          </a:p>
          <a:p>
            <a:pPr algn="l" marL="0" indent="0" lvl="0">
              <a:lnSpc>
                <a:spcPts val="2924"/>
              </a:lnSpc>
            </a:pPr>
            <a:r>
              <a:rPr lang="en-US" sz="2089" spc="22">
                <a:solidFill>
                  <a:srgbClr val="000000"/>
                </a:solidFill>
                <a:latin typeface="Mali"/>
                <a:ea typeface="Mali"/>
                <a:cs typeface="Mali"/>
                <a:sym typeface="Mali"/>
              </a:rPr>
              <a:t>Flights: ~900K/yr</a:t>
            </a:r>
          </a:p>
          <a:p>
            <a:pPr algn="l" marL="0" indent="0" lvl="0">
              <a:lnSpc>
                <a:spcPts val="2924"/>
              </a:lnSpc>
            </a:pPr>
            <a:r>
              <a:rPr lang="en-US" sz="2089" spc="22">
                <a:solidFill>
                  <a:srgbClr val="000000"/>
                </a:solidFill>
                <a:latin typeface="Mali"/>
                <a:ea typeface="Mali"/>
                <a:cs typeface="Mali"/>
                <a:sym typeface="Mali"/>
              </a:rPr>
              <a:t>• Dallas/Fort Worth (DFW)</a:t>
            </a:r>
          </a:p>
          <a:p>
            <a:pPr algn="l" marL="0" indent="0" lvl="0">
              <a:lnSpc>
                <a:spcPts val="2924"/>
              </a:lnSpc>
            </a:pPr>
            <a:r>
              <a:rPr lang="en-US" sz="2089" spc="22">
                <a:solidFill>
                  <a:srgbClr val="000000"/>
                </a:solidFill>
                <a:latin typeface="Mali"/>
                <a:ea typeface="Mali"/>
                <a:cs typeface="Mali"/>
                <a:sym typeface="Mali"/>
              </a:rPr>
              <a:t>Land: 17,207 acres</a:t>
            </a:r>
          </a:p>
          <a:p>
            <a:pPr algn="l" marL="0" indent="0" lvl="0">
              <a:lnSpc>
                <a:spcPts val="2924"/>
              </a:lnSpc>
            </a:pPr>
            <a:r>
              <a:rPr lang="en-US" sz="2089" spc="22">
                <a:solidFill>
                  <a:srgbClr val="000000"/>
                </a:solidFill>
                <a:latin typeface="Mali"/>
                <a:ea typeface="Mali"/>
                <a:cs typeface="Mali"/>
                <a:sym typeface="Mali"/>
              </a:rPr>
              <a:t>Passengers: 73M/yr</a:t>
            </a:r>
          </a:p>
          <a:p>
            <a:pPr algn="l" marL="0" indent="0" lvl="0">
              <a:lnSpc>
                <a:spcPts val="2924"/>
              </a:lnSpc>
            </a:pPr>
            <a:r>
              <a:rPr lang="en-US" sz="2089" spc="22">
                <a:solidFill>
                  <a:srgbClr val="000000"/>
                </a:solidFill>
                <a:latin typeface="Mali"/>
                <a:ea typeface="Mali"/>
                <a:cs typeface="Mali"/>
                <a:sym typeface="Mali"/>
              </a:rPr>
              <a:t>Flights: ~700K/yr</a:t>
            </a:r>
          </a:p>
        </p:txBody>
      </p:sp>
      <p:sp>
        <p:nvSpPr>
          <p:cNvPr name="TextBox 4" id="4"/>
          <p:cNvSpPr txBox="true"/>
          <p:nvPr/>
        </p:nvSpPr>
        <p:spPr>
          <a:xfrm rot="0">
            <a:off x="8124667" y="3471953"/>
            <a:ext cx="5180215" cy="3976007"/>
          </a:xfrm>
          <a:prstGeom prst="rect">
            <a:avLst/>
          </a:prstGeom>
        </p:spPr>
        <p:txBody>
          <a:bodyPr anchor="t" rtlCol="false" tIns="0" lIns="0" bIns="0" rIns="0">
            <a:spAutoFit/>
          </a:bodyPr>
          <a:lstStyle/>
          <a:p>
            <a:pPr algn="l" marL="0" indent="0" lvl="0">
              <a:lnSpc>
                <a:spcPts val="2924"/>
              </a:lnSpc>
            </a:pPr>
            <a:r>
              <a:rPr lang="en-US" sz="2089" spc="22">
                <a:solidFill>
                  <a:srgbClr val="000000"/>
                </a:solidFill>
                <a:latin typeface="Mali"/>
                <a:ea typeface="Mali"/>
                <a:cs typeface="Mali"/>
                <a:sym typeface="Mali"/>
              </a:rPr>
              <a:t>• Los Angeles Intl (LAX)</a:t>
            </a:r>
          </a:p>
          <a:p>
            <a:pPr algn="l" marL="0" indent="0" lvl="0">
              <a:lnSpc>
                <a:spcPts val="2924"/>
              </a:lnSpc>
            </a:pPr>
            <a:r>
              <a:rPr lang="en-US" sz="2089" spc="22">
                <a:solidFill>
                  <a:srgbClr val="000000"/>
                </a:solidFill>
                <a:latin typeface="Mali"/>
                <a:ea typeface="Mali"/>
                <a:cs typeface="Mali"/>
                <a:sym typeface="Mali"/>
              </a:rPr>
              <a:t>Land: 3,500 acres</a:t>
            </a:r>
          </a:p>
          <a:p>
            <a:pPr algn="l" marL="0" indent="0" lvl="0">
              <a:lnSpc>
                <a:spcPts val="2924"/>
              </a:lnSpc>
            </a:pPr>
            <a:r>
              <a:rPr lang="en-US" sz="2089" spc="22">
                <a:solidFill>
                  <a:srgbClr val="000000"/>
                </a:solidFill>
                <a:latin typeface="Mali"/>
                <a:ea typeface="Mali"/>
                <a:cs typeface="Mali"/>
                <a:sym typeface="Mali"/>
              </a:rPr>
              <a:t>Passengers: 88M/yr</a:t>
            </a:r>
          </a:p>
          <a:p>
            <a:pPr algn="l" marL="0" indent="0" lvl="0">
              <a:lnSpc>
                <a:spcPts val="2924"/>
              </a:lnSpc>
            </a:pPr>
            <a:r>
              <a:rPr lang="en-US" sz="2089" spc="22">
                <a:solidFill>
                  <a:srgbClr val="000000"/>
                </a:solidFill>
                <a:latin typeface="Mali"/>
                <a:ea typeface="Mali"/>
                <a:cs typeface="Mali"/>
                <a:sym typeface="Mali"/>
              </a:rPr>
              <a:t>Flights: ~600K/yr</a:t>
            </a:r>
          </a:p>
          <a:p>
            <a:pPr algn="l" marL="0" indent="0" lvl="0">
              <a:lnSpc>
                <a:spcPts val="2924"/>
              </a:lnSpc>
            </a:pPr>
            <a:r>
              <a:rPr lang="en-US" sz="2089" spc="22">
                <a:solidFill>
                  <a:srgbClr val="000000"/>
                </a:solidFill>
                <a:latin typeface="Mali"/>
                <a:ea typeface="Mali"/>
                <a:cs typeface="Mali"/>
                <a:sym typeface="Mali"/>
              </a:rPr>
              <a:t>• Chicago O'Hare (ORD)</a:t>
            </a:r>
          </a:p>
          <a:p>
            <a:pPr algn="l" marL="0" indent="0" lvl="0">
              <a:lnSpc>
                <a:spcPts val="2924"/>
              </a:lnSpc>
            </a:pPr>
            <a:r>
              <a:rPr lang="en-US" sz="2089" spc="22">
                <a:solidFill>
                  <a:srgbClr val="000000"/>
                </a:solidFill>
                <a:latin typeface="Mali"/>
                <a:ea typeface="Mali"/>
                <a:cs typeface="Mali"/>
                <a:sym typeface="Mali"/>
              </a:rPr>
              <a:t>Land: 7,627 acres</a:t>
            </a:r>
          </a:p>
          <a:p>
            <a:pPr algn="l" marL="0" indent="0" lvl="0">
              <a:lnSpc>
                <a:spcPts val="2924"/>
              </a:lnSpc>
            </a:pPr>
            <a:r>
              <a:rPr lang="en-US" sz="2089" spc="22">
                <a:solidFill>
                  <a:srgbClr val="000000"/>
                </a:solidFill>
                <a:latin typeface="Mali"/>
                <a:ea typeface="Mali"/>
                <a:cs typeface="Mali"/>
                <a:sym typeface="Mali"/>
              </a:rPr>
              <a:t>Passengers: 83M/yr</a:t>
            </a:r>
          </a:p>
          <a:p>
            <a:pPr algn="l" marL="0" indent="0" lvl="0">
              <a:lnSpc>
                <a:spcPts val="2924"/>
              </a:lnSpc>
            </a:pPr>
            <a:r>
              <a:rPr lang="en-US" sz="2089" spc="22">
                <a:solidFill>
                  <a:srgbClr val="000000"/>
                </a:solidFill>
                <a:latin typeface="Mali"/>
                <a:ea typeface="Mali"/>
                <a:cs typeface="Mali"/>
                <a:sym typeface="Mali"/>
              </a:rPr>
              <a:t>Flights: ~900K/yr</a:t>
            </a:r>
          </a:p>
          <a:p>
            <a:pPr algn="l" marL="0" indent="0" lvl="0">
              <a:lnSpc>
                <a:spcPts val="2924"/>
              </a:lnSpc>
            </a:pPr>
            <a:r>
              <a:rPr lang="en-US" sz="2089" spc="22">
                <a:solidFill>
                  <a:srgbClr val="000000"/>
                </a:solidFill>
                <a:latin typeface="Mali"/>
                <a:ea typeface="Mali"/>
                <a:cs typeface="Mali"/>
                <a:sym typeface="Mali"/>
              </a:rPr>
              <a:t>Key Insight: DEN leads in land area while ATL dominates in passenger volume and flight operations.</a:t>
            </a:r>
          </a:p>
        </p:txBody>
      </p:sp>
      <p:sp>
        <p:nvSpPr>
          <p:cNvPr name="Freeform 5" id="5"/>
          <p:cNvSpPr/>
          <p:nvPr/>
        </p:nvSpPr>
        <p:spPr>
          <a:xfrm flipH="false" flipV="false" rot="0">
            <a:off x="-2644467" y="6396152"/>
            <a:ext cx="5994863" cy="5537754"/>
          </a:xfrm>
          <a:custGeom>
            <a:avLst/>
            <a:gdLst/>
            <a:ahLst/>
            <a:cxnLst/>
            <a:rect r="r" b="b" t="t" l="l"/>
            <a:pathLst>
              <a:path h="5537754" w="5994863">
                <a:moveTo>
                  <a:pt x="0" y="0"/>
                </a:moveTo>
                <a:lnTo>
                  <a:pt x="5994862" y="0"/>
                </a:lnTo>
                <a:lnTo>
                  <a:pt x="5994862" y="5537754"/>
                </a:lnTo>
                <a:lnTo>
                  <a:pt x="0" y="5537754"/>
                </a:lnTo>
                <a:lnTo>
                  <a:pt x="0" y="0"/>
                </a:lnTo>
                <a:close/>
              </a:path>
            </a:pathLst>
          </a:custGeom>
          <a:blipFill>
            <a:blip r:embed="rId2"/>
            <a:stretch>
              <a:fillRect l="0" t="0" r="0" b="0"/>
            </a:stretch>
          </a:blipFill>
        </p:spPr>
      </p:sp>
      <p:sp>
        <p:nvSpPr>
          <p:cNvPr name="Freeform 6" id="6"/>
          <p:cNvSpPr/>
          <p:nvPr/>
        </p:nvSpPr>
        <p:spPr>
          <a:xfrm flipH="false" flipV="false" rot="0">
            <a:off x="13771622" y="5915581"/>
            <a:ext cx="7916005" cy="5412568"/>
          </a:xfrm>
          <a:custGeom>
            <a:avLst/>
            <a:gdLst/>
            <a:ahLst/>
            <a:cxnLst/>
            <a:rect r="r" b="b" t="t" l="l"/>
            <a:pathLst>
              <a:path h="5412568" w="7916005">
                <a:moveTo>
                  <a:pt x="0" y="0"/>
                </a:moveTo>
                <a:lnTo>
                  <a:pt x="7916005" y="0"/>
                </a:lnTo>
                <a:lnTo>
                  <a:pt x="7916005" y="5412568"/>
                </a:lnTo>
                <a:lnTo>
                  <a:pt x="0" y="5412568"/>
                </a:lnTo>
                <a:lnTo>
                  <a:pt x="0" y="0"/>
                </a:lnTo>
                <a:close/>
              </a:path>
            </a:pathLst>
          </a:custGeom>
          <a:blipFill>
            <a:blip r:embed="rId3"/>
            <a:stretch>
              <a:fillRect l="0" t="0" r="0" b="0"/>
            </a:stretch>
          </a:blipFill>
        </p:spPr>
      </p:sp>
      <p:sp>
        <p:nvSpPr>
          <p:cNvPr name="Freeform 7" id="7"/>
          <p:cNvSpPr/>
          <p:nvPr/>
        </p:nvSpPr>
        <p:spPr>
          <a:xfrm flipH="false" flipV="false" rot="0">
            <a:off x="6768820" y="8582659"/>
            <a:ext cx="3958599" cy="3889453"/>
          </a:xfrm>
          <a:custGeom>
            <a:avLst/>
            <a:gdLst/>
            <a:ahLst/>
            <a:cxnLst/>
            <a:rect r="r" b="b" t="t" l="l"/>
            <a:pathLst>
              <a:path h="3889453" w="3958599">
                <a:moveTo>
                  <a:pt x="0" y="0"/>
                </a:moveTo>
                <a:lnTo>
                  <a:pt x="3958598" y="0"/>
                </a:lnTo>
                <a:lnTo>
                  <a:pt x="3958598" y="3889453"/>
                </a:lnTo>
                <a:lnTo>
                  <a:pt x="0" y="3889453"/>
                </a:lnTo>
                <a:lnTo>
                  <a:pt x="0" y="0"/>
                </a:lnTo>
                <a:close/>
              </a:path>
            </a:pathLst>
          </a:custGeom>
          <a:blipFill>
            <a:blip r:embed="rId4"/>
            <a:stretch>
              <a:fillRect l="0" t="0" r="0" b="0"/>
            </a:stretch>
          </a:blipFill>
        </p:spPr>
      </p:sp>
      <p:sp>
        <p:nvSpPr>
          <p:cNvPr name="Freeform 8" id="8"/>
          <p:cNvSpPr/>
          <p:nvPr/>
        </p:nvSpPr>
        <p:spPr>
          <a:xfrm flipH="false" flipV="false" rot="0">
            <a:off x="-7185740" y="-999057"/>
            <a:ext cx="12174304" cy="3256626"/>
          </a:xfrm>
          <a:custGeom>
            <a:avLst/>
            <a:gdLst/>
            <a:ahLst/>
            <a:cxnLst/>
            <a:rect r="r" b="b" t="t" l="l"/>
            <a:pathLst>
              <a:path h="3256626" w="12174304">
                <a:moveTo>
                  <a:pt x="0" y="0"/>
                </a:moveTo>
                <a:lnTo>
                  <a:pt x="12174304" y="0"/>
                </a:lnTo>
                <a:lnTo>
                  <a:pt x="12174304" y="3256626"/>
                </a:lnTo>
                <a:lnTo>
                  <a:pt x="0" y="3256626"/>
                </a:lnTo>
                <a:lnTo>
                  <a:pt x="0" y="0"/>
                </a:lnTo>
                <a:close/>
              </a:path>
            </a:pathLst>
          </a:custGeom>
          <a:blipFill>
            <a:blip r:embed="rId5"/>
            <a:stretch>
              <a:fillRect l="0" t="0" r="0" b="0"/>
            </a:stretch>
          </a:blipFill>
        </p:spPr>
      </p:sp>
      <p:sp>
        <p:nvSpPr>
          <p:cNvPr name="Freeform 9" id="9"/>
          <p:cNvSpPr/>
          <p:nvPr/>
        </p:nvSpPr>
        <p:spPr>
          <a:xfrm flipH="false" flipV="false" rot="0">
            <a:off x="10727418" y="374240"/>
            <a:ext cx="8628143" cy="2372739"/>
          </a:xfrm>
          <a:custGeom>
            <a:avLst/>
            <a:gdLst/>
            <a:ahLst/>
            <a:cxnLst/>
            <a:rect r="r" b="b" t="t" l="l"/>
            <a:pathLst>
              <a:path h="2372739" w="8628143">
                <a:moveTo>
                  <a:pt x="0" y="0"/>
                </a:moveTo>
                <a:lnTo>
                  <a:pt x="8628144" y="0"/>
                </a:lnTo>
                <a:lnTo>
                  <a:pt x="8628144" y="2372740"/>
                </a:lnTo>
                <a:lnTo>
                  <a:pt x="0" y="2372740"/>
                </a:lnTo>
                <a:lnTo>
                  <a:pt x="0" y="0"/>
                </a:lnTo>
                <a:close/>
              </a:path>
            </a:pathLst>
          </a:custGeom>
          <a:blipFill>
            <a:blip r:embed="rId6"/>
            <a:stretch>
              <a:fillRect l="0" t="0" r="0" b="0"/>
            </a:stretch>
          </a:blipFill>
        </p:spPr>
      </p:sp>
      <p:sp>
        <p:nvSpPr>
          <p:cNvPr name="Freeform 10" id="10"/>
          <p:cNvSpPr/>
          <p:nvPr/>
        </p:nvSpPr>
        <p:spPr>
          <a:xfrm flipH="false" flipV="false" rot="0">
            <a:off x="-4881149" y="4537426"/>
            <a:ext cx="7465189" cy="2034264"/>
          </a:xfrm>
          <a:custGeom>
            <a:avLst/>
            <a:gdLst/>
            <a:ahLst/>
            <a:cxnLst/>
            <a:rect r="r" b="b" t="t" l="l"/>
            <a:pathLst>
              <a:path h="2034264" w="7465189">
                <a:moveTo>
                  <a:pt x="0" y="0"/>
                </a:moveTo>
                <a:lnTo>
                  <a:pt x="7465189" y="0"/>
                </a:lnTo>
                <a:lnTo>
                  <a:pt x="7465189" y="2034265"/>
                </a:lnTo>
                <a:lnTo>
                  <a:pt x="0" y="2034265"/>
                </a:lnTo>
                <a:lnTo>
                  <a:pt x="0" y="0"/>
                </a:lnTo>
                <a:close/>
              </a:path>
            </a:pathLst>
          </a:custGeom>
          <a:blipFill>
            <a:blip r:embed="rId7"/>
            <a:stretch>
              <a:fillRect l="0" t="0" r="0" b="0"/>
            </a:stretch>
          </a:blipFill>
        </p:spPr>
      </p:sp>
      <p:sp>
        <p:nvSpPr>
          <p:cNvPr name="Freeform 11" id="11"/>
          <p:cNvSpPr/>
          <p:nvPr/>
        </p:nvSpPr>
        <p:spPr>
          <a:xfrm flipH="false" flipV="false" rot="0">
            <a:off x="12942066" y="1664170"/>
            <a:ext cx="9284608" cy="4851208"/>
          </a:xfrm>
          <a:custGeom>
            <a:avLst/>
            <a:gdLst/>
            <a:ahLst/>
            <a:cxnLst/>
            <a:rect r="r" b="b" t="t" l="l"/>
            <a:pathLst>
              <a:path h="4851208" w="9284608">
                <a:moveTo>
                  <a:pt x="0" y="0"/>
                </a:moveTo>
                <a:lnTo>
                  <a:pt x="9284608" y="0"/>
                </a:lnTo>
                <a:lnTo>
                  <a:pt x="9284608" y="4851208"/>
                </a:lnTo>
                <a:lnTo>
                  <a:pt x="0" y="4851208"/>
                </a:lnTo>
                <a:lnTo>
                  <a:pt x="0" y="0"/>
                </a:lnTo>
                <a:close/>
              </a:path>
            </a:pathLst>
          </a:custGeom>
          <a:blipFill>
            <a:blip r:embed="rId8"/>
            <a:stretch>
              <a:fillRect l="0" t="0" r="0" b="0"/>
            </a:stretch>
          </a:blipFill>
        </p:spPr>
      </p:sp>
      <p:sp>
        <p:nvSpPr>
          <p:cNvPr name="Freeform 12" id="12"/>
          <p:cNvSpPr/>
          <p:nvPr/>
        </p:nvSpPr>
        <p:spPr>
          <a:xfrm flipH="false" flipV="false" rot="0">
            <a:off x="5208825" y="-1774424"/>
            <a:ext cx="2871410" cy="2857053"/>
          </a:xfrm>
          <a:custGeom>
            <a:avLst/>
            <a:gdLst/>
            <a:ahLst/>
            <a:cxnLst/>
            <a:rect r="r" b="b" t="t" l="l"/>
            <a:pathLst>
              <a:path h="2857053" w="2871410">
                <a:moveTo>
                  <a:pt x="0" y="0"/>
                </a:moveTo>
                <a:lnTo>
                  <a:pt x="2871410" y="0"/>
                </a:lnTo>
                <a:lnTo>
                  <a:pt x="2871410" y="2857054"/>
                </a:lnTo>
                <a:lnTo>
                  <a:pt x="0" y="2857054"/>
                </a:lnTo>
                <a:lnTo>
                  <a:pt x="0" y="0"/>
                </a:lnTo>
                <a:close/>
              </a:path>
            </a:pathLst>
          </a:custGeom>
          <a:blipFill>
            <a:blip r:embed="rId9"/>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EF6F3"/>
        </a:solidFill>
      </p:bgPr>
    </p:bg>
    <p:spTree>
      <p:nvGrpSpPr>
        <p:cNvPr id="1" name=""/>
        <p:cNvGrpSpPr/>
        <p:nvPr/>
      </p:nvGrpSpPr>
      <p:grpSpPr>
        <a:xfrm>
          <a:off x="0" y="0"/>
          <a:ext cx="0" cy="0"/>
          <a:chOff x="0" y="0"/>
          <a:chExt cx="0" cy="0"/>
        </a:xfrm>
      </p:grpSpPr>
      <p:sp>
        <p:nvSpPr>
          <p:cNvPr name="TextBox 2" id="2"/>
          <p:cNvSpPr txBox="true"/>
          <p:nvPr/>
        </p:nvSpPr>
        <p:spPr>
          <a:xfrm rot="0">
            <a:off x="1689766" y="4248316"/>
            <a:ext cx="6545941" cy="895184"/>
          </a:xfrm>
          <a:prstGeom prst="rect">
            <a:avLst/>
          </a:prstGeom>
        </p:spPr>
        <p:txBody>
          <a:bodyPr anchor="t" rtlCol="false" tIns="0" lIns="0" bIns="0" rIns="0">
            <a:spAutoFit/>
          </a:bodyPr>
          <a:lstStyle/>
          <a:p>
            <a:pPr algn="ctr" marL="0" indent="0" lvl="0">
              <a:lnSpc>
                <a:spcPts val="6636"/>
              </a:lnSpc>
            </a:pPr>
            <a:r>
              <a:rPr lang="en-US" b="true" sz="6842">
                <a:solidFill>
                  <a:srgbClr val="3F7392"/>
                </a:solidFill>
                <a:latin typeface="Lucidity Condensed"/>
                <a:ea typeface="Lucidity Condensed"/>
                <a:cs typeface="Lucidity Condensed"/>
                <a:sym typeface="Lucidity Condensed"/>
              </a:rPr>
              <a:t>INFRASTRUCTURE</a:t>
            </a:r>
          </a:p>
        </p:txBody>
      </p:sp>
      <p:sp>
        <p:nvSpPr>
          <p:cNvPr name="TextBox 3" id="3"/>
          <p:cNvSpPr txBox="true"/>
          <p:nvPr/>
        </p:nvSpPr>
        <p:spPr>
          <a:xfrm rot="0">
            <a:off x="11631193" y="2689529"/>
            <a:ext cx="5180215" cy="3887552"/>
          </a:xfrm>
          <a:prstGeom prst="rect">
            <a:avLst/>
          </a:prstGeom>
        </p:spPr>
        <p:txBody>
          <a:bodyPr anchor="t" rtlCol="false" tIns="0" lIns="0" bIns="0" rIns="0">
            <a:spAutoFit/>
          </a:bodyPr>
          <a:lstStyle/>
          <a:p>
            <a:pPr algn="l" marL="0" indent="0" lvl="0">
              <a:lnSpc>
                <a:spcPts val="3075"/>
              </a:lnSpc>
            </a:pPr>
            <a:r>
              <a:rPr lang="en-US" sz="2196" spc="24">
                <a:solidFill>
                  <a:srgbClr val="000000"/>
                </a:solidFill>
                <a:latin typeface="Mali"/>
                <a:ea typeface="Mali"/>
                <a:cs typeface="Mali"/>
                <a:sym typeface="Mali"/>
              </a:rPr>
              <a:t>6 runways covering 39,045 feet total length, designed to handle simultaneous operations in all weather. Modern terminals feature state-of-the-art amenities for millions of travelers. DEN's iconic tent-shaped roof is an architectural landmark. Extensive cargo and maintenance facilities support round-the-clock aviation operations.</a:t>
            </a:r>
          </a:p>
        </p:txBody>
      </p:sp>
      <p:sp>
        <p:nvSpPr>
          <p:cNvPr name="Freeform 4" id="4"/>
          <p:cNvSpPr/>
          <p:nvPr/>
        </p:nvSpPr>
        <p:spPr>
          <a:xfrm flipH="false" flipV="false" rot="0">
            <a:off x="14869979" y="4624471"/>
            <a:ext cx="4778642" cy="7817820"/>
          </a:xfrm>
          <a:custGeom>
            <a:avLst/>
            <a:gdLst/>
            <a:ahLst/>
            <a:cxnLst/>
            <a:rect r="r" b="b" t="t" l="l"/>
            <a:pathLst>
              <a:path h="7817820" w="4778642">
                <a:moveTo>
                  <a:pt x="0" y="0"/>
                </a:moveTo>
                <a:lnTo>
                  <a:pt x="4778642" y="0"/>
                </a:lnTo>
                <a:lnTo>
                  <a:pt x="4778642" y="7817819"/>
                </a:lnTo>
                <a:lnTo>
                  <a:pt x="0" y="7817819"/>
                </a:lnTo>
                <a:lnTo>
                  <a:pt x="0" y="0"/>
                </a:lnTo>
                <a:close/>
              </a:path>
            </a:pathLst>
          </a:custGeom>
          <a:blipFill>
            <a:blip r:embed="rId2"/>
            <a:stretch>
              <a:fillRect l="0" t="0" r="0" b="0"/>
            </a:stretch>
          </a:blipFill>
        </p:spPr>
      </p:sp>
      <p:sp>
        <p:nvSpPr>
          <p:cNvPr name="Freeform 5" id="5"/>
          <p:cNvSpPr/>
          <p:nvPr/>
        </p:nvSpPr>
        <p:spPr>
          <a:xfrm flipH="false" flipV="false" rot="0">
            <a:off x="-4749756" y="6210449"/>
            <a:ext cx="16655090" cy="3851490"/>
          </a:xfrm>
          <a:custGeom>
            <a:avLst/>
            <a:gdLst/>
            <a:ahLst/>
            <a:cxnLst/>
            <a:rect r="r" b="b" t="t" l="l"/>
            <a:pathLst>
              <a:path h="3851490" w="16655090">
                <a:moveTo>
                  <a:pt x="0" y="0"/>
                </a:moveTo>
                <a:lnTo>
                  <a:pt x="16655090" y="0"/>
                </a:lnTo>
                <a:lnTo>
                  <a:pt x="16655090" y="3851489"/>
                </a:lnTo>
                <a:lnTo>
                  <a:pt x="0" y="3851489"/>
                </a:lnTo>
                <a:lnTo>
                  <a:pt x="0" y="0"/>
                </a:lnTo>
                <a:close/>
              </a:path>
            </a:pathLst>
          </a:custGeom>
          <a:blipFill>
            <a:blip r:embed="rId3"/>
            <a:stretch>
              <a:fillRect l="0" t="0" r="0" b="0"/>
            </a:stretch>
          </a:blipFill>
        </p:spPr>
      </p:sp>
      <p:sp>
        <p:nvSpPr>
          <p:cNvPr name="Freeform 6" id="6"/>
          <p:cNvSpPr/>
          <p:nvPr/>
        </p:nvSpPr>
        <p:spPr>
          <a:xfrm flipH="false" flipV="false" rot="0">
            <a:off x="7866580" y="-1815633"/>
            <a:ext cx="3451266" cy="25330390"/>
          </a:xfrm>
          <a:custGeom>
            <a:avLst/>
            <a:gdLst/>
            <a:ahLst/>
            <a:cxnLst/>
            <a:rect r="r" b="b" t="t" l="l"/>
            <a:pathLst>
              <a:path h="25330390" w="3451266">
                <a:moveTo>
                  <a:pt x="0" y="0"/>
                </a:moveTo>
                <a:lnTo>
                  <a:pt x="3451266" y="0"/>
                </a:lnTo>
                <a:lnTo>
                  <a:pt x="3451266" y="25330390"/>
                </a:lnTo>
                <a:lnTo>
                  <a:pt x="0" y="25330390"/>
                </a:lnTo>
                <a:lnTo>
                  <a:pt x="0" y="0"/>
                </a:lnTo>
                <a:close/>
              </a:path>
            </a:pathLst>
          </a:custGeom>
          <a:blipFill>
            <a:blip r:embed="rId4"/>
            <a:stretch>
              <a:fillRect l="0" t="0" r="0" b="0"/>
            </a:stretch>
          </a:blipFill>
        </p:spPr>
      </p:sp>
      <p:sp>
        <p:nvSpPr>
          <p:cNvPr name="Freeform 7" id="7"/>
          <p:cNvSpPr/>
          <p:nvPr/>
        </p:nvSpPr>
        <p:spPr>
          <a:xfrm flipH="false" flipV="false" rot="0">
            <a:off x="2462350" y="48066"/>
            <a:ext cx="3875303" cy="2679563"/>
          </a:xfrm>
          <a:custGeom>
            <a:avLst/>
            <a:gdLst/>
            <a:ahLst/>
            <a:cxnLst/>
            <a:rect r="r" b="b" t="t" l="l"/>
            <a:pathLst>
              <a:path h="2679563" w="3875303">
                <a:moveTo>
                  <a:pt x="0" y="0"/>
                </a:moveTo>
                <a:lnTo>
                  <a:pt x="3875303" y="0"/>
                </a:lnTo>
                <a:lnTo>
                  <a:pt x="3875303" y="2679563"/>
                </a:lnTo>
                <a:lnTo>
                  <a:pt x="0" y="26795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4869979" y="48066"/>
            <a:ext cx="6307586" cy="2349576"/>
          </a:xfrm>
          <a:custGeom>
            <a:avLst/>
            <a:gdLst/>
            <a:ahLst/>
            <a:cxnLst/>
            <a:rect r="r" b="b" t="t" l="l"/>
            <a:pathLst>
              <a:path h="2349576" w="6307586">
                <a:moveTo>
                  <a:pt x="0" y="0"/>
                </a:moveTo>
                <a:lnTo>
                  <a:pt x="6307586" y="0"/>
                </a:lnTo>
                <a:lnTo>
                  <a:pt x="6307586" y="2349576"/>
                </a:lnTo>
                <a:lnTo>
                  <a:pt x="0" y="2349576"/>
                </a:lnTo>
                <a:lnTo>
                  <a:pt x="0" y="0"/>
                </a:lnTo>
                <a:close/>
              </a:path>
            </a:pathLst>
          </a:custGeom>
          <a:blipFill>
            <a:blip r:embed="rId7"/>
            <a:stretch>
              <a:fillRect l="0" t="0" r="0" b="0"/>
            </a:stretch>
          </a:blipFill>
        </p:spPr>
      </p:sp>
      <p:sp>
        <p:nvSpPr>
          <p:cNvPr name="Freeform 9" id="9"/>
          <p:cNvSpPr/>
          <p:nvPr/>
        </p:nvSpPr>
        <p:spPr>
          <a:xfrm flipH="false" flipV="false" rot="0">
            <a:off x="-4852850" y="4986689"/>
            <a:ext cx="5881550" cy="2192214"/>
          </a:xfrm>
          <a:custGeom>
            <a:avLst/>
            <a:gdLst/>
            <a:ahLst/>
            <a:cxnLst/>
            <a:rect r="r" b="b" t="t" l="l"/>
            <a:pathLst>
              <a:path h="2192214" w="5881550">
                <a:moveTo>
                  <a:pt x="0" y="0"/>
                </a:moveTo>
                <a:lnTo>
                  <a:pt x="5881550" y="0"/>
                </a:lnTo>
                <a:lnTo>
                  <a:pt x="5881550" y="2192214"/>
                </a:lnTo>
                <a:lnTo>
                  <a:pt x="0" y="21922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195250" y="-479101"/>
            <a:ext cx="3015602" cy="3015602"/>
          </a:xfrm>
          <a:custGeom>
            <a:avLst/>
            <a:gdLst/>
            <a:ahLst/>
            <a:cxnLst/>
            <a:rect r="r" b="b" t="t" l="l"/>
            <a:pathLst>
              <a:path h="3015602" w="3015602">
                <a:moveTo>
                  <a:pt x="0" y="0"/>
                </a:moveTo>
                <a:lnTo>
                  <a:pt x="3015602" y="0"/>
                </a:lnTo>
                <a:lnTo>
                  <a:pt x="3015602" y="3015602"/>
                </a:lnTo>
                <a:lnTo>
                  <a:pt x="0" y="301560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EF6F3"/>
        </a:solidFill>
      </p:bgPr>
    </p:bg>
    <p:spTree>
      <p:nvGrpSpPr>
        <p:cNvPr id="1" name=""/>
        <p:cNvGrpSpPr/>
        <p:nvPr/>
      </p:nvGrpSpPr>
      <p:grpSpPr>
        <a:xfrm>
          <a:off x="0" y="0"/>
          <a:ext cx="0" cy="0"/>
          <a:chOff x="0" y="0"/>
          <a:chExt cx="0" cy="0"/>
        </a:xfrm>
      </p:grpSpPr>
      <p:sp>
        <p:nvSpPr>
          <p:cNvPr name="TextBox 2" id="2"/>
          <p:cNvSpPr txBox="true"/>
          <p:nvPr/>
        </p:nvSpPr>
        <p:spPr>
          <a:xfrm rot="0">
            <a:off x="2584040" y="1987507"/>
            <a:ext cx="6545941" cy="859281"/>
          </a:xfrm>
          <a:prstGeom prst="rect">
            <a:avLst/>
          </a:prstGeom>
        </p:spPr>
        <p:txBody>
          <a:bodyPr anchor="t" rtlCol="false" tIns="0" lIns="0" bIns="0" rIns="0">
            <a:spAutoFit/>
          </a:bodyPr>
          <a:lstStyle/>
          <a:p>
            <a:pPr algn="l" marL="0" indent="0" lvl="0">
              <a:lnSpc>
                <a:spcPts val="6393"/>
              </a:lnSpc>
            </a:pPr>
            <a:r>
              <a:rPr lang="en-US" b="true" sz="6591">
                <a:solidFill>
                  <a:srgbClr val="3F7392"/>
                </a:solidFill>
                <a:latin typeface="Lucidity Condensed"/>
                <a:ea typeface="Lucidity Condensed"/>
                <a:cs typeface="Lucidity Condensed"/>
                <a:sym typeface="Lucidity Condensed"/>
              </a:rPr>
              <a:t>Economic Impact</a:t>
            </a:r>
          </a:p>
        </p:txBody>
      </p:sp>
      <p:sp>
        <p:nvSpPr>
          <p:cNvPr name="TextBox 3" id="3"/>
          <p:cNvSpPr txBox="true"/>
          <p:nvPr/>
        </p:nvSpPr>
        <p:spPr>
          <a:xfrm rot="0">
            <a:off x="2584040" y="3264830"/>
            <a:ext cx="5180215" cy="4390253"/>
          </a:xfrm>
          <a:prstGeom prst="rect">
            <a:avLst/>
          </a:prstGeom>
        </p:spPr>
        <p:txBody>
          <a:bodyPr anchor="t" rtlCol="false" tIns="0" lIns="0" bIns="0" rIns="0">
            <a:spAutoFit/>
          </a:bodyPr>
          <a:lstStyle/>
          <a:p>
            <a:pPr algn="l" marL="0" indent="0" lvl="0">
              <a:lnSpc>
                <a:spcPts val="3192"/>
              </a:lnSpc>
            </a:pPr>
            <a:r>
              <a:rPr lang="en-US" sz="2280" spc="25">
                <a:solidFill>
                  <a:srgbClr val="000000"/>
                </a:solidFill>
                <a:latin typeface="Mali"/>
                <a:ea typeface="Mali"/>
                <a:cs typeface="Mali"/>
                <a:sym typeface="Mali"/>
              </a:rPr>
              <a:t>• Supports over 30,000 jobs directly and indirectly across the Denver metro area</a:t>
            </a:r>
          </a:p>
          <a:p>
            <a:pPr algn="l" marL="0" indent="0" lvl="0">
              <a:lnSpc>
                <a:spcPts val="3192"/>
              </a:lnSpc>
            </a:pPr>
            <a:r>
              <a:rPr lang="en-US" sz="2280" spc="25">
                <a:solidFill>
                  <a:srgbClr val="000000"/>
                </a:solidFill>
                <a:latin typeface="Mali"/>
                <a:ea typeface="Mali"/>
                <a:cs typeface="Mali"/>
                <a:sym typeface="Mali"/>
              </a:rPr>
              <a:t>• Contributes over $33 billion annually to Colorado's economy</a:t>
            </a:r>
          </a:p>
          <a:p>
            <a:pPr algn="l" marL="0" indent="0" lvl="0">
              <a:lnSpc>
                <a:spcPts val="3192"/>
              </a:lnSpc>
            </a:pPr>
            <a:r>
              <a:rPr lang="en-US" sz="2280" spc="25">
                <a:solidFill>
                  <a:srgbClr val="000000"/>
                </a:solidFill>
                <a:latin typeface="Mali"/>
                <a:ea typeface="Mali"/>
                <a:cs typeface="Mali"/>
                <a:sym typeface="Mali"/>
              </a:rPr>
              <a:t>• One of the largest economic engines in the Rocky Mountain region</a:t>
            </a:r>
          </a:p>
          <a:p>
            <a:pPr algn="l" marL="0" indent="0" lvl="0">
              <a:lnSpc>
                <a:spcPts val="3192"/>
              </a:lnSpc>
            </a:pPr>
            <a:r>
              <a:rPr lang="en-US" sz="2280" spc="25">
                <a:solidFill>
                  <a:srgbClr val="000000"/>
                </a:solidFill>
                <a:latin typeface="Mali"/>
                <a:ea typeface="Mali"/>
                <a:cs typeface="Mali"/>
                <a:sym typeface="Mali"/>
              </a:rPr>
              <a:t>• Generates significant tax revenue supporting local infrastructure and public services</a:t>
            </a:r>
          </a:p>
        </p:txBody>
      </p:sp>
      <p:sp>
        <p:nvSpPr>
          <p:cNvPr name="TextBox 4" id="4"/>
          <p:cNvSpPr txBox="true"/>
          <p:nvPr/>
        </p:nvSpPr>
        <p:spPr>
          <a:xfrm rot="0">
            <a:off x="8124667" y="3264830"/>
            <a:ext cx="5180215" cy="4390253"/>
          </a:xfrm>
          <a:prstGeom prst="rect">
            <a:avLst/>
          </a:prstGeom>
        </p:spPr>
        <p:txBody>
          <a:bodyPr anchor="t" rtlCol="false" tIns="0" lIns="0" bIns="0" rIns="0">
            <a:spAutoFit/>
          </a:bodyPr>
          <a:lstStyle/>
          <a:p>
            <a:pPr algn="l" marL="0" indent="0" lvl="0">
              <a:lnSpc>
                <a:spcPts val="3192"/>
              </a:lnSpc>
            </a:pPr>
            <a:r>
              <a:rPr lang="en-US" sz="2280" spc="25">
                <a:solidFill>
                  <a:srgbClr val="000000"/>
                </a:solidFill>
                <a:latin typeface="Mali"/>
                <a:ea typeface="Mali"/>
                <a:cs typeface="Mali"/>
                <a:sym typeface="Mali"/>
              </a:rPr>
              <a:t>• Key hub for domestic and international connectivity linking over 200 destinations worldwide</a:t>
            </a:r>
          </a:p>
          <a:p>
            <a:pPr algn="l" marL="0" indent="0" lvl="0">
              <a:lnSpc>
                <a:spcPts val="3192"/>
              </a:lnSpc>
            </a:pPr>
            <a:r>
              <a:rPr lang="en-US" sz="2280" spc="25">
                <a:solidFill>
                  <a:srgbClr val="000000"/>
                </a:solidFill>
                <a:latin typeface="Mali"/>
                <a:ea typeface="Mali"/>
                <a:cs typeface="Mali"/>
                <a:sym typeface="Mali"/>
              </a:rPr>
              <a:t>• Boosts tourism and business travel, attracting millions of visitors to Colorado annually</a:t>
            </a:r>
          </a:p>
          <a:p>
            <a:pPr algn="l" marL="0" indent="0" lvl="0">
              <a:lnSpc>
                <a:spcPts val="3192"/>
              </a:lnSpc>
            </a:pPr>
            <a:r>
              <a:rPr lang="en-US" sz="2280" spc="25">
                <a:solidFill>
                  <a:srgbClr val="000000"/>
                </a:solidFill>
                <a:latin typeface="Mali"/>
                <a:ea typeface="Mali"/>
                <a:cs typeface="Mali"/>
                <a:sym typeface="Mali"/>
              </a:rPr>
              <a:t>• Supports local businesses, hotels, and hospitality sectors</a:t>
            </a:r>
          </a:p>
          <a:p>
            <a:pPr algn="l" marL="0" indent="0" lvl="0">
              <a:lnSpc>
                <a:spcPts val="3192"/>
              </a:lnSpc>
            </a:pPr>
            <a:r>
              <a:rPr lang="en-US" sz="2280" spc="25">
                <a:solidFill>
                  <a:srgbClr val="000000"/>
                </a:solidFill>
                <a:latin typeface="Mali"/>
                <a:ea typeface="Mali"/>
                <a:cs typeface="Mali"/>
                <a:sym typeface="Mali"/>
              </a:rPr>
              <a:t>• Drives growth in cargo, logistics, and freight industries across the region</a:t>
            </a:r>
          </a:p>
        </p:txBody>
      </p:sp>
      <p:sp>
        <p:nvSpPr>
          <p:cNvPr name="Freeform 5" id="5"/>
          <p:cNvSpPr/>
          <p:nvPr/>
        </p:nvSpPr>
        <p:spPr>
          <a:xfrm flipH="false" flipV="false" rot="0">
            <a:off x="-2995939" y="7414982"/>
            <a:ext cx="6506252" cy="4042009"/>
          </a:xfrm>
          <a:custGeom>
            <a:avLst/>
            <a:gdLst/>
            <a:ahLst/>
            <a:cxnLst/>
            <a:rect r="r" b="b" t="t" l="l"/>
            <a:pathLst>
              <a:path h="4042009" w="6506252">
                <a:moveTo>
                  <a:pt x="0" y="0"/>
                </a:moveTo>
                <a:lnTo>
                  <a:pt x="6506253" y="0"/>
                </a:lnTo>
                <a:lnTo>
                  <a:pt x="6506253" y="4042009"/>
                </a:lnTo>
                <a:lnTo>
                  <a:pt x="0" y="4042009"/>
                </a:lnTo>
                <a:lnTo>
                  <a:pt x="0" y="0"/>
                </a:lnTo>
                <a:close/>
              </a:path>
            </a:pathLst>
          </a:custGeom>
          <a:blipFill>
            <a:blip r:embed="rId2"/>
            <a:stretch>
              <a:fillRect l="0" t="0" r="0" b="0"/>
            </a:stretch>
          </a:blipFill>
        </p:spPr>
      </p:sp>
      <p:sp>
        <p:nvSpPr>
          <p:cNvPr name="Freeform 6" id="6"/>
          <p:cNvSpPr/>
          <p:nvPr/>
        </p:nvSpPr>
        <p:spPr>
          <a:xfrm flipH="false" flipV="false" rot="0">
            <a:off x="13100046" y="6530817"/>
            <a:ext cx="12093973" cy="3945659"/>
          </a:xfrm>
          <a:custGeom>
            <a:avLst/>
            <a:gdLst/>
            <a:ahLst/>
            <a:cxnLst/>
            <a:rect r="r" b="b" t="t" l="l"/>
            <a:pathLst>
              <a:path h="3945659" w="12093973">
                <a:moveTo>
                  <a:pt x="0" y="0"/>
                </a:moveTo>
                <a:lnTo>
                  <a:pt x="12093973" y="0"/>
                </a:lnTo>
                <a:lnTo>
                  <a:pt x="12093973" y="3945659"/>
                </a:lnTo>
                <a:lnTo>
                  <a:pt x="0" y="3945659"/>
                </a:lnTo>
                <a:lnTo>
                  <a:pt x="0" y="0"/>
                </a:lnTo>
                <a:close/>
              </a:path>
            </a:pathLst>
          </a:custGeom>
          <a:blipFill>
            <a:blip r:embed="rId3"/>
            <a:stretch>
              <a:fillRect l="0" t="0" r="0" b="0"/>
            </a:stretch>
          </a:blipFill>
        </p:spPr>
      </p:sp>
      <p:sp>
        <p:nvSpPr>
          <p:cNvPr name="Freeform 7" id="7"/>
          <p:cNvSpPr/>
          <p:nvPr/>
        </p:nvSpPr>
        <p:spPr>
          <a:xfrm flipH="false" flipV="false" rot="0">
            <a:off x="6774817" y="8560490"/>
            <a:ext cx="3928059" cy="3934867"/>
          </a:xfrm>
          <a:custGeom>
            <a:avLst/>
            <a:gdLst/>
            <a:ahLst/>
            <a:cxnLst/>
            <a:rect r="r" b="b" t="t" l="l"/>
            <a:pathLst>
              <a:path h="3934867" w="3928059">
                <a:moveTo>
                  <a:pt x="0" y="0"/>
                </a:moveTo>
                <a:lnTo>
                  <a:pt x="3928059" y="0"/>
                </a:lnTo>
                <a:lnTo>
                  <a:pt x="3928059" y="3934867"/>
                </a:lnTo>
                <a:lnTo>
                  <a:pt x="0" y="3934867"/>
                </a:lnTo>
                <a:lnTo>
                  <a:pt x="0" y="0"/>
                </a:lnTo>
                <a:close/>
              </a:path>
            </a:pathLst>
          </a:custGeom>
          <a:blipFill>
            <a:blip r:embed="rId4"/>
            <a:stretch>
              <a:fillRect l="0" t="0" r="0" b="0"/>
            </a:stretch>
          </a:blipFill>
        </p:spPr>
      </p:sp>
      <p:sp>
        <p:nvSpPr>
          <p:cNvPr name="Freeform 8" id="8"/>
          <p:cNvSpPr/>
          <p:nvPr/>
        </p:nvSpPr>
        <p:spPr>
          <a:xfrm flipH="false" flipV="false" rot="0">
            <a:off x="-6262251" y="-1389745"/>
            <a:ext cx="10858606" cy="3420461"/>
          </a:xfrm>
          <a:custGeom>
            <a:avLst/>
            <a:gdLst/>
            <a:ahLst/>
            <a:cxnLst/>
            <a:rect r="r" b="b" t="t" l="l"/>
            <a:pathLst>
              <a:path h="3420461" w="10858606">
                <a:moveTo>
                  <a:pt x="0" y="0"/>
                </a:moveTo>
                <a:lnTo>
                  <a:pt x="10858606" y="0"/>
                </a:lnTo>
                <a:lnTo>
                  <a:pt x="10858606" y="3420461"/>
                </a:lnTo>
                <a:lnTo>
                  <a:pt x="0" y="3420461"/>
                </a:lnTo>
                <a:lnTo>
                  <a:pt x="0" y="0"/>
                </a:lnTo>
                <a:close/>
              </a:path>
            </a:pathLst>
          </a:custGeom>
          <a:blipFill>
            <a:blip r:embed="rId5"/>
            <a:stretch>
              <a:fillRect l="0" t="0" r="0" b="0"/>
            </a:stretch>
          </a:blipFill>
        </p:spPr>
      </p:sp>
      <p:sp>
        <p:nvSpPr>
          <p:cNvPr name="Freeform 9" id="9"/>
          <p:cNvSpPr/>
          <p:nvPr/>
        </p:nvSpPr>
        <p:spPr>
          <a:xfrm flipH="false" flipV="false" rot="0">
            <a:off x="12777863" y="0"/>
            <a:ext cx="5510137" cy="1570389"/>
          </a:xfrm>
          <a:custGeom>
            <a:avLst/>
            <a:gdLst/>
            <a:ahLst/>
            <a:cxnLst/>
            <a:rect r="r" b="b" t="t" l="l"/>
            <a:pathLst>
              <a:path h="1570389" w="5510137">
                <a:moveTo>
                  <a:pt x="0" y="0"/>
                </a:moveTo>
                <a:lnTo>
                  <a:pt x="5510137" y="0"/>
                </a:lnTo>
                <a:lnTo>
                  <a:pt x="5510137" y="1570389"/>
                </a:lnTo>
                <a:lnTo>
                  <a:pt x="0" y="1570389"/>
                </a:lnTo>
                <a:lnTo>
                  <a:pt x="0" y="0"/>
                </a:lnTo>
                <a:close/>
              </a:path>
            </a:pathLst>
          </a:custGeom>
          <a:blipFill>
            <a:blip r:embed="rId6"/>
            <a:stretch>
              <a:fillRect l="0" t="0" r="0" b="0"/>
            </a:stretch>
          </a:blipFill>
        </p:spPr>
      </p:sp>
      <p:sp>
        <p:nvSpPr>
          <p:cNvPr name="Freeform 10" id="10"/>
          <p:cNvSpPr/>
          <p:nvPr/>
        </p:nvSpPr>
        <p:spPr>
          <a:xfrm flipH="false" flipV="false" rot="0">
            <a:off x="-4428689" y="4105102"/>
            <a:ext cx="7012730" cy="1735651"/>
          </a:xfrm>
          <a:custGeom>
            <a:avLst/>
            <a:gdLst/>
            <a:ahLst/>
            <a:cxnLst/>
            <a:rect r="r" b="b" t="t" l="l"/>
            <a:pathLst>
              <a:path h="1735651" w="7012730">
                <a:moveTo>
                  <a:pt x="0" y="0"/>
                </a:moveTo>
                <a:lnTo>
                  <a:pt x="7012729" y="0"/>
                </a:lnTo>
                <a:lnTo>
                  <a:pt x="7012729" y="1735650"/>
                </a:lnTo>
                <a:lnTo>
                  <a:pt x="0" y="1735650"/>
                </a:lnTo>
                <a:lnTo>
                  <a:pt x="0" y="0"/>
                </a:lnTo>
                <a:close/>
              </a:path>
            </a:pathLst>
          </a:custGeom>
          <a:blipFill>
            <a:blip r:embed="rId7"/>
            <a:stretch>
              <a:fillRect l="0" t="0" r="0" b="0"/>
            </a:stretch>
          </a:blipFill>
        </p:spPr>
      </p:sp>
      <p:sp>
        <p:nvSpPr>
          <p:cNvPr name="Freeform 11" id="11"/>
          <p:cNvSpPr/>
          <p:nvPr/>
        </p:nvSpPr>
        <p:spPr>
          <a:xfrm flipH="false" flipV="false" rot="0">
            <a:off x="13451827" y="3227976"/>
            <a:ext cx="9711316" cy="2294298"/>
          </a:xfrm>
          <a:custGeom>
            <a:avLst/>
            <a:gdLst/>
            <a:ahLst/>
            <a:cxnLst/>
            <a:rect r="r" b="b" t="t" l="l"/>
            <a:pathLst>
              <a:path h="2294298" w="9711316">
                <a:moveTo>
                  <a:pt x="0" y="0"/>
                </a:moveTo>
                <a:lnTo>
                  <a:pt x="9711316" y="0"/>
                </a:lnTo>
                <a:lnTo>
                  <a:pt x="9711316" y="2294298"/>
                </a:lnTo>
                <a:lnTo>
                  <a:pt x="0" y="2294298"/>
                </a:lnTo>
                <a:lnTo>
                  <a:pt x="0" y="0"/>
                </a:lnTo>
                <a:close/>
              </a:path>
            </a:pathLst>
          </a:custGeom>
          <a:blipFill>
            <a:blip r:embed="rId8"/>
            <a:stretch>
              <a:fillRect l="0" t="0" r="0" b="0"/>
            </a:stretch>
          </a:blipFill>
        </p:spPr>
      </p:sp>
      <p:sp>
        <p:nvSpPr>
          <p:cNvPr name="Freeform 12" id="12"/>
          <p:cNvSpPr/>
          <p:nvPr/>
        </p:nvSpPr>
        <p:spPr>
          <a:xfrm flipH="false" flipV="false" rot="0">
            <a:off x="5214383" y="-1774225"/>
            <a:ext cx="2860783" cy="2856023"/>
          </a:xfrm>
          <a:custGeom>
            <a:avLst/>
            <a:gdLst/>
            <a:ahLst/>
            <a:cxnLst/>
            <a:rect r="r" b="b" t="t" l="l"/>
            <a:pathLst>
              <a:path h="2856023" w="2860783">
                <a:moveTo>
                  <a:pt x="0" y="0"/>
                </a:moveTo>
                <a:lnTo>
                  <a:pt x="2860783" y="0"/>
                </a:lnTo>
                <a:lnTo>
                  <a:pt x="2860783" y="2856023"/>
                </a:lnTo>
                <a:lnTo>
                  <a:pt x="0" y="2856023"/>
                </a:lnTo>
                <a:lnTo>
                  <a:pt x="0" y="0"/>
                </a:lnTo>
                <a:close/>
              </a:path>
            </a:pathLst>
          </a:custGeom>
          <a:blipFill>
            <a:blip r:embed="rId9"/>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F6F3"/>
        </a:solidFill>
      </p:bgPr>
    </p:bg>
    <p:spTree>
      <p:nvGrpSpPr>
        <p:cNvPr id="1" name=""/>
        <p:cNvGrpSpPr/>
        <p:nvPr/>
      </p:nvGrpSpPr>
      <p:grpSpPr>
        <a:xfrm>
          <a:off x="0" y="0"/>
          <a:ext cx="0" cy="0"/>
          <a:chOff x="0" y="0"/>
          <a:chExt cx="0" cy="0"/>
        </a:xfrm>
      </p:grpSpPr>
      <p:sp>
        <p:nvSpPr>
          <p:cNvPr name="TextBox 2" id="2"/>
          <p:cNvSpPr txBox="true"/>
          <p:nvPr/>
        </p:nvSpPr>
        <p:spPr>
          <a:xfrm rot="0">
            <a:off x="1689766" y="4249363"/>
            <a:ext cx="6545941" cy="894137"/>
          </a:xfrm>
          <a:prstGeom prst="rect">
            <a:avLst/>
          </a:prstGeom>
        </p:spPr>
        <p:txBody>
          <a:bodyPr anchor="t" rtlCol="false" tIns="0" lIns="0" bIns="0" rIns="0">
            <a:spAutoFit/>
          </a:bodyPr>
          <a:lstStyle/>
          <a:p>
            <a:pPr algn="ctr" marL="0" indent="0" lvl="0">
              <a:lnSpc>
                <a:spcPts val="6602"/>
              </a:lnSpc>
            </a:pPr>
            <a:r>
              <a:rPr lang="en-US" b="true" sz="6806">
                <a:solidFill>
                  <a:srgbClr val="3F7392"/>
                </a:solidFill>
                <a:latin typeface="Lucidity Condensed"/>
                <a:ea typeface="Lucidity Condensed"/>
                <a:cs typeface="Lucidity Condensed"/>
                <a:sym typeface="Lucidity Condensed"/>
              </a:rPr>
              <a:t>FUTURE EXPANSION</a:t>
            </a:r>
          </a:p>
        </p:txBody>
      </p:sp>
      <p:sp>
        <p:nvSpPr>
          <p:cNvPr name="TextBox 3" id="3"/>
          <p:cNvSpPr txBox="true"/>
          <p:nvPr/>
        </p:nvSpPr>
        <p:spPr>
          <a:xfrm rot="0">
            <a:off x="9395805" y="3155859"/>
            <a:ext cx="5180215" cy="3946706"/>
          </a:xfrm>
          <a:prstGeom prst="rect">
            <a:avLst/>
          </a:prstGeom>
        </p:spPr>
        <p:txBody>
          <a:bodyPr anchor="t" rtlCol="false" tIns="0" lIns="0" bIns="0" rIns="0">
            <a:spAutoFit/>
          </a:bodyPr>
          <a:lstStyle/>
          <a:p>
            <a:pPr algn="l" marL="0" indent="0" lvl="0">
              <a:lnSpc>
                <a:spcPts val="2440"/>
              </a:lnSpc>
            </a:pPr>
            <a:r>
              <a:rPr lang="en-US" sz="1742" spc="19">
                <a:solidFill>
                  <a:srgbClr val="000000"/>
                </a:solidFill>
                <a:latin typeface="Mali"/>
                <a:ea typeface="Mali"/>
                <a:cs typeface="Mali"/>
                <a:sym typeface="Mali"/>
              </a:rPr>
              <a:t>Runway Extensions &amp; Upgrades (by 2028)</a:t>
            </a:r>
          </a:p>
          <a:p>
            <a:pPr algn="l" marL="0" indent="0" lvl="0">
              <a:lnSpc>
                <a:spcPts val="2440"/>
              </a:lnSpc>
            </a:pPr>
            <a:r>
              <a:rPr lang="en-US" sz="1742" spc="19">
                <a:solidFill>
                  <a:srgbClr val="000000"/>
                </a:solidFill>
                <a:latin typeface="Mali"/>
                <a:ea typeface="Mali"/>
                <a:cs typeface="Mali"/>
                <a:sym typeface="Mali"/>
              </a:rPr>
              <a:t>New runway construction and upgrades to increase capacity and reduce delays.</a:t>
            </a:r>
          </a:p>
          <a:p>
            <a:pPr algn="l" marL="0" indent="0" lvl="0">
              <a:lnSpc>
                <a:spcPts val="2440"/>
              </a:lnSpc>
            </a:pPr>
            <a:r>
              <a:rPr lang="en-US" sz="1742" spc="19">
                <a:solidFill>
                  <a:srgbClr val="000000"/>
                </a:solidFill>
                <a:latin typeface="Mali"/>
                <a:ea typeface="Mali"/>
                <a:cs typeface="Mali"/>
                <a:sym typeface="Mali"/>
              </a:rPr>
              <a:t>Terminal Expansions</a:t>
            </a:r>
          </a:p>
          <a:p>
            <a:pPr algn="l" marL="0" indent="0" lvl="0">
              <a:lnSpc>
                <a:spcPts val="2440"/>
              </a:lnSpc>
            </a:pPr>
            <a:r>
              <a:rPr lang="en-US" sz="1742" spc="19">
                <a:solidFill>
                  <a:srgbClr val="000000"/>
                </a:solidFill>
                <a:latin typeface="Mali"/>
                <a:ea typeface="Mali"/>
                <a:cs typeface="Mali"/>
                <a:sym typeface="Mali"/>
              </a:rPr>
              <a:t>Expanded gates and passenger facilities to accommodate growing traffic beyond 80M annually.</a:t>
            </a:r>
          </a:p>
          <a:p>
            <a:pPr algn="l" marL="0" indent="0" lvl="0">
              <a:lnSpc>
                <a:spcPts val="2440"/>
              </a:lnSpc>
            </a:pPr>
            <a:r>
              <a:rPr lang="en-US" sz="1742" spc="19">
                <a:solidFill>
                  <a:srgbClr val="000000"/>
                </a:solidFill>
                <a:latin typeface="Mali"/>
                <a:ea typeface="Mali"/>
                <a:cs typeface="Mali"/>
                <a:sym typeface="Mali"/>
              </a:rPr>
              <a:t>Sustainability Initiatives</a:t>
            </a:r>
          </a:p>
          <a:p>
            <a:pPr algn="l" marL="0" indent="0" lvl="0">
              <a:lnSpc>
                <a:spcPts val="2440"/>
              </a:lnSpc>
            </a:pPr>
            <a:r>
              <a:rPr lang="en-US" sz="1742" spc="19">
                <a:solidFill>
                  <a:srgbClr val="000000"/>
                </a:solidFill>
                <a:latin typeface="Mali"/>
                <a:ea typeface="Mali"/>
                <a:cs typeface="Mali"/>
                <a:sym typeface="Mali"/>
              </a:rPr>
              <a:t>Green energy, solar installations, and eco-friendly infrastructure enhancements.</a:t>
            </a:r>
          </a:p>
          <a:p>
            <a:pPr algn="l" marL="0" indent="0" lvl="0">
              <a:lnSpc>
                <a:spcPts val="2440"/>
              </a:lnSpc>
            </a:pPr>
            <a:r>
              <a:rPr lang="en-US" sz="1742" spc="19">
                <a:solidFill>
                  <a:srgbClr val="000000"/>
                </a:solidFill>
                <a:latin typeface="Mali"/>
                <a:ea typeface="Mali"/>
                <a:cs typeface="Mali"/>
                <a:sym typeface="Mali"/>
              </a:rPr>
              <a:t>Airline Partnerships</a:t>
            </a:r>
          </a:p>
          <a:p>
            <a:pPr algn="l" marL="0" indent="0" lvl="0">
              <a:lnSpc>
                <a:spcPts val="2440"/>
              </a:lnSpc>
            </a:pPr>
            <a:r>
              <a:rPr lang="en-US" sz="1742" spc="19">
                <a:solidFill>
                  <a:srgbClr val="000000"/>
                </a:solidFill>
                <a:latin typeface="Mali"/>
                <a:ea typeface="Mali"/>
                <a:cs typeface="Mali"/>
                <a:sym typeface="Mali"/>
              </a:rPr>
              <a:t>Collaborations to add new domestic and international destinations from DEN.</a:t>
            </a:r>
          </a:p>
        </p:txBody>
      </p:sp>
      <p:sp>
        <p:nvSpPr>
          <p:cNvPr name="Freeform 4" id="4"/>
          <p:cNvSpPr/>
          <p:nvPr/>
        </p:nvSpPr>
        <p:spPr>
          <a:xfrm flipH="false" flipV="false" rot="0">
            <a:off x="13419119" y="6840128"/>
            <a:ext cx="4706437" cy="4244351"/>
          </a:xfrm>
          <a:custGeom>
            <a:avLst/>
            <a:gdLst/>
            <a:ahLst/>
            <a:cxnLst/>
            <a:rect r="r" b="b" t="t" l="l"/>
            <a:pathLst>
              <a:path h="4244351" w="4706437">
                <a:moveTo>
                  <a:pt x="0" y="0"/>
                </a:moveTo>
                <a:lnTo>
                  <a:pt x="4706437" y="0"/>
                </a:lnTo>
                <a:lnTo>
                  <a:pt x="4706437" y="4244351"/>
                </a:lnTo>
                <a:lnTo>
                  <a:pt x="0" y="4244351"/>
                </a:lnTo>
                <a:lnTo>
                  <a:pt x="0" y="0"/>
                </a:lnTo>
                <a:close/>
              </a:path>
            </a:pathLst>
          </a:custGeom>
          <a:blipFill>
            <a:blip r:embed="rId2"/>
            <a:stretch>
              <a:fillRect l="0" t="0" r="0" b="0"/>
            </a:stretch>
          </a:blipFill>
        </p:spPr>
      </p:sp>
      <p:sp>
        <p:nvSpPr>
          <p:cNvPr name="Freeform 5" id="5"/>
          <p:cNvSpPr/>
          <p:nvPr/>
        </p:nvSpPr>
        <p:spPr>
          <a:xfrm flipH="false" flipV="false" rot="0">
            <a:off x="139560" y="6181898"/>
            <a:ext cx="6544366" cy="4105102"/>
          </a:xfrm>
          <a:custGeom>
            <a:avLst/>
            <a:gdLst/>
            <a:ahLst/>
            <a:cxnLst/>
            <a:rect r="r" b="b" t="t" l="l"/>
            <a:pathLst>
              <a:path h="4105102" w="6544366">
                <a:moveTo>
                  <a:pt x="0" y="0"/>
                </a:moveTo>
                <a:lnTo>
                  <a:pt x="6544366" y="0"/>
                </a:lnTo>
                <a:lnTo>
                  <a:pt x="6544366" y="4105102"/>
                </a:lnTo>
                <a:lnTo>
                  <a:pt x="0" y="4105102"/>
                </a:lnTo>
                <a:lnTo>
                  <a:pt x="0" y="0"/>
                </a:lnTo>
                <a:close/>
              </a:path>
            </a:pathLst>
          </a:custGeom>
          <a:blipFill>
            <a:blip r:embed="rId3"/>
            <a:stretch>
              <a:fillRect l="0" t="0" r="0" b="0"/>
            </a:stretch>
          </a:blipFill>
        </p:spPr>
      </p:sp>
      <p:sp>
        <p:nvSpPr>
          <p:cNvPr name="Freeform 6" id="6"/>
          <p:cNvSpPr/>
          <p:nvPr/>
        </p:nvSpPr>
        <p:spPr>
          <a:xfrm flipH="false" flipV="false" rot="0">
            <a:off x="7481383" y="8747222"/>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3375432" y="-528540"/>
            <a:ext cx="6020373" cy="4162763"/>
          </a:xfrm>
          <a:custGeom>
            <a:avLst/>
            <a:gdLst/>
            <a:ahLst/>
            <a:cxnLst/>
            <a:rect r="r" b="b" t="t" l="l"/>
            <a:pathLst>
              <a:path h="4162763" w="6020373">
                <a:moveTo>
                  <a:pt x="0" y="0"/>
                </a:moveTo>
                <a:lnTo>
                  <a:pt x="6020373" y="0"/>
                </a:lnTo>
                <a:lnTo>
                  <a:pt x="6020373" y="4162763"/>
                </a:lnTo>
                <a:lnTo>
                  <a:pt x="0" y="41627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3911531" y="378054"/>
            <a:ext cx="6307586" cy="2349576"/>
          </a:xfrm>
          <a:custGeom>
            <a:avLst/>
            <a:gdLst/>
            <a:ahLst/>
            <a:cxnLst/>
            <a:rect r="r" b="b" t="t" l="l"/>
            <a:pathLst>
              <a:path h="2349576" w="6307586">
                <a:moveTo>
                  <a:pt x="0" y="0"/>
                </a:moveTo>
                <a:lnTo>
                  <a:pt x="6307586" y="0"/>
                </a:lnTo>
                <a:lnTo>
                  <a:pt x="6307586" y="2349575"/>
                </a:lnTo>
                <a:lnTo>
                  <a:pt x="0" y="2349575"/>
                </a:lnTo>
                <a:lnTo>
                  <a:pt x="0" y="0"/>
                </a:lnTo>
                <a:close/>
              </a:path>
            </a:pathLst>
          </a:custGeom>
          <a:blipFill>
            <a:blip r:embed="rId8"/>
            <a:stretch>
              <a:fillRect l="0" t="0" r="0" b="0"/>
            </a:stretch>
          </a:blipFill>
        </p:spPr>
      </p:sp>
      <p:sp>
        <p:nvSpPr>
          <p:cNvPr name="Freeform 9" id="9"/>
          <p:cNvSpPr/>
          <p:nvPr/>
        </p:nvSpPr>
        <p:spPr>
          <a:xfrm flipH="false" flipV="false" rot="0">
            <a:off x="14566496" y="3103227"/>
            <a:ext cx="5385609" cy="2712388"/>
          </a:xfrm>
          <a:custGeom>
            <a:avLst/>
            <a:gdLst/>
            <a:ahLst/>
            <a:cxnLst/>
            <a:rect r="r" b="b" t="t" l="l"/>
            <a:pathLst>
              <a:path h="2712388" w="5385609">
                <a:moveTo>
                  <a:pt x="0" y="0"/>
                </a:moveTo>
                <a:lnTo>
                  <a:pt x="5385608" y="0"/>
                </a:lnTo>
                <a:lnTo>
                  <a:pt x="5385608" y="2712388"/>
                </a:lnTo>
                <a:lnTo>
                  <a:pt x="0" y="27123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4852850" y="4452328"/>
            <a:ext cx="7315200" cy="2726575"/>
          </a:xfrm>
          <a:custGeom>
            <a:avLst/>
            <a:gdLst/>
            <a:ahLst/>
            <a:cxnLst/>
            <a:rect r="r" b="b" t="t" l="l"/>
            <a:pathLst>
              <a:path h="2726575" w="7315200">
                <a:moveTo>
                  <a:pt x="0" y="0"/>
                </a:moveTo>
                <a:lnTo>
                  <a:pt x="7315200" y="0"/>
                </a:lnTo>
                <a:lnTo>
                  <a:pt x="7315200" y="2726575"/>
                </a:lnTo>
                <a:lnTo>
                  <a:pt x="0" y="272657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195250" y="-479101"/>
            <a:ext cx="3015602" cy="3015602"/>
          </a:xfrm>
          <a:custGeom>
            <a:avLst/>
            <a:gdLst/>
            <a:ahLst/>
            <a:cxnLst/>
            <a:rect r="r" b="b" t="t" l="l"/>
            <a:pathLst>
              <a:path h="3015602" w="3015602">
                <a:moveTo>
                  <a:pt x="0" y="0"/>
                </a:moveTo>
                <a:lnTo>
                  <a:pt x="3015602" y="0"/>
                </a:lnTo>
                <a:lnTo>
                  <a:pt x="3015602" y="3015602"/>
                </a:lnTo>
                <a:lnTo>
                  <a:pt x="0" y="30156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EF6F3"/>
        </a:solidFill>
      </p:bgPr>
    </p:bg>
    <p:spTree>
      <p:nvGrpSpPr>
        <p:cNvPr id="1" name=""/>
        <p:cNvGrpSpPr/>
        <p:nvPr/>
      </p:nvGrpSpPr>
      <p:grpSpPr>
        <a:xfrm>
          <a:off x="0" y="0"/>
          <a:ext cx="0" cy="0"/>
          <a:chOff x="0" y="0"/>
          <a:chExt cx="0" cy="0"/>
        </a:xfrm>
      </p:grpSpPr>
      <p:sp>
        <p:nvSpPr>
          <p:cNvPr name="TextBox 2" id="2"/>
          <p:cNvSpPr txBox="true"/>
          <p:nvPr/>
        </p:nvSpPr>
        <p:spPr>
          <a:xfrm rot="0">
            <a:off x="3568815" y="1542099"/>
            <a:ext cx="6545941" cy="895184"/>
          </a:xfrm>
          <a:prstGeom prst="rect">
            <a:avLst/>
          </a:prstGeom>
        </p:spPr>
        <p:txBody>
          <a:bodyPr anchor="t" rtlCol="false" tIns="0" lIns="0" bIns="0" rIns="0">
            <a:spAutoFit/>
          </a:bodyPr>
          <a:lstStyle/>
          <a:p>
            <a:pPr algn="l" marL="0" indent="0" lvl="0">
              <a:lnSpc>
                <a:spcPts val="6636"/>
              </a:lnSpc>
            </a:pPr>
            <a:r>
              <a:rPr lang="en-US" b="true" sz="6842">
                <a:solidFill>
                  <a:srgbClr val="3F7392"/>
                </a:solidFill>
                <a:latin typeface="Lucidity Condensed"/>
                <a:ea typeface="Lucidity Condensed"/>
                <a:cs typeface="Lucidity Condensed"/>
                <a:sym typeface="Lucidity Condensed"/>
              </a:rPr>
              <a:t>Summary</a:t>
            </a:r>
          </a:p>
        </p:txBody>
      </p:sp>
      <p:sp>
        <p:nvSpPr>
          <p:cNvPr name="TextBox 3" id="3"/>
          <p:cNvSpPr txBox="true"/>
          <p:nvPr/>
        </p:nvSpPr>
        <p:spPr>
          <a:xfrm rot="0">
            <a:off x="3568815" y="2637409"/>
            <a:ext cx="11150369" cy="1990257"/>
          </a:xfrm>
          <a:prstGeom prst="rect">
            <a:avLst/>
          </a:prstGeom>
        </p:spPr>
        <p:txBody>
          <a:bodyPr anchor="t" rtlCol="false" tIns="0" lIns="0" bIns="0" rIns="0">
            <a:spAutoFit/>
          </a:bodyPr>
          <a:lstStyle/>
          <a:p>
            <a:pPr algn="l" marL="0" indent="0" lvl="0">
              <a:lnSpc>
                <a:spcPts val="3175"/>
              </a:lnSpc>
            </a:pPr>
            <a:r>
              <a:rPr lang="en-US" sz="2268" spc="24">
                <a:solidFill>
                  <a:srgbClr val="000000"/>
                </a:solidFill>
                <a:latin typeface="Mali"/>
                <a:ea typeface="Mali"/>
                <a:cs typeface="Mali"/>
                <a:sym typeface="Mali"/>
              </a:rPr>
              <a:t>Denver International Airport (DEN) holds the title of the </a:t>
            </a:r>
            <a:r>
              <a:rPr lang="en-US" sz="2268" spc="24" u="sng">
                <a:solidFill>
                  <a:srgbClr val="000000"/>
                </a:solidFill>
                <a:latin typeface="Mali"/>
                <a:ea typeface="Mali"/>
                <a:cs typeface="Mali"/>
                <a:sym typeface="Mali"/>
                <a:hlinkClick r:id="rId2" tooltip="https://daisyparker845.wixsite.com/airflypolicy/post/bigger-airports-in-the-us"/>
              </a:rPr>
              <a:t>largest airport in the US </a:t>
            </a:r>
            <a:r>
              <a:rPr lang="en-US" sz="2268" spc="24">
                <a:solidFill>
                  <a:srgbClr val="000000"/>
                </a:solidFill>
                <a:latin typeface="Mali"/>
                <a:ea typeface="Mali"/>
                <a:cs typeface="Mali"/>
                <a:sym typeface="Mali"/>
              </a:rPr>
              <a:t>and North America by land area, spanning an impressive 33,531 acres (52.4 square miles). Opened in 1995, DEN continues to grow, serving over 69 million passengers annually with world-class infrastructure, six runways, and a uniquely iconic tent-shaped terminal roof.</a:t>
            </a:r>
          </a:p>
        </p:txBody>
      </p:sp>
      <p:sp>
        <p:nvSpPr>
          <p:cNvPr name="TextBox 4" id="4"/>
          <p:cNvSpPr txBox="true"/>
          <p:nvPr/>
        </p:nvSpPr>
        <p:spPr>
          <a:xfrm rot="0">
            <a:off x="3568815" y="5483922"/>
            <a:ext cx="11150369" cy="1990257"/>
          </a:xfrm>
          <a:prstGeom prst="rect">
            <a:avLst/>
          </a:prstGeom>
        </p:spPr>
        <p:txBody>
          <a:bodyPr anchor="t" rtlCol="false" tIns="0" lIns="0" bIns="0" rIns="0">
            <a:spAutoFit/>
          </a:bodyPr>
          <a:lstStyle/>
          <a:p>
            <a:pPr algn="l" marL="0" indent="0" lvl="0">
              <a:lnSpc>
                <a:spcPts val="3175"/>
              </a:lnSpc>
            </a:pPr>
            <a:r>
              <a:rPr lang="en-US" sz="2268" spc="24">
                <a:solidFill>
                  <a:srgbClr val="000000"/>
                </a:solidFill>
                <a:latin typeface="Mali"/>
                <a:ea typeface="Mali"/>
                <a:cs typeface="Mali"/>
                <a:sym typeface="Mali"/>
              </a:rPr>
              <a:t>DEN plays a critical role in the US aviation network and economy, supporting over 30,000 jobs and contributing billions to Colorado's economy each year. With ongoing expansion plans, sustainability initiatives, and increasing international connectivity, Denver International Airport is set to strengthen its position as America's premier aviation hub for decades to come.</a:t>
            </a:r>
          </a:p>
        </p:txBody>
      </p:sp>
      <p:sp>
        <p:nvSpPr>
          <p:cNvPr name="Freeform 5" id="5"/>
          <p:cNvSpPr/>
          <p:nvPr/>
        </p:nvSpPr>
        <p:spPr>
          <a:xfrm flipH="false" flipV="false" rot="0">
            <a:off x="14130365" y="6840128"/>
            <a:ext cx="4706437" cy="4244351"/>
          </a:xfrm>
          <a:custGeom>
            <a:avLst/>
            <a:gdLst/>
            <a:ahLst/>
            <a:cxnLst/>
            <a:rect r="r" b="b" t="t" l="l"/>
            <a:pathLst>
              <a:path h="4244351" w="4706437">
                <a:moveTo>
                  <a:pt x="0" y="0"/>
                </a:moveTo>
                <a:lnTo>
                  <a:pt x="4706437" y="0"/>
                </a:lnTo>
                <a:lnTo>
                  <a:pt x="4706437" y="4244351"/>
                </a:lnTo>
                <a:lnTo>
                  <a:pt x="0" y="4244351"/>
                </a:lnTo>
                <a:lnTo>
                  <a:pt x="0" y="0"/>
                </a:lnTo>
                <a:close/>
              </a:path>
            </a:pathLst>
          </a:custGeom>
          <a:blipFill>
            <a:blip r:embed="rId3"/>
            <a:stretch>
              <a:fillRect l="0" t="0" r="0" b="0"/>
            </a:stretch>
          </a:blipFill>
        </p:spPr>
      </p:sp>
      <p:sp>
        <p:nvSpPr>
          <p:cNvPr name="Freeform 6" id="6"/>
          <p:cNvSpPr/>
          <p:nvPr/>
        </p:nvSpPr>
        <p:spPr>
          <a:xfrm flipH="false" flipV="false" rot="0">
            <a:off x="139560" y="7637608"/>
            <a:ext cx="4223669" cy="2649392"/>
          </a:xfrm>
          <a:custGeom>
            <a:avLst/>
            <a:gdLst/>
            <a:ahLst/>
            <a:cxnLst/>
            <a:rect r="r" b="b" t="t" l="l"/>
            <a:pathLst>
              <a:path h="2649392" w="4223669">
                <a:moveTo>
                  <a:pt x="0" y="0"/>
                </a:moveTo>
                <a:lnTo>
                  <a:pt x="4223669" y="0"/>
                </a:lnTo>
                <a:lnTo>
                  <a:pt x="4223669" y="2649392"/>
                </a:lnTo>
                <a:lnTo>
                  <a:pt x="0" y="2649392"/>
                </a:lnTo>
                <a:lnTo>
                  <a:pt x="0" y="0"/>
                </a:lnTo>
                <a:close/>
              </a:path>
            </a:pathLst>
          </a:custGeom>
          <a:blipFill>
            <a:blip r:embed="rId4"/>
            <a:stretch>
              <a:fillRect l="0" t="0" r="0" b="0"/>
            </a:stretch>
          </a:blipFill>
        </p:spPr>
      </p:sp>
      <p:sp>
        <p:nvSpPr>
          <p:cNvPr name="Freeform 7" id="7"/>
          <p:cNvSpPr/>
          <p:nvPr/>
        </p:nvSpPr>
        <p:spPr>
          <a:xfrm flipH="false" flipV="false" rot="0">
            <a:off x="-2057400" y="2725328"/>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4938054" y="-1136370"/>
            <a:ext cx="5526933" cy="3821576"/>
          </a:xfrm>
          <a:custGeom>
            <a:avLst/>
            <a:gdLst/>
            <a:ahLst/>
            <a:cxnLst/>
            <a:rect r="r" b="b" t="t" l="l"/>
            <a:pathLst>
              <a:path h="3821576" w="5526933">
                <a:moveTo>
                  <a:pt x="0" y="0"/>
                </a:moveTo>
                <a:lnTo>
                  <a:pt x="5526933" y="0"/>
                </a:lnTo>
                <a:lnTo>
                  <a:pt x="5526933" y="3821576"/>
                </a:lnTo>
                <a:lnTo>
                  <a:pt x="0" y="38215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6841786" y="8378881"/>
            <a:ext cx="6307586" cy="2349576"/>
          </a:xfrm>
          <a:custGeom>
            <a:avLst/>
            <a:gdLst/>
            <a:ahLst/>
            <a:cxnLst/>
            <a:rect r="r" b="b" t="t" l="l"/>
            <a:pathLst>
              <a:path h="2349576" w="6307586">
                <a:moveTo>
                  <a:pt x="0" y="0"/>
                </a:moveTo>
                <a:lnTo>
                  <a:pt x="6307586" y="0"/>
                </a:lnTo>
                <a:lnTo>
                  <a:pt x="6307586" y="2349576"/>
                </a:lnTo>
                <a:lnTo>
                  <a:pt x="0" y="2349576"/>
                </a:lnTo>
                <a:lnTo>
                  <a:pt x="0" y="0"/>
                </a:lnTo>
                <a:close/>
              </a:path>
            </a:pathLst>
          </a:custGeom>
          <a:blipFill>
            <a:blip r:embed="rId9"/>
            <a:stretch>
              <a:fillRect l="0" t="0" r="0" b="0"/>
            </a:stretch>
          </a:blipFill>
        </p:spPr>
      </p:sp>
      <p:sp>
        <p:nvSpPr>
          <p:cNvPr name="Freeform 10" id="10"/>
          <p:cNvSpPr/>
          <p:nvPr/>
        </p:nvSpPr>
        <p:spPr>
          <a:xfrm flipH="false" flipV="false" rot="0">
            <a:off x="15079378" y="3038568"/>
            <a:ext cx="5385609" cy="2712388"/>
          </a:xfrm>
          <a:custGeom>
            <a:avLst/>
            <a:gdLst/>
            <a:ahLst/>
            <a:cxnLst/>
            <a:rect r="r" b="b" t="t" l="l"/>
            <a:pathLst>
              <a:path h="2712388" w="5385609">
                <a:moveTo>
                  <a:pt x="0" y="0"/>
                </a:moveTo>
                <a:lnTo>
                  <a:pt x="5385609" y="0"/>
                </a:lnTo>
                <a:lnTo>
                  <a:pt x="5385609" y="2712389"/>
                </a:lnTo>
                <a:lnTo>
                  <a:pt x="0" y="271238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2376464" y="-808392"/>
            <a:ext cx="7315200" cy="2726575"/>
          </a:xfrm>
          <a:custGeom>
            <a:avLst/>
            <a:gdLst/>
            <a:ahLst/>
            <a:cxnLst/>
            <a:rect r="r" b="b" t="t" l="l"/>
            <a:pathLst>
              <a:path h="2726575" w="7315200">
                <a:moveTo>
                  <a:pt x="0" y="0"/>
                </a:moveTo>
                <a:lnTo>
                  <a:pt x="7315200" y="0"/>
                </a:lnTo>
                <a:lnTo>
                  <a:pt x="7315200" y="2726575"/>
                </a:lnTo>
                <a:lnTo>
                  <a:pt x="0" y="272657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0265326" y="-1616519"/>
            <a:ext cx="3015602" cy="3015602"/>
          </a:xfrm>
          <a:custGeom>
            <a:avLst/>
            <a:gdLst/>
            <a:ahLst/>
            <a:cxnLst/>
            <a:rect r="r" b="b" t="t" l="l"/>
            <a:pathLst>
              <a:path h="3015602" w="3015602">
                <a:moveTo>
                  <a:pt x="0" y="0"/>
                </a:moveTo>
                <a:lnTo>
                  <a:pt x="3015602" y="0"/>
                </a:lnTo>
                <a:lnTo>
                  <a:pt x="3015602" y="3015602"/>
                </a:lnTo>
                <a:lnTo>
                  <a:pt x="0" y="30156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EF6F3"/>
        </a:solidFill>
      </p:bgPr>
    </p:bg>
    <p:spTree>
      <p:nvGrpSpPr>
        <p:cNvPr id="1" name=""/>
        <p:cNvGrpSpPr/>
        <p:nvPr/>
      </p:nvGrpSpPr>
      <p:grpSpPr>
        <a:xfrm>
          <a:off x="0" y="0"/>
          <a:ext cx="0" cy="0"/>
          <a:chOff x="0" y="0"/>
          <a:chExt cx="0" cy="0"/>
        </a:xfrm>
      </p:grpSpPr>
      <p:sp>
        <p:nvSpPr>
          <p:cNvPr name="Freeform 2" id="2"/>
          <p:cNvSpPr/>
          <p:nvPr/>
        </p:nvSpPr>
        <p:spPr>
          <a:xfrm flipH="false" flipV="false" rot="0">
            <a:off x="12750979" y="6120415"/>
            <a:ext cx="5880163" cy="5302838"/>
          </a:xfrm>
          <a:custGeom>
            <a:avLst/>
            <a:gdLst/>
            <a:ahLst/>
            <a:cxnLst/>
            <a:rect r="r" b="b" t="t" l="l"/>
            <a:pathLst>
              <a:path h="5302838" w="5880163">
                <a:moveTo>
                  <a:pt x="0" y="0"/>
                </a:moveTo>
                <a:lnTo>
                  <a:pt x="5880163" y="0"/>
                </a:lnTo>
                <a:lnTo>
                  <a:pt x="5880163" y="5302838"/>
                </a:lnTo>
                <a:lnTo>
                  <a:pt x="0" y="5302838"/>
                </a:lnTo>
                <a:lnTo>
                  <a:pt x="0" y="0"/>
                </a:lnTo>
                <a:close/>
              </a:path>
            </a:pathLst>
          </a:custGeom>
          <a:blipFill>
            <a:blip r:embed="rId2"/>
            <a:stretch>
              <a:fillRect l="0" t="0" r="0" b="0"/>
            </a:stretch>
          </a:blipFill>
        </p:spPr>
      </p:sp>
      <p:sp>
        <p:nvSpPr>
          <p:cNvPr name="Freeform 3" id="3"/>
          <p:cNvSpPr/>
          <p:nvPr/>
        </p:nvSpPr>
        <p:spPr>
          <a:xfrm flipH="false" flipV="false" rot="0">
            <a:off x="-372386" y="6812692"/>
            <a:ext cx="5669471" cy="3556305"/>
          </a:xfrm>
          <a:custGeom>
            <a:avLst/>
            <a:gdLst/>
            <a:ahLst/>
            <a:cxnLst/>
            <a:rect r="r" b="b" t="t" l="l"/>
            <a:pathLst>
              <a:path h="3556305" w="5669471">
                <a:moveTo>
                  <a:pt x="0" y="0"/>
                </a:moveTo>
                <a:lnTo>
                  <a:pt x="5669472" y="0"/>
                </a:lnTo>
                <a:lnTo>
                  <a:pt x="5669472" y="3556305"/>
                </a:lnTo>
                <a:lnTo>
                  <a:pt x="0" y="3556305"/>
                </a:lnTo>
                <a:lnTo>
                  <a:pt x="0" y="0"/>
                </a:lnTo>
                <a:close/>
              </a:path>
            </a:pathLst>
          </a:custGeom>
          <a:blipFill>
            <a:blip r:embed="rId3"/>
            <a:stretch>
              <a:fillRect l="0" t="0" r="0" b="0"/>
            </a:stretch>
          </a:blipFill>
        </p:spPr>
      </p:sp>
      <p:sp>
        <p:nvSpPr>
          <p:cNvPr name="TextBox 4" id="4"/>
          <p:cNvSpPr txBox="true"/>
          <p:nvPr/>
        </p:nvSpPr>
        <p:spPr>
          <a:xfrm rot="0">
            <a:off x="5441233" y="3162649"/>
            <a:ext cx="6277753" cy="2652967"/>
          </a:xfrm>
          <a:prstGeom prst="rect">
            <a:avLst/>
          </a:prstGeom>
        </p:spPr>
        <p:txBody>
          <a:bodyPr anchor="t" rtlCol="false" tIns="0" lIns="0" bIns="0" rIns="0">
            <a:spAutoFit/>
          </a:bodyPr>
          <a:lstStyle/>
          <a:p>
            <a:pPr algn="l" marL="0" indent="0" lvl="0">
              <a:lnSpc>
                <a:spcPts val="3469"/>
              </a:lnSpc>
            </a:pPr>
            <a:r>
              <a:rPr lang="en-US" b="true" sz="3576">
                <a:solidFill>
                  <a:srgbClr val="3F7392"/>
                </a:solidFill>
                <a:latin typeface="Lucidity Condensed"/>
                <a:ea typeface="Lucidity Condensed"/>
                <a:cs typeface="Lucidity Condensed"/>
                <a:sym typeface="Lucidity Condensed"/>
              </a:rPr>
              <a:t>Thank You</a:t>
            </a:r>
          </a:p>
          <a:p>
            <a:pPr algn="l" marL="0" indent="0" lvl="0">
              <a:lnSpc>
                <a:spcPts val="3469"/>
              </a:lnSpc>
            </a:pPr>
            <a:r>
              <a:rPr lang="en-US" b="true" sz="3576">
                <a:solidFill>
                  <a:srgbClr val="3F7392"/>
                </a:solidFill>
                <a:latin typeface="Lucidity Condensed"/>
                <a:ea typeface="Lucidity Condensed"/>
                <a:cs typeface="Lucidity Condensed"/>
                <a:sym typeface="Lucidity Condensed"/>
              </a:rPr>
              <a:t>for Your Attention</a:t>
            </a:r>
          </a:p>
          <a:p>
            <a:pPr algn="l" marL="0" indent="0" lvl="0">
              <a:lnSpc>
                <a:spcPts val="3469"/>
              </a:lnSpc>
            </a:pPr>
            <a:r>
              <a:rPr lang="en-US" b="true" sz="3576">
                <a:solidFill>
                  <a:srgbClr val="3F7392"/>
                </a:solidFill>
                <a:latin typeface="Lucidity Condensed"/>
                <a:ea typeface="Lucidity Condensed"/>
                <a:cs typeface="Lucidity Condensed"/>
                <a:sym typeface="Lucidity Condensed"/>
              </a:rPr>
              <a:t>Questions?</a:t>
            </a:r>
          </a:p>
          <a:p>
            <a:pPr algn="l" marL="0" indent="0" lvl="0">
              <a:lnSpc>
                <a:spcPts val="3469"/>
              </a:lnSpc>
            </a:pPr>
          </a:p>
          <a:p>
            <a:pPr algn="l" marL="0" indent="0" lvl="0">
              <a:lnSpc>
                <a:spcPts val="3469"/>
              </a:lnSpc>
            </a:pPr>
          </a:p>
          <a:p>
            <a:pPr algn="l" marL="0" indent="0" lvl="0">
              <a:lnSpc>
                <a:spcPts val="3469"/>
              </a:lnSpc>
            </a:pPr>
            <a:r>
              <a:rPr lang="en-US" b="true" sz="3576">
                <a:solidFill>
                  <a:srgbClr val="3F7392"/>
                </a:solidFill>
                <a:latin typeface="Lucidity Condensed"/>
                <a:ea typeface="Lucidity Condensed"/>
                <a:cs typeface="Lucidity Condensed"/>
                <a:sym typeface="Lucidity Condensed"/>
              </a:rPr>
              <a:t>contact- +1-888-212-0809</a:t>
            </a:r>
          </a:p>
        </p:txBody>
      </p:sp>
      <p:sp>
        <p:nvSpPr>
          <p:cNvPr name="Freeform 5" id="5"/>
          <p:cNvSpPr/>
          <p:nvPr/>
        </p:nvSpPr>
        <p:spPr>
          <a:xfrm flipH="false" flipV="false" rot="0">
            <a:off x="6683926" y="846703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808553" y="-581639"/>
            <a:ext cx="7747111" cy="5356709"/>
          </a:xfrm>
          <a:custGeom>
            <a:avLst/>
            <a:gdLst/>
            <a:ahLst/>
            <a:cxnLst/>
            <a:rect r="r" b="b" t="t" l="l"/>
            <a:pathLst>
              <a:path h="5356709" w="7747111">
                <a:moveTo>
                  <a:pt x="0" y="0"/>
                </a:moveTo>
                <a:lnTo>
                  <a:pt x="7747110" y="0"/>
                </a:lnTo>
                <a:lnTo>
                  <a:pt x="7747110" y="5356709"/>
                </a:lnTo>
                <a:lnTo>
                  <a:pt x="0" y="53567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2534252" y="-167150"/>
            <a:ext cx="8779536" cy="3270377"/>
          </a:xfrm>
          <a:custGeom>
            <a:avLst/>
            <a:gdLst/>
            <a:ahLst/>
            <a:cxnLst/>
            <a:rect r="r" b="b" t="t" l="l"/>
            <a:pathLst>
              <a:path h="3270377" w="8779536">
                <a:moveTo>
                  <a:pt x="0" y="0"/>
                </a:moveTo>
                <a:lnTo>
                  <a:pt x="8779536" y="0"/>
                </a:lnTo>
                <a:lnTo>
                  <a:pt x="8779536" y="3270377"/>
                </a:lnTo>
                <a:lnTo>
                  <a:pt x="0" y="3270377"/>
                </a:lnTo>
                <a:lnTo>
                  <a:pt x="0" y="0"/>
                </a:lnTo>
                <a:close/>
              </a:path>
            </a:pathLst>
          </a:custGeom>
          <a:blipFill>
            <a:blip r:embed="rId8"/>
            <a:stretch>
              <a:fillRect l="0" t="0" r="0" b="0"/>
            </a:stretch>
          </a:blipFill>
        </p:spPr>
      </p:sp>
      <p:sp>
        <p:nvSpPr>
          <p:cNvPr name="Freeform 8" id="8"/>
          <p:cNvSpPr/>
          <p:nvPr/>
        </p:nvSpPr>
        <p:spPr>
          <a:xfrm flipH="false" flipV="false" rot="0">
            <a:off x="14566496" y="3103227"/>
            <a:ext cx="5385609" cy="2712388"/>
          </a:xfrm>
          <a:custGeom>
            <a:avLst/>
            <a:gdLst/>
            <a:ahLst/>
            <a:cxnLst/>
            <a:rect r="r" b="b" t="t" l="l"/>
            <a:pathLst>
              <a:path h="2712388" w="5385609">
                <a:moveTo>
                  <a:pt x="0" y="0"/>
                </a:moveTo>
                <a:lnTo>
                  <a:pt x="5385608" y="0"/>
                </a:lnTo>
                <a:lnTo>
                  <a:pt x="5385608" y="2712388"/>
                </a:lnTo>
                <a:lnTo>
                  <a:pt x="0" y="27123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4852850" y="4452328"/>
            <a:ext cx="7315200" cy="2726575"/>
          </a:xfrm>
          <a:custGeom>
            <a:avLst/>
            <a:gdLst/>
            <a:ahLst/>
            <a:cxnLst/>
            <a:rect r="r" b="b" t="t" l="l"/>
            <a:pathLst>
              <a:path h="2726575" w="7315200">
                <a:moveTo>
                  <a:pt x="0" y="0"/>
                </a:moveTo>
                <a:lnTo>
                  <a:pt x="7315200" y="0"/>
                </a:lnTo>
                <a:lnTo>
                  <a:pt x="7315200" y="2726575"/>
                </a:lnTo>
                <a:lnTo>
                  <a:pt x="0" y="272657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7179005" y="-222455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DAHNv4AfOZQ</dc:identifier>
  <dcterms:modified xsi:type="dcterms:W3CDTF">2011-08-01T06:04:30Z</dcterms:modified>
  <cp:revision>1</cp:revision>
  <dc:title>Biggest Airport in the US: Discover America's Largest Aviation Hub</dc:title>
</cp:coreProperties>
</file>