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9170" t="0" r="-29170"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802779" y="3617022"/>
            <a:ext cx="16682442"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Core Web Vitals are key ranking factors that focus on user experience. Improve them by:</a:t>
            </a:r>
          </a:p>
          <a:p>
            <a:pPr algn="ctr">
              <a:lnSpc>
                <a:spcPts val="4373"/>
              </a:lnSpc>
              <a:spcBef>
                <a:spcPct val="0"/>
              </a:spcBef>
            </a:pPr>
            <a:r>
              <a:rPr lang="en-US" sz="2733">
                <a:solidFill>
                  <a:srgbClr val="000000"/>
                </a:solidFill>
                <a:latin typeface="Canva Sans"/>
                <a:ea typeface="Canva Sans"/>
                <a:cs typeface="Canva Sans"/>
                <a:sym typeface="Canva Sans"/>
              </a:rPr>
              <a:t>Reducing load times (Largest Contentful Paint - LCP)</a:t>
            </a:r>
          </a:p>
          <a:p>
            <a:pPr algn="ctr">
              <a:lnSpc>
                <a:spcPts val="4373"/>
              </a:lnSpc>
              <a:spcBef>
                <a:spcPct val="0"/>
              </a:spcBef>
            </a:pPr>
            <a:r>
              <a:rPr lang="en-US" sz="2733">
                <a:solidFill>
                  <a:srgbClr val="000000"/>
                </a:solidFill>
                <a:latin typeface="Canva Sans"/>
                <a:ea typeface="Canva Sans"/>
                <a:cs typeface="Canva Sans"/>
                <a:sym typeface="Canva Sans"/>
              </a:rPr>
              <a:t>Minimizing input delay (First Input Delay - FID)</a:t>
            </a:r>
          </a:p>
          <a:p>
            <a:pPr algn="ctr">
              <a:lnSpc>
                <a:spcPts val="4373"/>
              </a:lnSpc>
              <a:spcBef>
                <a:spcPct val="0"/>
              </a:spcBef>
            </a:pPr>
            <a:r>
              <a:rPr lang="en-US" sz="2733">
                <a:solidFill>
                  <a:srgbClr val="000000"/>
                </a:solidFill>
                <a:latin typeface="Canva Sans"/>
                <a:ea typeface="Canva Sans"/>
                <a:cs typeface="Canva Sans"/>
                <a:sym typeface="Canva Sans"/>
              </a:rPr>
              <a:t>Enhancing visual stability to minimize unexpected layout shifts (Cumulative Layout Shift - CLS)</a:t>
            </a:r>
          </a:p>
          <a:p>
            <a:pPr algn="ctr">
              <a:lnSpc>
                <a:spcPts val="4373"/>
              </a:lnSpc>
              <a:spcBef>
                <a:spcPct val="0"/>
              </a:spcBef>
            </a:pPr>
            <a:r>
              <a:rPr lang="en-US" sz="2733">
                <a:solidFill>
                  <a:srgbClr val="000000"/>
                </a:solidFill>
                <a:latin typeface="Canva Sans"/>
                <a:ea typeface="Canva Sans"/>
                <a:cs typeface="Canva Sans"/>
                <a:sym typeface="Canva Sans"/>
              </a:rPr>
              <a:t>9. Utilize Backlinking and Social Signals</a:t>
            </a:r>
          </a:p>
          <a:p>
            <a:pPr algn="ctr">
              <a:lnSpc>
                <a:spcPts val="4373"/>
              </a:lnSpc>
              <a:spcBef>
                <a:spcPct val="0"/>
              </a:spcBef>
            </a:pPr>
            <a:r>
              <a:rPr lang="en-US" sz="2733">
                <a:solidFill>
                  <a:srgbClr val="000000"/>
                </a:solidFill>
                <a:latin typeface="Canva Sans"/>
                <a:ea typeface="Canva Sans"/>
                <a:cs typeface="Canva Sans"/>
                <a:sym typeface="Canva Sans"/>
              </a:rPr>
              <a:t>Backlinks from high-authority sites improve your website’s credibility and ranking. To gain backlinks:</a:t>
            </a:r>
          </a:p>
          <a:p>
            <a:pPr algn="ctr">
              <a:lnSpc>
                <a:spcPts val="4373"/>
              </a:lnSpc>
              <a:spcBef>
                <a:spcPct val="0"/>
              </a:spcBef>
            </a:pPr>
            <a:r>
              <a:rPr lang="en-US" sz="2733">
                <a:solidFill>
                  <a:srgbClr val="000000"/>
                </a:solidFill>
                <a:latin typeface="Canva Sans"/>
                <a:ea typeface="Canva Sans"/>
                <a:cs typeface="Canva Sans"/>
                <a:sym typeface="Canva Sans"/>
              </a:rPr>
              <a:t>Publish guest posts on reputable sites.</a:t>
            </a:r>
          </a:p>
          <a:p>
            <a:pPr algn="ctr">
              <a:lnSpc>
                <a:spcPts val="4373"/>
              </a:lnSpc>
              <a:spcBef>
                <a:spcPct val="0"/>
              </a:spcBef>
            </a:pPr>
            <a:r>
              <a:rPr lang="en-US" sz="2733">
                <a:solidFill>
                  <a:srgbClr val="000000"/>
                </a:solidFill>
                <a:latin typeface="Canva Sans"/>
                <a:ea typeface="Canva Sans"/>
                <a:cs typeface="Canva Sans"/>
                <a:sym typeface="Canva Sans"/>
              </a:rPr>
              <a:t>Create shareable content.</a:t>
            </a:r>
          </a:p>
          <a:p>
            <a:pPr algn="ctr">
              <a:lnSpc>
                <a:spcPts val="4373"/>
              </a:lnSpc>
              <a:spcBef>
                <a:spcPct val="0"/>
              </a:spcBef>
            </a:pPr>
            <a:r>
              <a:rPr lang="en-US" sz="2733">
                <a:solidFill>
                  <a:srgbClr val="000000"/>
                </a:solidFill>
                <a:latin typeface="Canva Sans"/>
                <a:ea typeface="Canva Sans"/>
                <a:cs typeface="Canva Sans"/>
                <a:sym typeface="Canva Sans"/>
              </a:rPr>
              <a:t>Engage with influencers and industry leaders.</a:t>
            </a:r>
          </a:p>
          <a:p>
            <a:pPr algn="ctr">
              <a:lnSpc>
                <a:spcPts val="4373"/>
              </a:lnSpc>
              <a:spcBef>
                <a:spcPct val="0"/>
              </a:spcBef>
            </a:pPr>
            <a:r>
              <a:rPr lang="en-US" sz="2733">
                <a:solidFill>
                  <a:srgbClr val="000000"/>
                </a:solidFill>
                <a:latin typeface="Canva Sans"/>
                <a:ea typeface="Canva Sans"/>
                <a:cs typeface="Canva Sans"/>
                <a:sym typeface="Canva Sans"/>
              </a:rPr>
              <a:t>10. Regularly Monitor and Update Your SEO Strategy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4146"/>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SEO is an ongoing process. Track your progress using tools like:</a:t>
            </a:r>
          </a:p>
          <a:p>
            <a:pPr algn="ctr">
              <a:lnSpc>
                <a:spcPts val="3821"/>
              </a:lnSpc>
              <a:spcBef>
                <a:spcPct val="0"/>
              </a:spcBef>
            </a:pPr>
            <a:r>
              <a:rPr lang="en-US" sz="2729">
                <a:solidFill>
                  <a:srgbClr val="000000"/>
                </a:solidFill>
                <a:latin typeface="Canva Sans"/>
                <a:ea typeface="Canva Sans"/>
                <a:cs typeface="Canva Sans"/>
                <a:sym typeface="Canva Sans"/>
              </a:rPr>
              <a:t>Google Analytics (for traffic and user behavior insights)</a:t>
            </a:r>
          </a:p>
          <a:p>
            <a:pPr algn="ctr">
              <a:lnSpc>
                <a:spcPts val="3821"/>
              </a:lnSpc>
              <a:spcBef>
                <a:spcPct val="0"/>
              </a:spcBef>
            </a:pPr>
            <a:r>
              <a:rPr lang="en-US" sz="2729">
                <a:solidFill>
                  <a:srgbClr val="000000"/>
                </a:solidFill>
                <a:latin typeface="Canva Sans"/>
                <a:ea typeface="Canva Sans"/>
                <a:cs typeface="Canva Sans"/>
                <a:sym typeface="Canva Sans"/>
              </a:rPr>
              <a:t>Google Search Console (for search performance and indexing issues)</a:t>
            </a:r>
          </a:p>
          <a:p>
            <a:pPr algn="ctr">
              <a:lnSpc>
                <a:spcPts val="3821"/>
              </a:lnSpc>
              <a:spcBef>
                <a:spcPct val="0"/>
              </a:spcBef>
            </a:pPr>
            <a:r>
              <a:rPr lang="en-US" sz="2729">
                <a:solidFill>
                  <a:srgbClr val="000000"/>
                </a:solidFill>
                <a:latin typeface="Canva Sans"/>
                <a:ea typeface="Canva Sans"/>
                <a:cs typeface="Canva Sans"/>
                <a:sym typeface="Canva Sans"/>
              </a:rPr>
              <a:t>SEO auditing tools (e.g., SEMrush, Ahrefs, Moz)</a:t>
            </a:r>
          </a:p>
          <a:p>
            <a:pPr algn="ctr">
              <a:lnSpc>
                <a:spcPts val="3821"/>
              </a:lnSpc>
              <a:spcBef>
                <a:spcPct val="0"/>
              </a:spcBef>
            </a:pPr>
            <a:r>
              <a:rPr lang="en-US" sz="2729">
                <a:solidFill>
                  <a:srgbClr val="000000"/>
                </a:solidFill>
                <a:latin typeface="Canva Sans"/>
                <a:ea typeface="Canva Sans"/>
                <a:cs typeface="Canva Sans"/>
                <a:sym typeface="Canva Sans"/>
              </a:rPr>
              <a:t>By continuously optimizing your website with SEO best practices, you can enhance your visibility on Google, attract more visitors, and improve overall user experience. Start implementing these strategies today to build a website that not only looks great but also drives sustainable organic traffic!</a:t>
            </a:r>
          </a:p>
        </p:txBody>
      </p:sp>
      <p:sp>
        <p:nvSpPr>
          <p:cNvPr name="TextBox 3" id="3"/>
          <p:cNvSpPr txBox="true"/>
          <p:nvPr/>
        </p:nvSpPr>
        <p:spPr>
          <a:xfrm rot="0">
            <a:off x="0" y="8794242"/>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Choose the Best Website Design and Development Company for Your Business: A Complete Guide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5241"/>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strong online presence is crucial for business success, and a well-designed website is the foundation of that presence. Choosing the right website design and development company can make all the difference in creating a site that is visually appealing, functional, and optimized for growth. This guide will walk you through the essential factors to consider when selecting a web development partner.</a:t>
            </a:r>
          </a:p>
          <a:p>
            <a:pPr algn="ctr">
              <a:lnSpc>
                <a:spcPts val="3821"/>
              </a:lnSpc>
              <a:spcBef>
                <a:spcPct val="0"/>
              </a:spcBef>
            </a:pPr>
            <a:r>
              <a:rPr lang="en-US" sz="2729">
                <a:solidFill>
                  <a:srgbClr val="000000"/>
                </a:solidFill>
                <a:latin typeface="Canva Sans"/>
                <a:ea typeface="Canva Sans"/>
                <a:cs typeface="Canva Sans"/>
                <a:sym typeface="Canva Sans"/>
              </a:rPr>
              <a:t>1. Define Your Business Needs and Goals</a:t>
            </a:r>
          </a:p>
          <a:p>
            <a:pPr algn="ctr">
              <a:lnSpc>
                <a:spcPts val="3821"/>
              </a:lnSpc>
              <a:spcBef>
                <a:spcPct val="0"/>
              </a:spcBef>
            </a:pPr>
            <a:r>
              <a:rPr lang="en-US" sz="2729">
                <a:solidFill>
                  <a:srgbClr val="000000"/>
                </a:solidFill>
                <a:latin typeface="Canva Sans"/>
                <a:ea typeface="Canva Sans"/>
                <a:cs typeface="Canva Sans"/>
                <a:sym typeface="Canva Sans"/>
              </a:rPr>
              <a:t>Before you start searching for a web design and development company, it's important to clearly define your requirements. Consider:</a:t>
            </a:r>
          </a:p>
          <a:p>
            <a:pPr algn="ctr">
              <a:lnSpc>
                <a:spcPts val="3821"/>
              </a:lnSpc>
              <a:spcBef>
                <a:spcPct val="0"/>
              </a:spcBef>
            </a:pPr>
            <a:r>
              <a:rPr lang="en-US" sz="2729">
                <a:solidFill>
                  <a:srgbClr val="000000"/>
                </a:solidFill>
                <a:latin typeface="Canva Sans"/>
                <a:ea typeface="Canva Sans"/>
                <a:cs typeface="Canva Sans"/>
                <a:sym typeface="Canva Sans"/>
              </a:rPr>
              <a:t>The purpose of your website (e.g., e-commerce, portfolio, corporate site, blog, etc.)</a:t>
            </a:r>
          </a:p>
          <a:p>
            <a:pPr algn="ctr">
              <a:lnSpc>
                <a:spcPts val="3821"/>
              </a:lnSpc>
              <a:spcBef>
                <a:spcPct val="0"/>
              </a:spcBef>
            </a:pPr>
            <a:r>
              <a:rPr lang="en-US" sz="2729">
                <a:solidFill>
                  <a:srgbClr val="000000"/>
                </a:solidFill>
                <a:latin typeface="Canva Sans"/>
                <a:ea typeface="Canva Sans"/>
                <a:cs typeface="Canva Sans"/>
                <a:sym typeface="Canva Sans"/>
              </a:rPr>
              <a:t>Your target audience and user experience expectations</a:t>
            </a:r>
          </a:p>
          <a:p>
            <a:pPr algn="ctr">
              <a:lnSpc>
                <a:spcPts val="3821"/>
              </a:lnSpc>
              <a:spcBef>
                <a:spcPct val="0"/>
              </a:spcBef>
            </a:pPr>
            <a:r>
              <a:rPr lang="en-US" sz="2729">
                <a:solidFill>
                  <a:srgbClr val="000000"/>
                </a:solidFill>
                <a:latin typeface="Canva Sans"/>
                <a:ea typeface="Canva Sans"/>
                <a:cs typeface="Canva Sans"/>
                <a:sym typeface="Canva Sans"/>
              </a:rPr>
              <a:t>Essential features such as payment gateways, contact forms, or integrations with third-party tools</a:t>
            </a:r>
          </a:p>
          <a:p>
            <a:pPr algn="ctr">
              <a:lnSpc>
                <a:spcPts val="3821"/>
              </a:lnSpc>
              <a:spcBef>
                <a:spcPct val="0"/>
              </a:spcBef>
            </a:pPr>
            <a:r>
              <a:rPr lang="en-US" sz="2729">
                <a:solidFill>
                  <a:srgbClr val="000000"/>
                </a:solidFill>
                <a:latin typeface="Canva Sans"/>
                <a:ea typeface="Canva Sans"/>
                <a:cs typeface="Canva Sans"/>
                <a:sym typeface="Canva Sans"/>
              </a:rPr>
              <a:t>Your budget and timeline for completion</a:t>
            </a:r>
          </a:p>
          <a:p>
            <a:pPr algn="ctr">
              <a:lnSpc>
                <a:spcPts val="3821"/>
              </a:lnSpc>
              <a:spcBef>
                <a:spcPct val="0"/>
              </a:spcBef>
            </a:pPr>
            <a:r>
              <a:rPr lang="en-US" sz="2729">
                <a:solidFill>
                  <a:srgbClr val="000000"/>
                </a:solidFill>
                <a:latin typeface="Canva Sans"/>
                <a:ea typeface="Canva Sans"/>
                <a:cs typeface="Canva Sans"/>
                <a:sym typeface="Canva Sans"/>
              </a:rPr>
              <a:t>2. Research and Shortlist Potential Companies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726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Once you have a clear idea of what you need, start researching potential web development agencies. Look for:</a:t>
            </a:r>
          </a:p>
          <a:p>
            <a:pPr algn="ctr">
              <a:lnSpc>
                <a:spcPts val="3821"/>
              </a:lnSpc>
              <a:spcBef>
                <a:spcPct val="0"/>
              </a:spcBef>
            </a:pPr>
            <a:r>
              <a:rPr lang="en-US" sz="2729">
                <a:solidFill>
                  <a:srgbClr val="000000"/>
                </a:solidFill>
                <a:latin typeface="Canva Sans"/>
                <a:ea typeface="Canva Sans"/>
                <a:cs typeface="Canva Sans"/>
                <a:sym typeface="Canva Sans"/>
              </a:rPr>
              <a:t>Companies with strong portfolios showcasing diverse projects</a:t>
            </a:r>
          </a:p>
          <a:p>
            <a:pPr algn="ctr">
              <a:lnSpc>
                <a:spcPts val="3821"/>
              </a:lnSpc>
              <a:spcBef>
                <a:spcPct val="0"/>
              </a:spcBef>
            </a:pPr>
            <a:r>
              <a:rPr lang="en-US" sz="2729">
                <a:solidFill>
                  <a:srgbClr val="000000"/>
                </a:solidFill>
                <a:latin typeface="Canva Sans"/>
                <a:ea typeface="Canva Sans"/>
                <a:cs typeface="Canva Sans"/>
                <a:sym typeface="Canva Sans"/>
              </a:rPr>
              <a:t>Positive client testimonials and case studies</a:t>
            </a:r>
          </a:p>
          <a:p>
            <a:pPr algn="ctr">
              <a:lnSpc>
                <a:spcPts val="3821"/>
              </a:lnSpc>
              <a:spcBef>
                <a:spcPct val="0"/>
              </a:spcBef>
            </a:pPr>
            <a:r>
              <a:rPr lang="en-US" sz="2729">
                <a:solidFill>
                  <a:srgbClr val="000000"/>
                </a:solidFill>
                <a:latin typeface="Canva Sans"/>
                <a:ea typeface="Canva Sans"/>
                <a:cs typeface="Canva Sans"/>
                <a:sym typeface="Canva Sans"/>
              </a:rPr>
              <a:t>Proven experience working within your industry or handling projects with comparable business models</a:t>
            </a:r>
          </a:p>
          <a:p>
            <a:pPr algn="ctr">
              <a:lnSpc>
                <a:spcPts val="3821"/>
              </a:lnSpc>
              <a:spcBef>
                <a:spcPct val="0"/>
              </a:spcBef>
            </a:pPr>
            <a:r>
              <a:rPr lang="en-US" sz="2729">
                <a:solidFill>
                  <a:srgbClr val="000000"/>
                </a:solidFill>
                <a:latin typeface="Canva Sans"/>
                <a:ea typeface="Canva Sans"/>
                <a:cs typeface="Canva Sans"/>
                <a:sym typeface="Canva Sans"/>
              </a:rPr>
              <a:t>A professional and modern company website (which is a reflection of their own work)</a:t>
            </a:r>
          </a:p>
          <a:p>
            <a:pPr algn="ctr">
              <a:lnSpc>
                <a:spcPts val="3821"/>
              </a:lnSpc>
              <a:spcBef>
                <a:spcPct val="0"/>
              </a:spcBef>
            </a:pPr>
            <a:r>
              <a:rPr lang="en-US" sz="2729">
                <a:solidFill>
                  <a:srgbClr val="000000"/>
                </a:solidFill>
                <a:latin typeface="Canva Sans"/>
                <a:ea typeface="Canva Sans"/>
                <a:cs typeface="Canva Sans"/>
                <a:sym typeface="Canva Sans"/>
              </a:rPr>
              <a:t>3. Evaluate Their Portfolio and Previous Work</a:t>
            </a:r>
          </a:p>
          <a:p>
            <a:pPr algn="ctr">
              <a:lnSpc>
                <a:spcPts val="3821"/>
              </a:lnSpc>
              <a:spcBef>
                <a:spcPct val="0"/>
              </a:spcBef>
            </a:pPr>
            <a:r>
              <a:rPr lang="en-US" sz="2729">
                <a:solidFill>
                  <a:srgbClr val="000000"/>
                </a:solidFill>
                <a:latin typeface="Canva Sans"/>
                <a:ea typeface="Canva Sans"/>
                <a:cs typeface="Canva Sans"/>
                <a:sym typeface="Canva Sans"/>
              </a:rPr>
              <a:t>Reviewing a company's portfolio will give you insight into their design aesthetics, technical expertise, and versatility. Look for:</a:t>
            </a:r>
          </a:p>
          <a:p>
            <a:pPr algn="ctr">
              <a:lnSpc>
                <a:spcPts val="3821"/>
              </a:lnSpc>
              <a:spcBef>
                <a:spcPct val="0"/>
              </a:spcBef>
            </a:pPr>
            <a:r>
              <a:rPr lang="en-US" sz="2729">
                <a:solidFill>
                  <a:srgbClr val="000000"/>
                </a:solidFill>
                <a:latin typeface="Canva Sans"/>
                <a:ea typeface="Canva Sans"/>
                <a:cs typeface="Canva Sans"/>
                <a:sym typeface="Canva Sans"/>
              </a:rPr>
              <a:t>Mobile responsiveness and cross-device compatibility</a:t>
            </a:r>
          </a:p>
          <a:p>
            <a:pPr algn="ctr">
              <a:lnSpc>
                <a:spcPts val="3821"/>
              </a:lnSpc>
              <a:spcBef>
                <a:spcPct val="0"/>
              </a:spcBef>
            </a:pPr>
            <a:r>
              <a:rPr lang="en-US" sz="2729">
                <a:solidFill>
                  <a:srgbClr val="000000"/>
                </a:solidFill>
                <a:latin typeface="Canva Sans"/>
                <a:ea typeface="Canva Sans"/>
                <a:cs typeface="Canva Sans"/>
                <a:sym typeface="Canva Sans"/>
              </a:rPr>
              <a:t>Clean and intuitive navigation</a:t>
            </a:r>
          </a:p>
          <a:p>
            <a:pPr algn="ctr">
              <a:lnSpc>
                <a:spcPts val="3821"/>
              </a:lnSpc>
              <a:spcBef>
                <a:spcPct val="0"/>
              </a:spcBef>
            </a:pPr>
            <a:r>
              <a:rPr lang="en-US" sz="2729">
                <a:solidFill>
                  <a:srgbClr val="000000"/>
                </a:solidFill>
                <a:latin typeface="Canva Sans"/>
                <a:ea typeface="Canva Sans"/>
                <a:cs typeface="Canva Sans"/>
                <a:sym typeface="Canva Sans"/>
              </a:rPr>
              <a:t>Fast loading times and performance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28931"/>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Unique and creative design elements that align with branding</a:t>
            </a:r>
          </a:p>
          <a:p>
            <a:pPr algn="ctr">
              <a:lnSpc>
                <a:spcPts val="3821"/>
              </a:lnSpc>
              <a:spcBef>
                <a:spcPct val="0"/>
              </a:spcBef>
            </a:pPr>
            <a:r>
              <a:rPr lang="en-US" sz="2729">
                <a:solidFill>
                  <a:srgbClr val="000000"/>
                </a:solidFill>
                <a:latin typeface="Canva Sans"/>
                <a:ea typeface="Canva Sans"/>
                <a:cs typeface="Canva Sans"/>
                <a:sym typeface="Canva Sans"/>
              </a:rPr>
              <a:t>4. Check Client Reviews and Testimonials</a:t>
            </a:r>
          </a:p>
          <a:p>
            <a:pPr algn="ctr">
              <a:lnSpc>
                <a:spcPts val="3821"/>
              </a:lnSpc>
              <a:spcBef>
                <a:spcPct val="0"/>
              </a:spcBef>
            </a:pPr>
            <a:r>
              <a:rPr lang="en-US" sz="2729">
                <a:solidFill>
                  <a:srgbClr val="000000"/>
                </a:solidFill>
                <a:latin typeface="Canva Sans"/>
                <a:ea typeface="Canva Sans"/>
                <a:cs typeface="Canva Sans"/>
                <a:sym typeface="Canva Sans"/>
              </a:rPr>
              <a:t>Client feedback can reveal a lot about a company’s professionalism, reliability, and quality of work. Check platforms like:</a:t>
            </a:r>
          </a:p>
          <a:p>
            <a:pPr algn="ctr">
              <a:lnSpc>
                <a:spcPts val="3821"/>
              </a:lnSpc>
              <a:spcBef>
                <a:spcPct val="0"/>
              </a:spcBef>
            </a:pPr>
            <a:r>
              <a:rPr lang="en-US" sz="2729">
                <a:solidFill>
                  <a:srgbClr val="000000"/>
                </a:solidFill>
                <a:latin typeface="Canva Sans"/>
                <a:ea typeface="Canva Sans"/>
                <a:cs typeface="Canva Sans"/>
                <a:sym typeface="Canva Sans"/>
              </a:rPr>
              <a:t>Google Reviews</a:t>
            </a:r>
          </a:p>
          <a:p>
            <a:pPr algn="ctr">
              <a:lnSpc>
                <a:spcPts val="3821"/>
              </a:lnSpc>
              <a:spcBef>
                <a:spcPct val="0"/>
              </a:spcBef>
            </a:pPr>
            <a:r>
              <a:rPr lang="en-US" sz="2729">
                <a:solidFill>
                  <a:srgbClr val="000000"/>
                </a:solidFill>
                <a:latin typeface="Canva Sans"/>
                <a:ea typeface="Canva Sans"/>
                <a:cs typeface="Canva Sans"/>
                <a:sym typeface="Canva Sans"/>
              </a:rPr>
              <a:t>Clutch</a:t>
            </a:r>
          </a:p>
          <a:p>
            <a:pPr algn="ctr">
              <a:lnSpc>
                <a:spcPts val="3821"/>
              </a:lnSpc>
              <a:spcBef>
                <a:spcPct val="0"/>
              </a:spcBef>
            </a:pPr>
            <a:r>
              <a:rPr lang="en-US" sz="2729">
                <a:solidFill>
                  <a:srgbClr val="000000"/>
                </a:solidFill>
                <a:latin typeface="Canva Sans"/>
                <a:ea typeface="Canva Sans"/>
                <a:cs typeface="Canva Sans"/>
                <a:sym typeface="Canva Sans"/>
              </a:rPr>
              <a:t>Trustpilot</a:t>
            </a:r>
          </a:p>
          <a:p>
            <a:pPr algn="ctr">
              <a:lnSpc>
                <a:spcPts val="3821"/>
              </a:lnSpc>
              <a:spcBef>
                <a:spcPct val="0"/>
              </a:spcBef>
            </a:pPr>
            <a:r>
              <a:rPr lang="en-US" sz="2729">
                <a:solidFill>
                  <a:srgbClr val="000000"/>
                </a:solidFill>
                <a:latin typeface="Canva Sans"/>
                <a:ea typeface="Canva Sans"/>
                <a:cs typeface="Canva Sans"/>
                <a:sym typeface="Canva Sans"/>
              </a:rPr>
              <a:t>LinkedIn Recommendations</a:t>
            </a:r>
          </a:p>
          <a:p>
            <a:pPr algn="ctr">
              <a:lnSpc>
                <a:spcPts val="3821"/>
              </a:lnSpc>
              <a:spcBef>
                <a:spcPct val="0"/>
              </a:spcBef>
            </a:pPr>
            <a:r>
              <a:rPr lang="en-US" sz="2729">
                <a:solidFill>
                  <a:srgbClr val="000000"/>
                </a:solidFill>
                <a:latin typeface="Canva Sans"/>
                <a:ea typeface="Canva Sans"/>
                <a:cs typeface="Canva Sans"/>
                <a:sym typeface="Canva Sans"/>
              </a:rPr>
              <a:t>5. Assess Their Technical Expertise and Services</a:t>
            </a:r>
          </a:p>
          <a:p>
            <a:pPr algn="ctr">
              <a:lnSpc>
                <a:spcPts val="3821"/>
              </a:lnSpc>
              <a:spcBef>
                <a:spcPct val="0"/>
              </a:spcBef>
            </a:pPr>
            <a:r>
              <a:rPr lang="en-US" sz="2729">
                <a:solidFill>
                  <a:srgbClr val="000000"/>
                </a:solidFill>
                <a:latin typeface="Canva Sans"/>
                <a:ea typeface="Canva Sans"/>
                <a:cs typeface="Canva Sans"/>
                <a:sym typeface="Canva Sans"/>
              </a:rPr>
              <a:t>A good web development company should offer a range of services, including:</a:t>
            </a:r>
          </a:p>
          <a:p>
            <a:pPr algn="ctr">
              <a:lnSpc>
                <a:spcPts val="3821"/>
              </a:lnSpc>
              <a:spcBef>
                <a:spcPct val="0"/>
              </a:spcBef>
            </a:pPr>
            <a:r>
              <a:rPr lang="en-US" sz="2729">
                <a:solidFill>
                  <a:srgbClr val="000000"/>
                </a:solidFill>
                <a:latin typeface="Canva Sans"/>
                <a:ea typeface="Canva Sans"/>
                <a:cs typeface="Canva Sans"/>
                <a:sym typeface="Canva Sans"/>
              </a:rPr>
              <a:t>Custom website design and development</a:t>
            </a:r>
          </a:p>
          <a:p>
            <a:pPr algn="ctr">
              <a:lnSpc>
                <a:spcPts val="3821"/>
              </a:lnSpc>
              <a:spcBef>
                <a:spcPct val="0"/>
              </a:spcBef>
            </a:pPr>
            <a:r>
              <a:rPr lang="en-US" sz="2729">
                <a:solidFill>
                  <a:srgbClr val="000000"/>
                </a:solidFill>
                <a:latin typeface="Canva Sans"/>
                <a:ea typeface="Canva Sans"/>
                <a:cs typeface="Canva Sans"/>
                <a:sym typeface="Canva Sans"/>
              </a:rPr>
              <a:t>Comprehensive User Experience (UX) and User Interface (UI) design to enhance usability and engagement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618729" y="3470955"/>
            <a:ext cx="15050542"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SEO optimization and digital marketing services</a:t>
            </a:r>
          </a:p>
          <a:p>
            <a:pPr algn="ctr">
              <a:lnSpc>
                <a:spcPts val="3821"/>
              </a:lnSpc>
              <a:spcBef>
                <a:spcPct val="0"/>
              </a:spcBef>
            </a:pPr>
            <a:r>
              <a:rPr lang="en-US" sz="2729">
                <a:solidFill>
                  <a:srgbClr val="000000"/>
                </a:solidFill>
                <a:latin typeface="Canva Sans"/>
                <a:ea typeface="Canva Sans"/>
                <a:cs typeface="Canva Sans"/>
                <a:sym typeface="Canva Sans"/>
              </a:rPr>
              <a:t>E-commerce solutions (e.g., Shopify, WooCommerce, Magento)</a:t>
            </a:r>
          </a:p>
          <a:p>
            <a:pPr algn="ctr">
              <a:lnSpc>
                <a:spcPts val="3821"/>
              </a:lnSpc>
              <a:spcBef>
                <a:spcPct val="0"/>
              </a:spcBef>
            </a:pPr>
            <a:r>
              <a:rPr lang="en-US" sz="2729">
                <a:solidFill>
                  <a:srgbClr val="000000"/>
                </a:solidFill>
                <a:latin typeface="Canva Sans"/>
                <a:ea typeface="Canva Sans"/>
                <a:cs typeface="Canva Sans"/>
                <a:sym typeface="Canva Sans"/>
              </a:rPr>
              <a:t>Website maintenance and support</a:t>
            </a:r>
          </a:p>
          <a:p>
            <a:pPr algn="ctr">
              <a:lnSpc>
                <a:spcPts val="3821"/>
              </a:lnSpc>
              <a:spcBef>
                <a:spcPct val="0"/>
              </a:spcBef>
            </a:pPr>
            <a:r>
              <a:rPr lang="en-US" sz="2729">
                <a:solidFill>
                  <a:srgbClr val="000000"/>
                </a:solidFill>
                <a:latin typeface="Canva Sans"/>
                <a:ea typeface="Canva Sans"/>
                <a:cs typeface="Canva Sans"/>
                <a:sym typeface="Canva Sans"/>
              </a:rPr>
              <a:t>Mobile app development (if needed)</a:t>
            </a:r>
          </a:p>
          <a:p>
            <a:pPr algn="ctr">
              <a:lnSpc>
                <a:spcPts val="3821"/>
              </a:lnSpc>
              <a:spcBef>
                <a:spcPct val="0"/>
              </a:spcBef>
            </a:pPr>
            <a:r>
              <a:rPr lang="en-US" sz="2729">
                <a:solidFill>
                  <a:srgbClr val="000000"/>
                </a:solidFill>
                <a:latin typeface="Canva Sans"/>
                <a:ea typeface="Canva Sans"/>
                <a:cs typeface="Canva Sans"/>
                <a:sym typeface="Canva Sans"/>
              </a:rPr>
              <a:t>6. Inquire About Their Development Process</a:t>
            </a:r>
          </a:p>
          <a:p>
            <a:pPr algn="ctr">
              <a:lnSpc>
                <a:spcPts val="3821"/>
              </a:lnSpc>
              <a:spcBef>
                <a:spcPct val="0"/>
              </a:spcBef>
            </a:pPr>
            <a:r>
              <a:rPr lang="en-US" sz="2729">
                <a:solidFill>
                  <a:srgbClr val="000000"/>
                </a:solidFill>
                <a:latin typeface="Canva Sans"/>
                <a:ea typeface="Canva Sans"/>
                <a:cs typeface="Canva Sans"/>
                <a:sym typeface="Canva Sans"/>
              </a:rPr>
              <a:t>Understanding how a company manages its projects can help set expectations. Ask about:</a:t>
            </a:r>
          </a:p>
          <a:p>
            <a:pPr algn="ctr">
              <a:lnSpc>
                <a:spcPts val="3821"/>
              </a:lnSpc>
              <a:spcBef>
                <a:spcPct val="0"/>
              </a:spcBef>
            </a:pPr>
            <a:r>
              <a:rPr lang="en-US" sz="2729">
                <a:solidFill>
                  <a:srgbClr val="000000"/>
                </a:solidFill>
                <a:latin typeface="Canva Sans"/>
                <a:ea typeface="Canva Sans"/>
                <a:cs typeface="Canva Sans"/>
                <a:sym typeface="Canva Sans"/>
              </a:rPr>
              <a:t>The steps in their design and development process</a:t>
            </a:r>
          </a:p>
          <a:p>
            <a:pPr algn="ctr">
              <a:lnSpc>
                <a:spcPts val="3821"/>
              </a:lnSpc>
              <a:spcBef>
                <a:spcPct val="0"/>
              </a:spcBef>
            </a:pPr>
            <a:r>
              <a:rPr lang="en-US" sz="2729">
                <a:solidFill>
                  <a:srgbClr val="000000"/>
                </a:solidFill>
                <a:latin typeface="Canva Sans"/>
                <a:ea typeface="Canva Sans"/>
                <a:cs typeface="Canva Sans"/>
                <a:sym typeface="Canva Sans"/>
              </a:rPr>
              <a:t>The tools and technologies they use (e.g., WordPress, React, Laravel, etc.)</a:t>
            </a:r>
          </a:p>
          <a:p>
            <a:pPr algn="ctr">
              <a:lnSpc>
                <a:spcPts val="3821"/>
              </a:lnSpc>
              <a:spcBef>
                <a:spcPct val="0"/>
              </a:spcBef>
            </a:pPr>
            <a:r>
              <a:rPr lang="en-US" sz="2729">
                <a:solidFill>
                  <a:srgbClr val="000000"/>
                </a:solidFill>
                <a:latin typeface="Canva Sans"/>
                <a:ea typeface="Canva Sans"/>
                <a:cs typeface="Canva Sans"/>
                <a:sym typeface="Canva Sans"/>
              </a:rPr>
              <a:t>Their approach to communication and project updates</a:t>
            </a:r>
          </a:p>
          <a:p>
            <a:pPr algn="ctr">
              <a:lnSpc>
                <a:spcPts val="3821"/>
              </a:lnSpc>
              <a:spcBef>
                <a:spcPct val="0"/>
              </a:spcBef>
            </a:pPr>
            <a:r>
              <a:rPr lang="en-US" sz="2729">
                <a:solidFill>
                  <a:srgbClr val="000000"/>
                </a:solidFill>
                <a:latin typeface="Canva Sans"/>
                <a:ea typeface="Canva Sans"/>
                <a:cs typeface="Canva Sans"/>
                <a:sym typeface="Canva Sans"/>
              </a:rPr>
              <a:t>How they handle revisions and feedback</a:t>
            </a:r>
          </a:p>
          <a:p>
            <a:pPr algn="ctr">
              <a:lnSpc>
                <a:spcPts val="3821"/>
              </a:lnSpc>
              <a:spcBef>
                <a:spcPct val="0"/>
              </a:spcBef>
            </a:pPr>
            <a:r>
              <a:rPr lang="en-US" sz="2729">
                <a:solidFill>
                  <a:srgbClr val="000000"/>
                </a:solidFill>
                <a:latin typeface="Canva Sans"/>
                <a:ea typeface="Canva Sans"/>
                <a:cs typeface="Canva Sans"/>
                <a:sym typeface="Canva Sans"/>
              </a:rPr>
              <a:t>7. Ensure They Prioritize SEO and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A well-designed website should also be optimized for search engines and user experience.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2027"/>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Ensure that your chosen company:</a:t>
            </a:r>
          </a:p>
          <a:p>
            <a:pPr algn="ctr">
              <a:lnSpc>
                <a:spcPts val="3821"/>
              </a:lnSpc>
              <a:spcBef>
                <a:spcPct val="0"/>
              </a:spcBef>
            </a:pPr>
            <a:r>
              <a:rPr lang="en-US" sz="2729">
                <a:solidFill>
                  <a:srgbClr val="000000"/>
                </a:solidFill>
                <a:latin typeface="Canva Sans"/>
                <a:ea typeface="Canva Sans"/>
                <a:cs typeface="Canva Sans"/>
                <a:sym typeface="Canva Sans"/>
              </a:rPr>
              <a:t>Follows SEO best practices (e.g., meta tags, keyword optimization, structured data)</a:t>
            </a:r>
          </a:p>
          <a:p>
            <a:pPr algn="ctr">
              <a:lnSpc>
                <a:spcPts val="3821"/>
              </a:lnSpc>
              <a:spcBef>
                <a:spcPct val="0"/>
              </a:spcBef>
            </a:pPr>
            <a:r>
              <a:rPr lang="en-US" sz="2729">
                <a:solidFill>
                  <a:srgbClr val="000000"/>
                </a:solidFill>
                <a:latin typeface="Canva Sans"/>
                <a:ea typeface="Canva Sans"/>
                <a:cs typeface="Canva Sans"/>
                <a:sym typeface="Canva Sans"/>
              </a:rPr>
              <a:t>Builds websites with fast loading speeds and efficient coding</a:t>
            </a:r>
          </a:p>
          <a:p>
            <a:pPr algn="ctr">
              <a:lnSpc>
                <a:spcPts val="3821"/>
              </a:lnSpc>
              <a:spcBef>
                <a:spcPct val="0"/>
              </a:spcBef>
            </a:pPr>
            <a:r>
              <a:rPr lang="en-US" sz="2729">
                <a:solidFill>
                  <a:srgbClr val="000000"/>
                </a:solidFill>
                <a:latin typeface="Canva Sans"/>
                <a:ea typeface="Canva Sans"/>
                <a:cs typeface="Canva Sans"/>
                <a:sym typeface="Canva Sans"/>
              </a:rPr>
              <a:t>Implements mobile-friendly, responsive designs</a:t>
            </a:r>
          </a:p>
          <a:p>
            <a:pPr algn="ctr">
              <a:lnSpc>
                <a:spcPts val="3821"/>
              </a:lnSpc>
              <a:spcBef>
                <a:spcPct val="0"/>
              </a:spcBef>
            </a:pPr>
            <a:r>
              <a:rPr lang="en-US" sz="2729">
                <a:solidFill>
                  <a:srgbClr val="000000"/>
                </a:solidFill>
                <a:latin typeface="Canva Sans"/>
                <a:ea typeface="Canva Sans"/>
                <a:cs typeface="Canva Sans"/>
                <a:sym typeface="Canva Sans"/>
              </a:rPr>
              <a:t>Offers content optimization guidance</a:t>
            </a:r>
          </a:p>
          <a:p>
            <a:pPr algn="ctr">
              <a:lnSpc>
                <a:spcPts val="3821"/>
              </a:lnSpc>
              <a:spcBef>
                <a:spcPct val="0"/>
              </a:spcBef>
            </a:pPr>
            <a:r>
              <a:rPr lang="en-US" sz="2729">
                <a:solidFill>
                  <a:srgbClr val="000000"/>
                </a:solidFill>
                <a:latin typeface="Canva Sans"/>
                <a:ea typeface="Canva Sans"/>
                <a:cs typeface="Canva Sans"/>
                <a:sym typeface="Canva Sans"/>
              </a:rPr>
              <a:t>8. Compare Pricing and Value for Money</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costs can vary significantly. Instead of looking for the cheapest option, focus on value for money. Consider:</a:t>
            </a:r>
          </a:p>
          <a:p>
            <a:pPr algn="ctr">
              <a:lnSpc>
                <a:spcPts val="3821"/>
              </a:lnSpc>
              <a:spcBef>
                <a:spcPct val="0"/>
              </a:spcBef>
            </a:pPr>
            <a:r>
              <a:rPr lang="en-US" sz="2729">
                <a:solidFill>
                  <a:srgbClr val="000000"/>
                </a:solidFill>
                <a:latin typeface="Canva Sans"/>
                <a:ea typeface="Canva Sans"/>
                <a:cs typeface="Canva Sans"/>
                <a:sym typeface="Canva Sans"/>
              </a:rPr>
              <a:t>A detailed breakdown of the services covered within the package</a:t>
            </a:r>
          </a:p>
          <a:p>
            <a:pPr algn="ctr">
              <a:lnSpc>
                <a:spcPts val="3821"/>
              </a:lnSpc>
              <a:spcBef>
                <a:spcPct val="0"/>
              </a:spcBef>
            </a:pPr>
            <a:r>
              <a:rPr lang="en-US" sz="2729">
                <a:solidFill>
                  <a:srgbClr val="000000"/>
                </a:solidFill>
                <a:latin typeface="Canva Sans"/>
                <a:ea typeface="Canva Sans"/>
                <a:cs typeface="Canva Sans"/>
                <a:sym typeface="Canva Sans"/>
              </a:rPr>
              <a:t>Any additional costs for maintenance, updates, or extra features</a:t>
            </a:r>
          </a:p>
          <a:p>
            <a:pPr algn="ctr">
              <a:lnSpc>
                <a:spcPts val="3821"/>
              </a:lnSpc>
              <a:spcBef>
                <a:spcPct val="0"/>
              </a:spcBef>
            </a:pPr>
            <a:r>
              <a:rPr lang="en-US" sz="2729">
                <a:solidFill>
                  <a:srgbClr val="000000"/>
                </a:solidFill>
                <a:latin typeface="Canva Sans"/>
                <a:ea typeface="Canva Sans"/>
                <a:cs typeface="Canva Sans"/>
                <a:sym typeface="Canva Sans"/>
              </a:rPr>
              <a:t>Payment terms and contract flexibility</a:t>
            </a:r>
          </a:p>
          <a:p>
            <a:pPr algn="ctr">
              <a:lnSpc>
                <a:spcPts val="3821"/>
              </a:lnSpc>
              <a:spcBef>
                <a:spcPct val="0"/>
              </a:spcBef>
            </a:pPr>
            <a:r>
              <a:rPr lang="en-US" sz="2729">
                <a:solidFill>
                  <a:srgbClr val="000000"/>
                </a:solidFill>
                <a:latin typeface="Canva Sans"/>
                <a:ea typeface="Canva Sans"/>
                <a:cs typeface="Canva Sans"/>
                <a:sym typeface="Canva Sans"/>
              </a:rPr>
              <a:t>9. Evaluate Their Post-Launch Support and Maintenance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91908"/>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website requires ongoing maintenance, updates, and troubleshooting. Ensure the company offers:</a:t>
            </a:r>
          </a:p>
          <a:p>
            <a:pPr algn="ctr">
              <a:lnSpc>
                <a:spcPts val="3821"/>
              </a:lnSpc>
              <a:spcBef>
                <a:spcPct val="0"/>
              </a:spcBef>
            </a:pPr>
            <a:r>
              <a:rPr lang="en-US" sz="2729">
                <a:solidFill>
                  <a:srgbClr val="000000"/>
                </a:solidFill>
                <a:latin typeface="Canva Sans"/>
                <a:ea typeface="Canva Sans"/>
                <a:cs typeface="Canva Sans"/>
                <a:sym typeface="Canva Sans"/>
              </a:rPr>
              <a:t>Technical support and bug fixes</a:t>
            </a:r>
          </a:p>
          <a:p>
            <a:pPr algn="ctr">
              <a:lnSpc>
                <a:spcPts val="3821"/>
              </a:lnSpc>
              <a:spcBef>
                <a:spcPct val="0"/>
              </a:spcBef>
            </a:pPr>
            <a:r>
              <a:rPr lang="en-US" sz="2729">
                <a:solidFill>
                  <a:srgbClr val="000000"/>
                </a:solidFill>
                <a:latin typeface="Canva Sans"/>
                <a:ea typeface="Canva Sans"/>
                <a:cs typeface="Canva Sans"/>
                <a:sym typeface="Canva Sans"/>
              </a:rPr>
              <a:t>Regular updates and security patches</a:t>
            </a:r>
          </a:p>
          <a:p>
            <a:pPr algn="ctr">
              <a:lnSpc>
                <a:spcPts val="3821"/>
              </a:lnSpc>
              <a:spcBef>
                <a:spcPct val="0"/>
              </a:spcBef>
            </a:pPr>
            <a:r>
              <a:rPr lang="en-US" sz="2729">
                <a:solidFill>
                  <a:srgbClr val="000000"/>
                </a:solidFill>
                <a:latin typeface="Canva Sans"/>
                <a:ea typeface="Canva Sans"/>
                <a:cs typeface="Canva Sans"/>
                <a:sym typeface="Canva Sans"/>
              </a:rPr>
              <a:t>Hosting and backup services</a:t>
            </a:r>
          </a:p>
          <a:p>
            <a:pPr algn="ctr">
              <a:lnSpc>
                <a:spcPts val="3821"/>
              </a:lnSpc>
              <a:spcBef>
                <a:spcPct val="0"/>
              </a:spcBef>
            </a:pPr>
            <a:r>
              <a:rPr lang="en-US" sz="2729">
                <a:solidFill>
                  <a:srgbClr val="000000"/>
                </a:solidFill>
                <a:latin typeface="Canva Sans"/>
                <a:ea typeface="Canva Sans"/>
                <a:cs typeface="Canva Sans"/>
                <a:sym typeface="Canva Sans"/>
              </a:rPr>
              <a:t>10. Schedule a Consultation and Ask Questions</a:t>
            </a:r>
          </a:p>
          <a:p>
            <a:pPr algn="ctr">
              <a:lnSpc>
                <a:spcPts val="3821"/>
              </a:lnSpc>
              <a:spcBef>
                <a:spcPct val="0"/>
              </a:spcBef>
            </a:pPr>
            <a:r>
              <a:rPr lang="en-US" sz="2729">
                <a:solidFill>
                  <a:srgbClr val="000000"/>
                </a:solidFill>
                <a:latin typeface="Canva Sans"/>
                <a:ea typeface="Canva Sans"/>
                <a:cs typeface="Canva Sans"/>
                <a:sym typeface="Canva Sans"/>
              </a:rPr>
              <a:t>Once you have shortlisted a few companies, schedule consultations to discuss your project. Questions to ask include:</a:t>
            </a:r>
          </a:p>
          <a:p>
            <a:pPr algn="ctr">
              <a:lnSpc>
                <a:spcPts val="3821"/>
              </a:lnSpc>
              <a:spcBef>
                <a:spcPct val="0"/>
              </a:spcBef>
            </a:pPr>
            <a:r>
              <a:rPr lang="en-US" sz="2729">
                <a:solidFill>
                  <a:srgbClr val="000000"/>
                </a:solidFill>
                <a:latin typeface="Canva Sans"/>
                <a:ea typeface="Canva Sans"/>
                <a:cs typeface="Canva Sans"/>
                <a:sym typeface="Canva Sans"/>
              </a:rPr>
              <a:t>How do you ensure timely delivery?</a:t>
            </a:r>
          </a:p>
          <a:p>
            <a:pPr algn="ctr">
              <a:lnSpc>
                <a:spcPts val="3821"/>
              </a:lnSpc>
              <a:spcBef>
                <a:spcPct val="0"/>
              </a:spcBef>
            </a:pPr>
            <a:r>
              <a:rPr lang="en-US" sz="2729">
                <a:solidFill>
                  <a:srgbClr val="000000"/>
                </a:solidFill>
                <a:latin typeface="Canva Sans"/>
                <a:ea typeface="Canva Sans"/>
                <a:cs typeface="Canva Sans"/>
                <a:sym typeface="Canva Sans"/>
              </a:rPr>
              <a:t>What security measures do you implement?</a:t>
            </a:r>
          </a:p>
          <a:p>
            <a:pPr algn="ctr">
              <a:lnSpc>
                <a:spcPts val="3821"/>
              </a:lnSpc>
              <a:spcBef>
                <a:spcPct val="0"/>
              </a:spcBef>
            </a:pPr>
            <a:r>
              <a:rPr lang="en-US" sz="2729">
                <a:solidFill>
                  <a:srgbClr val="000000"/>
                </a:solidFill>
                <a:latin typeface="Canva Sans"/>
                <a:ea typeface="Canva Sans"/>
                <a:cs typeface="Canva Sans"/>
                <a:sym typeface="Canva Sans"/>
              </a:rPr>
              <a:t>Can you provide references from past clients?</a:t>
            </a:r>
          </a:p>
          <a:p>
            <a:pPr algn="ctr">
              <a:lnSpc>
                <a:spcPts val="3821"/>
              </a:lnSpc>
              <a:spcBef>
                <a:spcPct val="0"/>
              </a:spcBef>
            </a:pPr>
            <a:r>
              <a:rPr lang="en-US" sz="2729">
                <a:solidFill>
                  <a:srgbClr val="000000"/>
                </a:solidFill>
                <a:latin typeface="Canva Sans"/>
                <a:ea typeface="Canva Sans"/>
                <a:cs typeface="Canva Sans"/>
                <a:sym typeface="Canva Sans"/>
              </a:rPr>
              <a:t>How do you handle ongoing support after the website launch?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170231"/>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Choosing the right website design and development company is a critical decision that impacts your online success. By carefully evaluating their expertise, portfolio, pricing, and client reviews, you can make an informed decision that ensures your website is built to achieve your business goals. Take your time, ask the right questions, and select a partner that aligns with your vision and values.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315714"/>
            <a:ext cx="14618884" cy="4533249"/>
          </a:xfrm>
          <a:custGeom>
            <a:avLst/>
            <a:gdLst/>
            <a:ahLst/>
            <a:cxnLst/>
            <a:rect r="r" b="b" t="t" l="l"/>
            <a:pathLst>
              <a:path h="4533249" w="14618884">
                <a:moveTo>
                  <a:pt x="0" y="0"/>
                </a:moveTo>
                <a:lnTo>
                  <a:pt x="14618884" y="0"/>
                </a:lnTo>
                <a:lnTo>
                  <a:pt x="14618884" y="4533250"/>
                </a:lnTo>
                <a:lnTo>
                  <a:pt x="0" y="4533250"/>
                </a:lnTo>
                <a:lnTo>
                  <a:pt x="0" y="0"/>
                </a:lnTo>
                <a:close/>
              </a:path>
            </a:pathLst>
          </a:custGeom>
          <a:blipFill>
            <a:blip r:embed="rId2"/>
            <a:stretch>
              <a:fillRect l="0" t="-22034" r="0" b="-58017"/>
            </a:stretch>
          </a:blipFill>
        </p:spPr>
      </p:sp>
      <p:sp>
        <p:nvSpPr>
          <p:cNvPr name="TextBox 3" id="3"/>
          <p:cNvSpPr txBox="true"/>
          <p:nvPr/>
        </p:nvSpPr>
        <p:spPr>
          <a:xfrm rot="0">
            <a:off x="0" y="724773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SEO-Friendly Web Design: How to Build a Website That Ranks Higher on Google and Drives More Traffic</a:t>
            </a:r>
          </a:p>
          <a:p>
            <a:pPr algn="ctr">
              <a:lnSpc>
                <a:spcPts val="4373"/>
              </a:lnSpc>
              <a:spcBef>
                <a:spcPct val="0"/>
              </a:spcBef>
            </a:pPr>
            <a:r>
              <a:rPr lang="en-US" sz="2733">
                <a:solidFill>
                  <a:srgbClr val="000000"/>
                </a:solidFill>
                <a:latin typeface="Canva Sans"/>
                <a:ea typeface="Canva Sans"/>
                <a:cs typeface="Canva Sans"/>
                <a:sym typeface="Canva Sans"/>
              </a:rPr>
              <a:t>Creating a visually appealing website is important, but ensuring it ranks well on Google is crucial for driving traffic and growing your online presence.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4695" t="0" r="-1469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1380" y="332487"/>
            <a:ext cx="14482027" cy="4570596"/>
          </a:xfrm>
          <a:custGeom>
            <a:avLst/>
            <a:gdLst/>
            <a:ahLst/>
            <a:cxnLst/>
            <a:rect r="r" b="b" t="t" l="l"/>
            <a:pathLst>
              <a:path h="4570596" w="14482027">
                <a:moveTo>
                  <a:pt x="0" y="0"/>
                </a:moveTo>
                <a:lnTo>
                  <a:pt x="14482026" y="0"/>
                </a:lnTo>
                <a:lnTo>
                  <a:pt x="14482026" y="4570596"/>
                </a:lnTo>
                <a:lnTo>
                  <a:pt x="0" y="4570596"/>
                </a:lnTo>
                <a:lnTo>
                  <a:pt x="0" y="0"/>
                </a:lnTo>
                <a:close/>
              </a:path>
            </a:pathLst>
          </a:custGeom>
          <a:blipFill>
            <a:blip r:embed="rId2"/>
            <a:stretch>
              <a:fillRect l="0" t="-21154" r="0" b="-37271"/>
            </a:stretch>
          </a:blipFill>
        </p:spPr>
      </p:sp>
      <p:sp>
        <p:nvSpPr>
          <p:cNvPr name="TextBox 3" id="3"/>
          <p:cNvSpPr txBox="true"/>
          <p:nvPr/>
        </p:nvSpPr>
        <p:spPr>
          <a:xfrm rot="0">
            <a:off x="0" y="727404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By integrating SEO (Search Engine Optimization) best practices into your web design, you can enhance visibility, improve user experience, and increase conversions. Here’s how you can build an SEO-friendly website that ranks higher on search engines and attracts more visitors.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7581" y="311737"/>
            <a:ext cx="14569624" cy="4638407"/>
          </a:xfrm>
          <a:custGeom>
            <a:avLst/>
            <a:gdLst/>
            <a:ahLst/>
            <a:cxnLst/>
            <a:rect r="r" b="b" t="t" l="l"/>
            <a:pathLst>
              <a:path h="4638407" w="14569624">
                <a:moveTo>
                  <a:pt x="0" y="0"/>
                </a:moveTo>
                <a:lnTo>
                  <a:pt x="14569624" y="0"/>
                </a:lnTo>
                <a:lnTo>
                  <a:pt x="14569624" y="4638406"/>
                </a:lnTo>
                <a:lnTo>
                  <a:pt x="0" y="4638406"/>
                </a:lnTo>
                <a:lnTo>
                  <a:pt x="0" y="0"/>
                </a:lnTo>
                <a:close/>
              </a:path>
            </a:pathLst>
          </a:custGeom>
          <a:blipFill>
            <a:blip r:embed="rId2"/>
            <a:stretch>
              <a:fillRect l="0" t="-17340" r="0" b="-62150"/>
            </a:stretch>
          </a:blipFill>
        </p:spPr>
      </p:sp>
      <p:sp>
        <p:nvSpPr>
          <p:cNvPr name="TextBox 3" id="3"/>
          <p:cNvSpPr txBox="true"/>
          <p:nvPr/>
        </p:nvSpPr>
        <p:spPr>
          <a:xfrm rot="0">
            <a:off x="0" y="785811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Choose an SEO-Friendly Website Structure</a:t>
            </a:r>
          </a:p>
          <a:p>
            <a:pPr algn="ctr">
              <a:lnSpc>
                <a:spcPts val="4373"/>
              </a:lnSpc>
              <a:spcBef>
                <a:spcPct val="0"/>
              </a:spcBef>
            </a:pPr>
            <a:r>
              <a:rPr lang="en-US" sz="2733">
                <a:solidFill>
                  <a:srgbClr val="000000"/>
                </a:solidFill>
                <a:latin typeface="Canva Sans"/>
                <a:ea typeface="Canva Sans"/>
                <a:cs typeface="Canva Sans"/>
                <a:sym typeface="Canva Sans"/>
              </a:rPr>
              <a:t>A well-organized website structure helps search engines crawl and index your content effectively.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9564" y="263879"/>
            <a:ext cx="14722443" cy="4523647"/>
          </a:xfrm>
          <a:custGeom>
            <a:avLst/>
            <a:gdLst/>
            <a:ahLst/>
            <a:cxnLst/>
            <a:rect r="r" b="b" t="t" l="l"/>
            <a:pathLst>
              <a:path h="4523647" w="14722443">
                <a:moveTo>
                  <a:pt x="0" y="0"/>
                </a:moveTo>
                <a:lnTo>
                  <a:pt x="14722443" y="0"/>
                </a:lnTo>
                <a:lnTo>
                  <a:pt x="14722443" y="4523646"/>
                </a:lnTo>
                <a:lnTo>
                  <a:pt x="0" y="4523646"/>
                </a:lnTo>
                <a:lnTo>
                  <a:pt x="0" y="0"/>
                </a:lnTo>
                <a:close/>
              </a:path>
            </a:pathLst>
          </a:custGeom>
          <a:blipFill>
            <a:blip r:embed="rId2"/>
            <a:stretch>
              <a:fillRect l="0" t="-56051" r="0" b="-88039"/>
            </a:stretch>
          </a:blipFill>
        </p:spPr>
      </p:sp>
      <p:sp>
        <p:nvSpPr>
          <p:cNvPr name="TextBox 3" id="3"/>
          <p:cNvSpPr txBox="true"/>
          <p:nvPr/>
        </p:nvSpPr>
        <p:spPr>
          <a:xfrm rot="0">
            <a:off x="0" y="713986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Follow these guidelines:</a:t>
            </a:r>
          </a:p>
          <a:p>
            <a:pPr algn="ctr">
              <a:lnSpc>
                <a:spcPts val="4373"/>
              </a:lnSpc>
              <a:spcBef>
                <a:spcPct val="0"/>
              </a:spcBef>
            </a:pPr>
            <a:r>
              <a:rPr lang="en-US" sz="2733">
                <a:solidFill>
                  <a:srgbClr val="000000"/>
                </a:solidFill>
                <a:latin typeface="Canva Sans"/>
                <a:ea typeface="Canva Sans"/>
                <a:cs typeface="Canva Sans"/>
                <a:sym typeface="Canva Sans"/>
              </a:rPr>
              <a:t>Use a logical hierarchy with categories and subcategories.</a:t>
            </a:r>
          </a:p>
          <a:p>
            <a:pPr algn="ctr">
              <a:lnSpc>
                <a:spcPts val="4373"/>
              </a:lnSpc>
              <a:spcBef>
                <a:spcPct val="0"/>
              </a:spcBef>
            </a:pPr>
            <a:r>
              <a:rPr lang="en-US" sz="2733">
                <a:solidFill>
                  <a:srgbClr val="000000"/>
                </a:solidFill>
                <a:latin typeface="Canva Sans"/>
                <a:ea typeface="Canva Sans"/>
                <a:cs typeface="Canva Sans"/>
                <a:sym typeface="Canva Sans"/>
              </a:rPr>
              <a:t>Implement a clean and intuitive navigation menu.</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854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Keep URLs short, descriptive, and keyword-rich (e.g., example.com/seo-tips).</a:t>
            </a:r>
          </a:p>
          <a:p>
            <a:pPr algn="ctr">
              <a:lnSpc>
                <a:spcPts val="4373"/>
              </a:lnSpc>
              <a:spcBef>
                <a:spcPct val="0"/>
              </a:spcBef>
            </a:pPr>
            <a:r>
              <a:rPr lang="en-US" sz="2733">
                <a:solidFill>
                  <a:srgbClr val="000000"/>
                </a:solidFill>
                <a:latin typeface="Canva Sans"/>
                <a:ea typeface="Canva Sans"/>
                <a:cs typeface="Canva Sans"/>
                <a:sym typeface="Canva Sans"/>
              </a:rPr>
              <a:t>Ensure all important pages are linked internally to improve accessibility.</a:t>
            </a:r>
          </a:p>
          <a:p>
            <a:pPr algn="ctr">
              <a:lnSpc>
                <a:spcPts val="4373"/>
              </a:lnSpc>
              <a:spcBef>
                <a:spcPct val="0"/>
              </a:spcBef>
            </a:pPr>
            <a:r>
              <a:rPr lang="en-US" sz="2733">
                <a:solidFill>
                  <a:srgbClr val="000000"/>
                </a:solidFill>
                <a:latin typeface="Canva Sans"/>
                <a:ea typeface="Canva Sans"/>
                <a:cs typeface="Canva Sans"/>
                <a:sym typeface="Canva Sans"/>
              </a:rPr>
              <a:t>2. Optimize Website Speed and Performance</a:t>
            </a:r>
          </a:p>
          <a:p>
            <a:pPr algn="ctr">
              <a:lnSpc>
                <a:spcPts val="4373"/>
              </a:lnSpc>
              <a:spcBef>
                <a:spcPct val="0"/>
              </a:spcBef>
            </a:pPr>
            <a:r>
              <a:rPr lang="en-US" sz="2733">
                <a:solidFill>
                  <a:srgbClr val="000000"/>
                </a:solidFill>
                <a:latin typeface="Canva Sans"/>
                <a:ea typeface="Canva Sans"/>
                <a:cs typeface="Canva Sans"/>
                <a:sym typeface="Canva Sans"/>
              </a:rPr>
              <a:t>Page speed is a key ranking factor. A sluggish website can significantly increase bounce rates and negatively impact search rankings. Improve speed by:</a:t>
            </a:r>
          </a:p>
          <a:p>
            <a:pPr algn="ctr">
              <a:lnSpc>
                <a:spcPts val="4373"/>
              </a:lnSpc>
              <a:spcBef>
                <a:spcPct val="0"/>
              </a:spcBef>
            </a:pPr>
            <a:r>
              <a:rPr lang="en-US" sz="2733">
                <a:solidFill>
                  <a:srgbClr val="000000"/>
                </a:solidFill>
                <a:latin typeface="Canva Sans"/>
                <a:ea typeface="Canva Sans"/>
                <a:cs typeface="Canva Sans"/>
                <a:sym typeface="Canva Sans"/>
              </a:rPr>
              <a:t>Using a reliable hosting provider.</a:t>
            </a:r>
          </a:p>
          <a:p>
            <a:pPr algn="ctr">
              <a:lnSpc>
                <a:spcPts val="4373"/>
              </a:lnSpc>
              <a:spcBef>
                <a:spcPct val="0"/>
              </a:spcBef>
            </a:pPr>
            <a:r>
              <a:rPr lang="en-US" sz="2733">
                <a:solidFill>
                  <a:srgbClr val="000000"/>
                </a:solidFill>
                <a:latin typeface="Canva Sans"/>
                <a:ea typeface="Canva Sans"/>
                <a:cs typeface="Canva Sans"/>
                <a:sym typeface="Canva Sans"/>
              </a:rPr>
              <a:t>Optimizing images and videos to reduce file sizes.</a:t>
            </a:r>
          </a:p>
          <a:p>
            <a:pPr algn="ctr">
              <a:lnSpc>
                <a:spcPts val="4373"/>
              </a:lnSpc>
              <a:spcBef>
                <a:spcPct val="0"/>
              </a:spcBef>
            </a:pPr>
            <a:r>
              <a:rPr lang="en-US" sz="2733">
                <a:solidFill>
                  <a:srgbClr val="000000"/>
                </a:solidFill>
                <a:latin typeface="Canva Sans"/>
                <a:ea typeface="Canva Sans"/>
                <a:cs typeface="Canva Sans"/>
                <a:sym typeface="Canva Sans"/>
              </a:rPr>
              <a:t>Enabling browser caching.</a:t>
            </a:r>
          </a:p>
          <a:p>
            <a:pPr algn="ctr">
              <a:lnSpc>
                <a:spcPts val="4373"/>
              </a:lnSpc>
              <a:spcBef>
                <a:spcPct val="0"/>
              </a:spcBef>
            </a:pPr>
            <a:r>
              <a:rPr lang="en-US" sz="2733">
                <a:solidFill>
                  <a:srgbClr val="000000"/>
                </a:solidFill>
                <a:latin typeface="Canva Sans"/>
                <a:ea typeface="Canva Sans"/>
                <a:cs typeface="Canva Sans"/>
                <a:sym typeface="Canva Sans"/>
              </a:rPr>
              <a:t>Using a content delivery network (CDN).</a:t>
            </a:r>
          </a:p>
          <a:p>
            <a:pPr algn="ctr">
              <a:lnSpc>
                <a:spcPts val="4373"/>
              </a:lnSpc>
              <a:spcBef>
                <a:spcPct val="0"/>
              </a:spcBef>
            </a:pPr>
            <a:r>
              <a:rPr lang="en-US" sz="2733">
                <a:solidFill>
                  <a:srgbClr val="000000"/>
                </a:solidFill>
                <a:latin typeface="Canva Sans"/>
                <a:ea typeface="Canva Sans"/>
                <a:cs typeface="Canva Sans"/>
                <a:sym typeface="Canva Sans"/>
              </a:rPr>
              <a:t>Minifying CSS, JavaScript, and HTML files.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55538" y="3248689"/>
            <a:ext cx="17776924"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Implement Mobile-Friendly Design</a:t>
            </a:r>
          </a:p>
          <a:p>
            <a:pPr algn="ctr">
              <a:lnSpc>
                <a:spcPts val="4373"/>
              </a:lnSpc>
              <a:spcBef>
                <a:spcPct val="0"/>
              </a:spcBef>
            </a:pPr>
            <a:r>
              <a:rPr lang="en-US" sz="2733">
                <a:solidFill>
                  <a:srgbClr val="000000"/>
                </a:solidFill>
                <a:latin typeface="Canva Sans"/>
                <a:ea typeface="Canva Sans"/>
                <a:cs typeface="Canva Sans"/>
                <a:sym typeface="Canva Sans"/>
              </a:rPr>
              <a:t>With Google’s mobile-first indexing, your website must perform well on all devices. Optimize for mobile by:</a:t>
            </a:r>
          </a:p>
          <a:p>
            <a:pPr algn="ctr">
              <a:lnSpc>
                <a:spcPts val="4373"/>
              </a:lnSpc>
              <a:spcBef>
                <a:spcPct val="0"/>
              </a:spcBef>
            </a:pPr>
            <a:r>
              <a:rPr lang="en-US" sz="2733">
                <a:solidFill>
                  <a:srgbClr val="000000"/>
                </a:solidFill>
                <a:latin typeface="Canva Sans"/>
                <a:ea typeface="Canva Sans"/>
                <a:cs typeface="Canva Sans"/>
                <a:sym typeface="Canva Sans"/>
              </a:rPr>
              <a:t>Implementing a flexible, responsive design that seamlessly adjusts to various screen sizes and devices.</a:t>
            </a:r>
          </a:p>
          <a:p>
            <a:pPr algn="ctr">
              <a:lnSpc>
                <a:spcPts val="4373"/>
              </a:lnSpc>
              <a:spcBef>
                <a:spcPct val="0"/>
              </a:spcBef>
            </a:pPr>
            <a:r>
              <a:rPr lang="en-US" sz="2733">
                <a:solidFill>
                  <a:srgbClr val="000000"/>
                </a:solidFill>
                <a:latin typeface="Canva Sans"/>
                <a:ea typeface="Canva Sans"/>
                <a:cs typeface="Canva Sans"/>
                <a:sym typeface="Canva Sans"/>
              </a:rPr>
              <a:t>Ensuring touch-friendly navigation.</a:t>
            </a:r>
          </a:p>
          <a:p>
            <a:pPr algn="ctr">
              <a:lnSpc>
                <a:spcPts val="4373"/>
              </a:lnSpc>
              <a:spcBef>
                <a:spcPct val="0"/>
              </a:spcBef>
            </a:pPr>
            <a:r>
              <a:rPr lang="en-US" sz="2733">
                <a:solidFill>
                  <a:srgbClr val="000000"/>
                </a:solidFill>
                <a:latin typeface="Canva Sans"/>
                <a:ea typeface="Canva Sans"/>
                <a:cs typeface="Canva Sans"/>
                <a:sym typeface="Canva Sans"/>
              </a:rPr>
              <a:t>Testing mobile usability with Google’s Mobile-Friendly Test tool.</a:t>
            </a:r>
          </a:p>
          <a:p>
            <a:pPr algn="ctr">
              <a:lnSpc>
                <a:spcPts val="4373"/>
              </a:lnSpc>
              <a:spcBef>
                <a:spcPct val="0"/>
              </a:spcBef>
            </a:pPr>
            <a:r>
              <a:rPr lang="en-US" sz="2733">
                <a:solidFill>
                  <a:srgbClr val="000000"/>
                </a:solidFill>
                <a:latin typeface="Canva Sans"/>
                <a:ea typeface="Canva Sans"/>
                <a:cs typeface="Canva Sans"/>
                <a:sym typeface="Canva Sans"/>
              </a:rPr>
              <a:t>4. Improve On-Page SEO Elements</a:t>
            </a:r>
          </a:p>
          <a:p>
            <a:pPr algn="ctr">
              <a:lnSpc>
                <a:spcPts val="4373"/>
              </a:lnSpc>
              <a:spcBef>
                <a:spcPct val="0"/>
              </a:spcBef>
            </a:pPr>
            <a:r>
              <a:rPr lang="en-US" sz="2733">
                <a:solidFill>
                  <a:srgbClr val="000000"/>
                </a:solidFill>
                <a:latin typeface="Canva Sans"/>
                <a:ea typeface="Canva Sans"/>
                <a:cs typeface="Canva Sans"/>
                <a:sym typeface="Canva Sans"/>
              </a:rPr>
              <a:t>Every webpage should be optimized for search engines and users by including:</a:t>
            </a:r>
          </a:p>
          <a:p>
            <a:pPr algn="ctr">
              <a:lnSpc>
                <a:spcPts val="4373"/>
              </a:lnSpc>
              <a:spcBef>
                <a:spcPct val="0"/>
              </a:spcBef>
            </a:pPr>
            <a:r>
              <a:rPr lang="en-US" sz="2733">
                <a:solidFill>
                  <a:srgbClr val="000000"/>
                </a:solidFill>
                <a:latin typeface="Canva Sans"/>
                <a:ea typeface="Canva Sans"/>
                <a:cs typeface="Canva Sans"/>
                <a:sym typeface="Canva Sans"/>
              </a:rPr>
              <a:t>Title Tags: Use relevant keywords and keep titles under 60 characters.</a:t>
            </a:r>
          </a:p>
          <a:p>
            <a:pPr algn="ctr">
              <a:lnSpc>
                <a:spcPts val="4373"/>
              </a:lnSpc>
              <a:spcBef>
                <a:spcPct val="0"/>
              </a:spcBef>
            </a:pPr>
            <a:r>
              <a:rPr lang="en-US" sz="2733">
                <a:solidFill>
                  <a:srgbClr val="000000"/>
                </a:solidFill>
                <a:latin typeface="Canva Sans"/>
                <a:ea typeface="Canva Sans"/>
                <a:cs typeface="Canva Sans"/>
                <a:sym typeface="Canva Sans"/>
              </a:rPr>
              <a:t>Meta Descriptions: Write compelling, keyword-rich meta descriptions under 160 characters.</a:t>
            </a:r>
          </a:p>
          <a:p>
            <a:pPr algn="ctr">
              <a:lnSpc>
                <a:spcPts val="4373"/>
              </a:lnSpc>
              <a:spcBef>
                <a:spcPct val="0"/>
              </a:spcBef>
            </a:pPr>
            <a:r>
              <a:rPr lang="en-US" sz="2733">
                <a:solidFill>
                  <a:srgbClr val="000000"/>
                </a:solidFill>
                <a:latin typeface="Canva Sans"/>
                <a:ea typeface="Canva Sans"/>
                <a:cs typeface="Canva Sans"/>
                <a:sym typeface="Canva Sans"/>
              </a:rPr>
              <a:t>Header Tags (H1, H2, H3): Structure content with appropriate heading tags for better readability.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408361" y="3985355"/>
            <a:ext cx="15471279"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Alt Text for Images: Describe images using alt attributes to improve accessibility and ranking.</a:t>
            </a:r>
          </a:p>
          <a:p>
            <a:pPr algn="ctr">
              <a:lnSpc>
                <a:spcPts val="4373"/>
              </a:lnSpc>
              <a:spcBef>
                <a:spcPct val="0"/>
              </a:spcBef>
            </a:pPr>
            <a:r>
              <a:rPr lang="en-US" sz="2733">
                <a:solidFill>
                  <a:srgbClr val="000000"/>
                </a:solidFill>
                <a:latin typeface="Canva Sans"/>
                <a:ea typeface="Canva Sans"/>
                <a:cs typeface="Canva Sans"/>
                <a:sym typeface="Canva Sans"/>
              </a:rPr>
              <a:t>Keyword Optimization: Naturally incorporate target keywords throughout your content.</a:t>
            </a:r>
          </a:p>
          <a:p>
            <a:pPr algn="ctr">
              <a:lnSpc>
                <a:spcPts val="4373"/>
              </a:lnSpc>
              <a:spcBef>
                <a:spcPct val="0"/>
              </a:spcBef>
            </a:pPr>
            <a:r>
              <a:rPr lang="en-US" sz="2733">
                <a:solidFill>
                  <a:srgbClr val="000000"/>
                </a:solidFill>
                <a:latin typeface="Canva Sans"/>
                <a:ea typeface="Canva Sans"/>
                <a:cs typeface="Canva Sans"/>
                <a:sym typeface="Canva Sans"/>
              </a:rPr>
              <a:t>5. Create High-Quality, SEO-Optimized Content</a:t>
            </a:r>
          </a:p>
          <a:p>
            <a:pPr algn="ctr">
              <a:lnSpc>
                <a:spcPts val="4373"/>
              </a:lnSpc>
              <a:spcBef>
                <a:spcPct val="0"/>
              </a:spcBef>
            </a:pPr>
            <a:r>
              <a:rPr lang="en-US" sz="2733">
                <a:solidFill>
                  <a:srgbClr val="000000"/>
                </a:solidFill>
                <a:latin typeface="Canva Sans"/>
                <a:ea typeface="Canva Sans"/>
                <a:cs typeface="Canva Sans"/>
                <a:sym typeface="Canva Sans"/>
              </a:rPr>
              <a:t>Content is the backbone of SEO. To rank higher, focus on:</a:t>
            </a:r>
          </a:p>
          <a:p>
            <a:pPr algn="ctr">
              <a:lnSpc>
                <a:spcPts val="4373"/>
              </a:lnSpc>
              <a:spcBef>
                <a:spcPct val="0"/>
              </a:spcBef>
            </a:pPr>
            <a:r>
              <a:rPr lang="en-US" sz="2733">
                <a:solidFill>
                  <a:srgbClr val="000000"/>
                </a:solidFill>
                <a:latin typeface="Canva Sans"/>
                <a:ea typeface="Canva Sans"/>
                <a:cs typeface="Canva Sans"/>
                <a:sym typeface="Canva Sans"/>
              </a:rPr>
              <a:t>Producing valuable, informative, and engaging content.</a:t>
            </a:r>
          </a:p>
          <a:p>
            <a:pPr algn="ctr">
              <a:lnSpc>
                <a:spcPts val="4373"/>
              </a:lnSpc>
              <a:spcBef>
                <a:spcPct val="0"/>
              </a:spcBef>
            </a:pPr>
            <a:r>
              <a:rPr lang="en-US" sz="2733">
                <a:solidFill>
                  <a:srgbClr val="000000"/>
                </a:solidFill>
                <a:latin typeface="Canva Sans"/>
                <a:ea typeface="Canva Sans"/>
                <a:cs typeface="Canva Sans"/>
                <a:sym typeface="Canva Sans"/>
              </a:rPr>
              <a:t>Targeting relevant keywords with a mix of short-tail and long-tail phrases.</a:t>
            </a:r>
          </a:p>
          <a:p>
            <a:pPr algn="ctr">
              <a:lnSpc>
                <a:spcPts val="4373"/>
              </a:lnSpc>
              <a:spcBef>
                <a:spcPct val="0"/>
              </a:spcBef>
            </a:pPr>
            <a:r>
              <a:rPr lang="en-US" sz="2733">
                <a:solidFill>
                  <a:srgbClr val="000000"/>
                </a:solidFill>
                <a:latin typeface="Canva Sans"/>
                <a:ea typeface="Canva Sans"/>
                <a:cs typeface="Canva Sans"/>
                <a:sym typeface="Canva Sans"/>
              </a:rPr>
              <a:t>Maintaining a consistent publishing schedule.</a:t>
            </a:r>
          </a:p>
          <a:p>
            <a:pPr algn="ctr">
              <a:lnSpc>
                <a:spcPts val="4373"/>
              </a:lnSpc>
              <a:spcBef>
                <a:spcPct val="0"/>
              </a:spcBef>
            </a:pPr>
            <a:r>
              <a:rPr lang="en-US" sz="2733">
                <a:solidFill>
                  <a:srgbClr val="000000"/>
                </a:solidFill>
                <a:latin typeface="Canva Sans"/>
                <a:ea typeface="Canva Sans"/>
                <a:cs typeface="Canva Sans"/>
                <a:sym typeface="Canva Sans"/>
              </a:rPr>
              <a:t>Using internal linking to connect related content.</a:t>
            </a:r>
          </a:p>
          <a:p>
            <a:pPr algn="ctr">
              <a:lnSpc>
                <a:spcPts val="4373"/>
              </a:lnSpc>
              <a:spcBef>
                <a:spcPct val="0"/>
              </a:spcBef>
            </a:pPr>
            <a:r>
              <a:rPr lang="en-US" sz="2733">
                <a:solidFill>
                  <a:srgbClr val="000000"/>
                </a:solidFill>
                <a:latin typeface="Canva Sans"/>
                <a:ea typeface="Canva Sans"/>
                <a:cs typeface="Canva Sans"/>
                <a:sym typeface="Canva Sans"/>
              </a:rPr>
              <a:t>6. Secure Your Website with HTTPS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7742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Google prioritizes secure websites. Ensure your site is secured with HTTPS by obtaining and properly configuring an SSL certificate. A secure website builds trust with users and improves rankings.</a:t>
            </a:r>
          </a:p>
          <a:p>
            <a:pPr algn="ctr">
              <a:lnSpc>
                <a:spcPts val="4373"/>
              </a:lnSpc>
              <a:spcBef>
                <a:spcPct val="0"/>
              </a:spcBef>
            </a:pPr>
            <a:r>
              <a:rPr lang="en-US" sz="2733">
                <a:solidFill>
                  <a:srgbClr val="000000"/>
                </a:solidFill>
                <a:latin typeface="Canva Sans"/>
                <a:ea typeface="Canva Sans"/>
                <a:cs typeface="Canva Sans"/>
                <a:sym typeface="Canva Sans"/>
              </a:rPr>
              <a:t>7. Implement Schema Markup</a:t>
            </a:r>
          </a:p>
          <a:p>
            <a:pPr algn="ctr">
              <a:lnSpc>
                <a:spcPts val="4373"/>
              </a:lnSpc>
              <a:spcBef>
                <a:spcPct val="0"/>
              </a:spcBef>
            </a:pPr>
            <a:r>
              <a:rPr lang="en-US" sz="2733">
                <a:solidFill>
                  <a:srgbClr val="000000"/>
                </a:solidFill>
                <a:latin typeface="Canva Sans"/>
                <a:ea typeface="Canva Sans"/>
                <a:cs typeface="Canva Sans"/>
                <a:sym typeface="Canva Sans"/>
              </a:rPr>
              <a:t>Schema markup enhances search engines' ability to interpret your content accurately, resulting in informative rich snippets that improve visibility in search results. Use structured data for:</a:t>
            </a:r>
          </a:p>
          <a:p>
            <a:pPr algn="ctr">
              <a:lnSpc>
                <a:spcPts val="4373"/>
              </a:lnSpc>
              <a:spcBef>
                <a:spcPct val="0"/>
              </a:spcBef>
            </a:pPr>
            <a:r>
              <a:rPr lang="en-US" sz="2733">
                <a:solidFill>
                  <a:srgbClr val="000000"/>
                </a:solidFill>
                <a:latin typeface="Canva Sans"/>
                <a:ea typeface="Canva Sans"/>
                <a:cs typeface="Canva Sans"/>
                <a:sym typeface="Canva Sans"/>
              </a:rPr>
              <a:t>Articles and blogs</a:t>
            </a:r>
          </a:p>
          <a:p>
            <a:pPr algn="ctr">
              <a:lnSpc>
                <a:spcPts val="4373"/>
              </a:lnSpc>
              <a:spcBef>
                <a:spcPct val="0"/>
              </a:spcBef>
            </a:pPr>
            <a:r>
              <a:rPr lang="en-US" sz="2733">
                <a:solidFill>
                  <a:srgbClr val="000000"/>
                </a:solidFill>
                <a:latin typeface="Canva Sans"/>
                <a:ea typeface="Canva Sans"/>
                <a:cs typeface="Canva Sans"/>
                <a:sym typeface="Canva Sans"/>
              </a:rPr>
              <a:t>Reviews and ratings</a:t>
            </a:r>
          </a:p>
          <a:p>
            <a:pPr algn="ctr">
              <a:lnSpc>
                <a:spcPts val="4373"/>
              </a:lnSpc>
              <a:spcBef>
                <a:spcPct val="0"/>
              </a:spcBef>
            </a:pPr>
            <a:r>
              <a:rPr lang="en-US" sz="2733">
                <a:solidFill>
                  <a:srgbClr val="000000"/>
                </a:solidFill>
                <a:latin typeface="Canva Sans"/>
                <a:ea typeface="Canva Sans"/>
                <a:cs typeface="Canva Sans"/>
                <a:sym typeface="Canva Sans"/>
              </a:rPr>
              <a:t>FAQs</a:t>
            </a:r>
          </a:p>
          <a:p>
            <a:pPr algn="ctr">
              <a:lnSpc>
                <a:spcPts val="4373"/>
              </a:lnSpc>
              <a:spcBef>
                <a:spcPct val="0"/>
              </a:spcBef>
            </a:pPr>
            <a:r>
              <a:rPr lang="en-US" sz="2733">
                <a:solidFill>
                  <a:srgbClr val="000000"/>
                </a:solidFill>
                <a:latin typeface="Canva Sans"/>
                <a:ea typeface="Canva Sans"/>
                <a:cs typeface="Canva Sans"/>
                <a:sym typeface="Canva Sans"/>
              </a:rPr>
              <a:t>Local businesses</a:t>
            </a:r>
          </a:p>
          <a:p>
            <a:pPr algn="ctr">
              <a:lnSpc>
                <a:spcPts val="4373"/>
              </a:lnSpc>
              <a:spcBef>
                <a:spcPct val="0"/>
              </a:spcBef>
            </a:pPr>
            <a:r>
              <a:rPr lang="en-US" sz="2733">
                <a:solidFill>
                  <a:srgbClr val="000000"/>
                </a:solidFill>
                <a:latin typeface="Canva Sans"/>
                <a:ea typeface="Canva Sans"/>
                <a:cs typeface="Canva Sans"/>
                <a:sym typeface="Canva Sans"/>
              </a:rPr>
              <a:t>8. Optimize for Core Web Vitals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DAGfj7P1J4U</dc:identifier>
  <dcterms:modified xsi:type="dcterms:W3CDTF">2011-08-01T06:04:30Z</dcterms:modified>
  <cp:revision>1</cp:revision>
  <dc:title>SEO-Friendly Web Design: How to Build a Website That Ranks Higher on Google and Drives More Traffic</dc:title>
</cp:coreProperties>
</file>