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TC Chaddlewood" charset="1" panose="00000000000000000000"/>
      <p:regular r:id="rId22"/>
    </p:embeddedFont>
    <p:embeddedFont>
      <p:font typeface="Fira Code" charset="1" panose="020B08090500000200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268875" y="-38100"/>
            <a:ext cx="11238967" cy="2460732"/>
          </a:xfrm>
          <a:prstGeom prst="rect">
            <a:avLst/>
          </a:prstGeom>
        </p:spPr>
        <p:txBody>
          <a:bodyPr anchor="t" rtlCol="false" tIns="0" lIns="0" bIns="0" rIns="0">
            <a:spAutoFit/>
          </a:bodyPr>
          <a:lstStyle/>
          <a:p>
            <a:pPr algn="ctr">
              <a:lnSpc>
                <a:spcPts val="19075"/>
              </a:lnSpc>
            </a:pPr>
            <a:r>
              <a:rPr lang="en-US" sz="15896">
                <a:solidFill>
                  <a:srgbClr val="FFFFFF"/>
                </a:solidFill>
                <a:latin typeface="TC Chaddlewood"/>
                <a:ea typeface="TC Chaddlewood"/>
                <a:cs typeface="TC Chaddlewood"/>
                <a:sym typeface="TC Chaddlewood"/>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0" t="-12505" r="0" b="-12505"/>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36388" y="2508357"/>
            <a:ext cx="7818239" cy="2457450"/>
          </a:xfrm>
          <a:prstGeom prst="rect">
            <a:avLst/>
          </a:prstGeom>
        </p:spPr>
        <p:txBody>
          <a:bodyPr anchor="t" rtlCol="false" tIns="0" lIns="0" bIns="0" rIns="0">
            <a:spAutoFit/>
          </a:bodyPr>
          <a:lstStyle/>
          <a:p>
            <a:pPr algn="ctr">
              <a:lnSpc>
                <a:spcPts val="6480"/>
              </a:lnSpc>
            </a:pPr>
            <a:r>
              <a:rPr lang="en-US" sz="5400">
                <a:solidFill>
                  <a:srgbClr val="FFFFFF"/>
                </a:solidFill>
                <a:latin typeface="Fira Code"/>
                <a:ea typeface="Fira Code"/>
                <a:cs typeface="Fira Code"/>
                <a:sym typeface="Fira Code"/>
              </a:rPr>
              <a:t>Website Design and </a:t>
            </a:r>
          </a:p>
          <a:p>
            <a:pPr algn="ctr">
              <a:lnSpc>
                <a:spcPts val="6480"/>
              </a:lnSpc>
            </a:pPr>
            <a:r>
              <a:rPr lang="en-US" sz="5400">
                <a:solidFill>
                  <a:srgbClr val="FFFFFF"/>
                </a:solidFill>
                <a:latin typeface="Fira Code"/>
                <a:ea typeface="Fira Code"/>
                <a:cs typeface="Fira Code"/>
                <a:sym typeface="Fira Code"/>
              </a:rPr>
              <a:t>Development </a:t>
            </a:r>
          </a:p>
          <a:p>
            <a:pPr algn="ctr">
              <a:lnSpc>
                <a:spcPts val="6480"/>
              </a:lnSpc>
            </a:pPr>
            <a:r>
              <a:rPr lang="en-US" sz="5400">
                <a:solidFill>
                  <a:srgbClr val="FFFFFF"/>
                </a:solidFill>
                <a:latin typeface="Fira Code"/>
                <a:ea typeface="Fira Code"/>
                <a:cs typeface="Fira Code"/>
                <a:sym typeface="Fira Code"/>
              </a:rPr>
              <a:t>Company</a:t>
            </a:r>
          </a:p>
        </p:txBody>
      </p:sp>
      <p:grpSp>
        <p:nvGrpSpPr>
          <p:cNvPr name="Group 8" id="8"/>
          <p:cNvGrpSpPr/>
          <p:nvPr/>
        </p:nvGrpSpPr>
        <p:grpSpPr>
          <a:xfrm rot="0">
            <a:off x="425804" y="353903"/>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012687" y="4953000"/>
            <a:ext cx="5863828" cy="1097531"/>
          </a:xfrm>
          <a:prstGeom prst="rect">
            <a:avLst/>
          </a:prstGeom>
        </p:spPr>
        <p:txBody>
          <a:bodyPr anchor="t" rtlCol="false" tIns="0" lIns="0" bIns="0" rIns="0">
            <a:spAutoFit/>
          </a:bodyPr>
          <a:lstStyle/>
          <a:p>
            <a:pPr algn="ctr">
              <a:lnSpc>
                <a:spcPts val="4104"/>
              </a:lnSpc>
            </a:pPr>
            <a:r>
              <a:rPr lang="en-US" sz="2565">
                <a:solidFill>
                  <a:srgbClr val="FFFFFF"/>
                </a:solidFill>
                <a:latin typeface="Fira Code"/>
                <a:ea typeface="Fira Code"/>
                <a:cs typeface="Fira Code"/>
                <a:sym typeface="Fira Code"/>
              </a:rPr>
              <a:t> Web Design &amp; Web Development </a:t>
            </a:r>
          </a:p>
          <a:p>
            <a:pPr algn="ctr">
              <a:lnSpc>
                <a:spcPts val="4160"/>
              </a:lnSpc>
            </a:pPr>
            <a:r>
              <a:rPr lang="en-US" sz="2600">
                <a:solidFill>
                  <a:srgbClr val="FFFFFF"/>
                </a:solidFill>
                <a:latin typeface="Fira Code"/>
                <a:ea typeface="Fira Code"/>
                <a:cs typeface="Fira Code"/>
                <a:sym typeface="Fira Code"/>
              </a:rPr>
              <a:t>Company in Bangalore, India</a:t>
            </a:r>
          </a:p>
        </p:txBody>
      </p:sp>
      <p:sp>
        <p:nvSpPr>
          <p:cNvPr name="TextBox 11" id="11"/>
          <p:cNvSpPr txBox="true"/>
          <p:nvPr/>
        </p:nvSpPr>
        <p:spPr>
          <a:xfrm rot="0">
            <a:off x="9704605" y="6396801"/>
            <a:ext cx="5863828"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a:p>
            <a:pPr algn="ctr">
              <a:lnSpc>
                <a:spcPts val="4160"/>
              </a:lnSpc>
            </a:pPr>
            <a:r>
              <a:rPr lang="en-US" sz="2600">
                <a:solidFill>
                  <a:srgbClr val="FFFFFF"/>
                </a:solidFill>
                <a:latin typeface="Fira Code"/>
                <a:ea typeface="Fira Code"/>
                <a:cs typeface="Fira Code"/>
                <a:sym typeface="Fira Code"/>
              </a:rPr>
              <a:t>+91 9986 056 909</a:t>
            </a:r>
          </a:p>
          <a:p>
            <a:pPr algn="ctr">
              <a:lnSpc>
                <a:spcPts val="4160"/>
              </a:lnSpc>
            </a:pPr>
            <a:r>
              <a:rPr lang="en-US" sz="2600">
                <a:solidFill>
                  <a:srgbClr val="FFFFFF"/>
                </a:solidFill>
                <a:latin typeface="Fira Code"/>
                <a:ea typeface="Fira Code"/>
                <a:cs typeface="Fira Code"/>
                <a:sym typeface="Fira Code"/>
              </a:rPr>
              <a:t>info@quorawebsolutions.com</a:t>
            </a:r>
          </a:p>
          <a:p>
            <a:pPr algn="ctr">
              <a:lnSpc>
                <a:spcPts val="4160"/>
              </a:lnSpc>
            </a:pPr>
          </a:p>
        </p:txBody>
      </p:sp>
      <p:sp>
        <p:nvSpPr>
          <p:cNvPr name="TextBox 12" id="12"/>
          <p:cNvSpPr txBox="true"/>
          <p:nvPr/>
        </p:nvSpPr>
        <p:spPr>
          <a:xfrm rot="0">
            <a:off x="11949261" y="8086090"/>
            <a:ext cx="6338739"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24A, 1st Main Rd, Chandra Reddy </a:t>
            </a:r>
          </a:p>
          <a:p>
            <a:pPr algn="ctr">
              <a:lnSpc>
                <a:spcPts val="4160"/>
              </a:lnSpc>
            </a:pPr>
            <a:r>
              <a:rPr lang="en-US" sz="2600">
                <a:solidFill>
                  <a:srgbClr val="FFFFFF"/>
                </a:solidFill>
                <a:latin typeface="Fira Code"/>
                <a:ea typeface="Fira Code"/>
                <a:cs typeface="Fira Code"/>
                <a:sym typeface="Fira Code"/>
              </a:rPr>
              <a:t>Layout, Koramangala 4th Block, </a:t>
            </a:r>
          </a:p>
          <a:p>
            <a:pPr algn="ctr">
              <a:lnSpc>
                <a:spcPts val="4160"/>
              </a:lnSpc>
            </a:pPr>
            <a:r>
              <a:rPr lang="en-US" sz="2600">
                <a:solidFill>
                  <a:srgbClr val="FFFFFF"/>
                </a:solidFill>
                <a:latin typeface="Fira Code"/>
                <a:ea typeface="Fira Code"/>
                <a:cs typeface="Fira Code"/>
                <a:sym typeface="Fira Code"/>
              </a:rPr>
              <a:t>Koramangala, Bengaluru, </a:t>
            </a:r>
          </a:p>
          <a:p>
            <a:pPr algn="ctr">
              <a:lnSpc>
                <a:spcPts val="4160"/>
              </a:lnSpc>
            </a:pPr>
            <a:r>
              <a:rPr lang="en-US" sz="2600">
                <a:solidFill>
                  <a:srgbClr val="FFFFFF"/>
                </a:solidFill>
                <a:latin typeface="Fira Code"/>
                <a:ea typeface="Fira Code"/>
                <a:cs typeface="Fira Code"/>
                <a:sym typeface="Fira Code"/>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59869"/>
            <a:ext cx="18288000" cy="6249670"/>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Expertise: Website design and development companies are staffed with professionals who possess the skills and knowledge to craft high-quality websites tailored to your specific needs. They have a deep understanding of design principles, user experience, and web development technologies, enabling them to create websites that are visually appealing, user-friendly, and effective in achieving your business objectives.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Efficiency: Hiring a website design and development company can save you valuable time and effort. Instead of dedicating resources to learning website design and development, you can focus on other critical aspects of your business. The professionals at a website design and development company can handle all aspects of website creation, from design to development and maintenance.</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21863"/>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Cost-effectiveness: While there may be an initial investment, hiring a website design and development company can be a cost-effective long-term strategy. A well-designed and developed website can help you attract more customers, generate more leads, and increase your revenue. By partnering with experts, you can avoid costly mistakes and ensure that your website is optimized for success.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Peace of mind: Knowing that your website is in the hands of professionals can provide you with peace of mind. </a:t>
            </a:r>
            <a:r>
              <a:rPr lang="en-US" sz="2600">
                <a:solidFill>
                  <a:srgbClr val="FFFFFF"/>
                </a:solidFill>
                <a:latin typeface="Fira Code"/>
                <a:ea typeface="Fira Code"/>
                <a:cs typeface="Fira Code"/>
                <a:sym typeface="Fira Code"/>
              </a:rPr>
              <a:t>You can trust that your website is being built and maintained to the highest standards, ensuring a positive online presence for your business.</a:t>
            </a:r>
          </a:p>
          <a:p>
            <a:pPr algn="ctr">
              <a:lnSpc>
                <a:spcPts val="4160"/>
              </a:lnSpc>
              <a:spcBef>
                <a:spcPct val="0"/>
              </a:spcBef>
            </a:pPr>
            <a:r>
              <a:rPr lang="en-US" sz="2600">
                <a:solidFill>
                  <a:srgbClr val="FFFFFF"/>
                </a:solidFill>
                <a:latin typeface="Fira Code"/>
                <a:ea typeface="Fira Code"/>
                <a:cs typeface="Fira Code"/>
                <a:sym typeface="Fira Code"/>
              </a:rPr>
              <a:t>Selecting the ideal website design and development company for your needs is crucial. Here are some key factors to consider when choosing a website design and development company:</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662325"/>
            <a:ext cx="18288000" cy="4678045"/>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Industry expertise: Look for a company that has a proven track record of designing and developing websites for businesses in your industry. This will ensure that they understand the specific needs and challenges of your sector. </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Portfolio: Review the company's portfolio to see examples of their work. Pay attention to the quality of the design, functionality, and overall user experience.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Testimonials: Read testimonials from past clients to get a sense of their experience working with the company. Look for feedback on the company's communication, responsiveness, and the quality of their work.</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794550"/>
            <a:ext cx="18288000" cy="41541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a:t>
            </a:r>
            <a:r>
              <a:rPr lang="en-US" sz="2600">
                <a:solidFill>
                  <a:srgbClr val="FFFFFF"/>
                </a:solidFill>
                <a:latin typeface="Fira Code"/>
                <a:ea typeface="Fira Code"/>
                <a:cs typeface="Fira Code"/>
                <a:sym typeface="Fira Code"/>
              </a:rPr>
              <a:t>ommunication: Make sure the company is easy to communicate with and responsive to your needs. A good website design and development company will keep you informed throughout the process and be open to your feedback.</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Pricing: Get quotes from multiple reputable companies to compare pricing and value. Don't solely focus on the lowest price; consider the overall value that each company offers, including their expertise, experience, and the quality of their work.</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5687813"/>
            <a:ext cx="18288000" cy="310642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spcBef>
                <a:spcPct val="0"/>
              </a:spcBef>
            </a:pPr>
            <a:r>
              <a:rPr lang="en-US" sz="2600">
                <a:solidFill>
                  <a:srgbClr val="FFFFFF"/>
                </a:solidFill>
                <a:latin typeface="Fira Code"/>
                <a:ea typeface="Fira Code"/>
                <a:cs typeface="Fira Code"/>
                <a:sym typeface="Fira Code"/>
              </a:rPr>
              <a:t>In conclusion, a website design and development company can be a valuable asset to y</a:t>
            </a:r>
            <a:r>
              <a:rPr lang="en-US" sz="2600">
                <a:solidFill>
                  <a:srgbClr val="FFFFFF"/>
                </a:solidFill>
                <a:latin typeface="Fira Code"/>
                <a:ea typeface="Fira Code"/>
                <a:cs typeface="Fira Code"/>
                <a:sym typeface="Fira Code"/>
              </a:rPr>
              <a:t>our business. By choosing the right company, you can create a website that is not only visually appealing but also effective at driving traffic, generating leads, and achieving your business objectives. Remember, your website is your digital storefront, so it's important to invest in a company that can help you create a professional and engaging online presence.</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361869"/>
            <a:ext cx="18288000" cy="3201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45954" y="6691191"/>
            <a:ext cx="7130951"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Visit Us - www.quorawebsolution.com</a:t>
            </a:r>
          </a:p>
          <a:p>
            <a:pPr algn="ctr">
              <a:lnSpc>
                <a:spcPts val="4160"/>
              </a:lnSpc>
            </a:pPr>
            <a:r>
              <a:rPr lang="en-US" sz="2600">
                <a:solidFill>
                  <a:srgbClr val="FFFFFF"/>
                </a:solidFill>
                <a:latin typeface="Fira Code"/>
                <a:ea typeface="Fira Code"/>
                <a:cs typeface="Fira Code"/>
                <a:sym typeface="Fira Code"/>
              </a:rPr>
              <a:t>Call Us - +91 9986 056 909</a:t>
            </a:r>
          </a:p>
          <a:p>
            <a:pPr algn="ctr">
              <a:lnSpc>
                <a:spcPts val="4160"/>
              </a:lnSpc>
            </a:pPr>
            <a:r>
              <a:rPr lang="en-US" sz="2600">
                <a:solidFill>
                  <a:srgbClr val="FFFFFF"/>
                </a:solidFill>
                <a:latin typeface="Fira Code"/>
                <a:ea typeface="Fira Code"/>
                <a:cs typeface="Fira Code"/>
                <a:sym typeface="Fira Code"/>
              </a:rPr>
              <a:t>Mail Us - info@quorawebsolutions.com</a:t>
            </a:r>
          </a:p>
          <a:p>
            <a:pPr algn="ctr">
              <a:lnSpc>
                <a:spcPts val="4160"/>
              </a:lnSpc>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sp>
        <p:nvSpPr>
          <p:cNvPr name="TextBox 4" id="4"/>
          <p:cNvSpPr txBox="true"/>
          <p:nvPr/>
        </p:nvSpPr>
        <p:spPr>
          <a:xfrm rot="0">
            <a:off x="4487144" y="254357"/>
            <a:ext cx="2681783" cy="1323975"/>
          </a:xfrm>
          <a:prstGeom prst="rect">
            <a:avLst/>
          </a:prstGeom>
        </p:spPr>
        <p:txBody>
          <a:bodyPr anchor="t" rtlCol="false" tIns="0" lIns="0" bIns="0" rIns="0">
            <a:spAutoFit/>
          </a:bodyPr>
          <a:lstStyle/>
          <a:p>
            <a:pPr algn="ctr">
              <a:lnSpc>
                <a:spcPts val="10199"/>
              </a:lnSpc>
            </a:pPr>
            <a:r>
              <a:rPr lang="en-US" sz="8499">
                <a:solidFill>
                  <a:srgbClr val="FFFFFF"/>
                </a:solidFill>
                <a:latin typeface="TC Chaddlewood"/>
                <a:ea typeface="TC Chaddlewood"/>
                <a:cs typeface="TC Chaddlewood"/>
                <a:sym typeface="TC Chaddlewood"/>
              </a:rPr>
              <a:t>Services</a:t>
            </a:r>
          </a:p>
        </p:txBody>
      </p:sp>
      <p:grpSp>
        <p:nvGrpSpPr>
          <p:cNvPr name="Group 5" id="5"/>
          <p:cNvGrpSpPr/>
          <p:nvPr/>
        </p:nvGrpSpPr>
        <p:grpSpPr>
          <a:xfrm rot="3339144">
            <a:off x="-4591061" y="5209522"/>
            <a:ext cx="9877602" cy="5536051"/>
            <a:chOff x="0" y="0"/>
            <a:chExt cx="13170136" cy="7381401"/>
          </a:xfrm>
        </p:grpSpPr>
        <p:sp>
          <p:nvSpPr>
            <p:cNvPr name="Freeform 6" id="6"/>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7" id="7"/>
          <p:cNvGrpSpPr/>
          <p:nvPr/>
        </p:nvGrpSpPr>
        <p:grpSpPr>
          <a:xfrm rot="0">
            <a:off x="9854955" y="353167"/>
            <a:ext cx="7373989" cy="9232664"/>
            <a:chOff x="0" y="0"/>
            <a:chExt cx="9831986" cy="12310219"/>
          </a:xfrm>
        </p:grpSpPr>
        <p:sp>
          <p:nvSpPr>
            <p:cNvPr name="Freeform 8" id="8"/>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9" id="9"/>
          <p:cNvGrpSpPr/>
          <p:nvPr/>
        </p:nvGrpSpPr>
        <p:grpSpPr>
          <a:xfrm rot="0">
            <a:off x="9817595" y="292457"/>
            <a:ext cx="7441705" cy="9340075"/>
            <a:chOff x="0" y="0"/>
            <a:chExt cx="9922273" cy="12453433"/>
          </a:xfrm>
        </p:grpSpPr>
        <p:sp>
          <p:nvSpPr>
            <p:cNvPr name="Freeform 10" id="10"/>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44047" t="0" r="-44047" b="0"/>
              </a:stretch>
            </a:blipFill>
          </p:spPr>
        </p:sp>
      </p:grpSp>
      <p:sp>
        <p:nvSpPr>
          <p:cNvPr name="TextBox 11" id="11"/>
          <p:cNvSpPr txBox="true"/>
          <p:nvPr/>
        </p:nvSpPr>
        <p:spPr>
          <a:xfrm rot="0">
            <a:off x="7877956" y="114300"/>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Fira Code"/>
                <a:ea typeface="Fira Code"/>
                <a:cs typeface="Fira Code"/>
                <a:sym typeface="Fira Code"/>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1" tooltip="https://www.quorawebsolution.com/tour-and-travel-website-development-company-in-bangalore"/>
              </a:rPr>
              <a:t>TOUR AND TRAVEL WEBSITE DEVELOPMENT</a:t>
            </a:r>
          </a:p>
          <a:p>
            <a:pPr algn="ctr">
              <a:lnSpc>
                <a:spcPts val="227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30490" y="264451"/>
            <a:ext cx="14321993" cy="5510716"/>
          </a:xfrm>
          <a:custGeom>
            <a:avLst/>
            <a:gdLst/>
            <a:ahLst/>
            <a:cxnLst/>
            <a:rect r="r" b="b" t="t" l="l"/>
            <a:pathLst>
              <a:path h="5510716" w="14321993">
                <a:moveTo>
                  <a:pt x="0" y="0"/>
                </a:moveTo>
                <a:lnTo>
                  <a:pt x="14321993" y="0"/>
                </a:lnTo>
                <a:lnTo>
                  <a:pt x="14321993" y="5510716"/>
                </a:lnTo>
                <a:lnTo>
                  <a:pt x="0" y="5510716"/>
                </a:lnTo>
                <a:lnTo>
                  <a:pt x="0" y="0"/>
                </a:lnTo>
                <a:close/>
              </a:path>
            </a:pathLst>
          </a:custGeom>
          <a:blipFill>
            <a:blip r:embed="rId2"/>
            <a:stretch>
              <a:fillRect l="0" t="-28953" r="0" b="-44309"/>
            </a:stretch>
          </a:blipFill>
        </p:spPr>
      </p:sp>
      <p:sp>
        <p:nvSpPr>
          <p:cNvPr name="TextBox 3" id="3"/>
          <p:cNvSpPr txBox="true"/>
          <p:nvPr/>
        </p:nvSpPr>
        <p:spPr>
          <a:xfrm rot="0">
            <a:off x="0" y="7761309"/>
            <a:ext cx="18288000" cy="1534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Website Design and Development Company: </a:t>
            </a:r>
            <a:r>
              <a:rPr lang="en-US" sz="2600">
                <a:solidFill>
                  <a:srgbClr val="FFFFFF"/>
                </a:solidFill>
                <a:latin typeface="Fira Code"/>
                <a:ea typeface="Fira Code"/>
                <a:cs typeface="Fira Code"/>
                <a:sym typeface="Fira Code"/>
              </a:rPr>
              <a:t>Your Digital Partner for Success</a:t>
            </a:r>
          </a:p>
          <a:p>
            <a:pPr algn="ctr">
              <a:lnSpc>
                <a:spcPts val="4160"/>
              </a:lnSpc>
              <a:spcBef>
                <a:spcPct val="0"/>
              </a:spcBef>
            </a:pPr>
            <a:r>
              <a:rPr lang="en-US" sz="2600">
                <a:solidFill>
                  <a:srgbClr val="FFFFFF"/>
                </a:solidFill>
                <a:latin typeface="Fira Code"/>
                <a:ea typeface="Fira Code"/>
                <a:cs typeface="Fira Code"/>
                <a:sym typeface="Fira Code"/>
              </a:rPr>
              <a:t>A website design and development company is your digital partner, specializing in crafting custom websites tailored to your unique needs and goals. </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21062" y="291422"/>
            <a:ext cx="14419431" cy="5023380"/>
          </a:xfrm>
          <a:custGeom>
            <a:avLst/>
            <a:gdLst/>
            <a:ahLst/>
            <a:cxnLst/>
            <a:rect r="r" b="b" t="t" l="l"/>
            <a:pathLst>
              <a:path h="5023380" w="14419431">
                <a:moveTo>
                  <a:pt x="0" y="0"/>
                </a:moveTo>
                <a:lnTo>
                  <a:pt x="14419431" y="0"/>
                </a:lnTo>
                <a:lnTo>
                  <a:pt x="14419431" y="5023380"/>
                </a:lnTo>
                <a:lnTo>
                  <a:pt x="0" y="5023380"/>
                </a:lnTo>
                <a:lnTo>
                  <a:pt x="0" y="0"/>
                </a:lnTo>
                <a:close/>
              </a:path>
            </a:pathLst>
          </a:custGeom>
          <a:blipFill>
            <a:blip r:embed="rId2"/>
            <a:stretch>
              <a:fillRect l="0" t="-34937" r="0" b="-56521"/>
            </a:stretch>
          </a:blipFill>
        </p:spPr>
      </p:sp>
      <p:sp>
        <p:nvSpPr>
          <p:cNvPr name="TextBox 3" id="3"/>
          <p:cNvSpPr txBox="true"/>
          <p:nvPr/>
        </p:nvSpPr>
        <p:spPr>
          <a:xfrm rot="0">
            <a:off x="0" y="7681974"/>
            <a:ext cx="18288000" cy="1534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They work closely with you to understand your business, target audience, and desired outcomes, and then create a website that effectively represents your brand and drives results.</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47507" y="291422"/>
            <a:ext cx="14260760" cy="5578727"/>
          </a:xfrm>
          <a:custGeom>
            <a:avLst/>
            <a:gdLst/>
            <a:ahLst/>
            <a:cxnLst/>
            <a:rect r="r" b="b" t="t" l="l"/>
            <a:pathLst>
              <a:path h="5578727" w="14260760">
                <a:moveTo>
                  <a:pt x="0" y="0"/>
                </a:moveTo>
                <a:lnTo>
                  <a:pt x="14260761" y="0"/>
                </a:lnTo>
                <a:lnTo>
                  <a:pt x="14260761" y="5578727"/>
                </a:lnTo>
                <a:lnTo>
                  <a:pt x="0" y="5578727"/>
                </a:lnTo>
                <a:lnTo>
                  <a:pt x="0" y="0"/>
                </a:lnTo>
                <a:close/>
              </a:path>
            </a:pathLst>
          </a:custGeom>
          <a:blipFill>
            <a:blip r:embed="rId2"/>
            <a:stretch>
              <a:fillRect l="0" t="-31618" r="-1298" b="-41098"/>
            </a:stretch>
          </a:blipFill>
        </p:spPr>
      </p:sp>
      <p:sp>
        <p:nvSpPr>
          <p:cNvPr name="TextBox 3" id="3"/>
          <p:cNvSpPr txBox="true"/>
          <p:nvPr/>
        </p:nvSpPr>
        <p:spPr>
          <a:xfrm rot="0">
            <a:off x="0" y="7796387"/>
            <a:ext cx="18288000" cy="205867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Fira Code"/>
                <a:ea typeface="Fira Code"/>
                <a:cs typeface="Fira Code"/>
                <a:sym typeface="Fira Code"/>
              </a:rPr>
              <a:t>The process of website design and development is a collaborative effort between the client and the development team.</a:t>
            </a:r>
          </a:p>
          <a:p>
            <a:pPr algn="ctr">
              <a:lnSpc>
                <a:spcPts val="4160"/>
              </a:lnSpc>
              <a:spcBef>
                <a:spcPct val="0"/>
              </a:spcBef>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79245" y="414173"/>
            <a:ext cx="13814026" cy="5386115"/>
          </a:xfrm>
          <a:custGeom>
            <a:avLst/>
            <a:gdLst/>
            <a:ahLst/>
            <a:cxnLst/>
            <a:rect r="r" b="b" t="t" l="l"/>
            <a:pathLst>
              <a:path h="5386115" w="13814026">
                <a:moveTo>
                  <a:pt x="0" y="0"/>
                </a:moveTo>
                <a:lnTo>
                  <a:pt x="13814026" y="0"/>
                </a:lnTo>
                <a:lnTo>
                  <a:pt x="13814026" y="5386114"/>
                </a:lnTo>
                <a:lnTo>
                  <a:pt x="0" y="5386114"/>
                </a:lnTo>
                <a:lnTo>
                  <a:pt x="0" y="0"/>
                </a:lnTo>
                <a:close/>
              </a:path>
            </a:pathLst>
          </a:custGeom>
          <a:blipFill>
            <a:blip r:embed="rId2"/>
            <a:stretch>
              <a:fillRect l="0" t="-60276" r="0" b="-82861"/>
            </a:stretch>
          </a:blipFill>
        </p:spPr>
      </p:sp>
      <p:sp>
        <p:nvSpPr>
          <p:cNvPr name="TextBox 3" id="3"/>
          <p:cNvSpPr txBox="true"/>
          <p:nvPr/>
        </p:nvSpPr>
        <p:spPr>
          <a:xfrm rot="0">
            <a:off x="0" y="7999315"/>
            <a:ext cx="18288000" cy="15347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 It typically involves several key stages:</a:t>
            </a:r>
          </a:p>
          <a:p>
            <a:pPr algn="ctr">
              <a:lnSpc>
                <a:spcPts val="4160"/>
              </a:lnSpc>
              <a:spcBef>
                <a:spcPct val="0"/>
              </a:spcBef>
            </a:pPr>
            <a:r>
              <a:rPr lang="en-US" sz="2600">
                <a:solidFill>
                  <a:srgbClr val="FFFFFF"/>
                </a:solidFill>
                <a:latin typeface="Fira Code"/>
                <a:ea typeface="Fira Code"/>
                <a:cs typeface="Fira Code"/>
                <a:sym typeface="Fira Code"/>
              </a:rPr>
              <a:t>Planning: This initial phase involves a comprehensive exploration of the client's business objectives, target audience demographics, and desired outcomes. </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63193"/>
            <a:ext cx="18288000" cy="67735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The development team will then create a detailed website map and wireframes that </a:t>
            </a:r>
            <a:r>
              <a:rPr lang="en-US" sz="2600">
                <a:solidFill>
                  <a:srgbClr val="FFFFFF"/>
                </a:solidFill>
                <a:latin typeface="Fira Code"/>
                <a:ea typeface="Fira Code"/>
                <a:cs typeface="Fira Code"/>
                <a:sym typeface="Fira Code"/>
              </a:rPr>
              <a:t>outline the structure and content of the site, ensuring a clear and effective user journey.</a:t>
            </a:r>
          </a:p>
          <a:p>
            <a:pPr algn="ctr">
              <a:lnSpc>
                <a:spcPts val="4160"/>
              </a:lnSpc>
              <a:spcBef>
                <a:spcPct val="0"/>
              </a:spcBef>
            </a:pPr>
            <a:r>
              <a:rPr lang="en-US" sz="2600">
                <a:solidFill>
                  <a:srgbClr val="FFFFFF"/>
                </a:solidFill>
                <a:latin typeface="Fira Code"/>
                <a:ea typeface="Fira Code"/>
                <a:cs typeface="Fira Code"/>
                <a:sym typeface="Fira Code"/>
              </a:rPr>
              <a:t>A website design and development company offers a comprehensive suite of services to help you achieve your online goals. These services include: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Custom website design and development: We create unique websites that reflect your brand identity and engage your target audience.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E-commerce website development: We build online stores that seamlessly integrate with your payment gateways and inventory management systems.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redesign: We revitalize your existing website to improve its usability, aesthetics, and performance.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maintenance and support: We provide ongoing support to ensure your website remains up-to-date, secure, and optimized for performance.</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630967"/>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Search engine optimization (SEO): We help you improve y</a:t>
            </a:r>
            <a:r>
              <a:rPr lang="en-US" sz="2600">
                <a:solidFill>
                  <a:srgbClr val="FFFFFF"/>
                </a:solidFill>
                <a:latin typeface="Fira Code"/>
                <a:ea typeface="Fira Code"/>
                <a:cs typeface="Fira Code"/>
                <a:sym typeface="Fira Code"/>
              </a:rPr>
              <a:t>our website's visibility in search engine results pages (SERPs) to attract more organic traffic.</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Pay-per-click (PPC) advertising: We manage your PPC campaigns to drive targeted traffic to your website and generate leads.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Social media marketing: We create and manage your social media presence to build brand awareness, engage with your audience, and drive traffic to your website.</a:t>
            </a:r>
          </a:p>
          <a:p>
            <a:pPr algn="ctr">
              <a:lnSpc>
                <a:spcPts val="4160"/>
              </a:lnSpc>
              <a:spcBef>
                <a:spcPct val="0"/>
              </a:spcBef>
            </a:pPr>
            <a:r>
              <a:rPr lang="en-US" sz="2600">
                <a:solidFill>
                  <a:srgbClr val="FFFFFF"/>
                </a:solidFill>
                <a:latin typeface="Fira Code"/>
                <a:ea typeface="Fira Code"/>
                <a:cs typeface="Fira Code"/>
                <a:sym typeface="Fira Code"/>
              </a:rPr>
              <a:t>When selecting a website design and development company, it's crucial to evaluate factors such as their experience, portfolio, and pricing. Additionally, ensure the company aligns with your business goals and you feel comfortable collaborating with them.</a:t>
            </a:r>
          </a:p>
        </p:txBody>
      </p:sp>
      <p:sp>
        <p:nvSpPr>
          <p:cNvPr name="TextBox 3" id="3"/>
          <p:cNvSpPr txBox="true"/>
          <p:nvPr/>
        </p:nvSpPr>
        <p:spPr>
          <a:xfrm rot="0">
            <a:off x="0" y="8967153"/>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Website Design and Development Company: </a:t>
            </a:r>
            <a:r>
              <a:rPr lang="en-US" sz="2600">
                <a:solidFill>
                  <a:srgbClr val="FFFFFF"/>
                </a:solidFill>
                <a:latin typeface="Fira Code"/>
                <a:ea typeface="Fira Code"/>
                <a:cs typeface="Fira Code"/>
                <a:sym typeface="Fira Code"/>
              </a:rPr>
              <a:t>Your Digital Partner</a:t>
            </a:r>
          </a:p>
          <a:p>
            <a:pPr algn="ctr">
              <a:lnSpc>
                <a:spcPts val="4160"/>
              </a:lnSpc>
              <a:spcBef>
                <a:spcPct val="0"/>
              </a:spcBef>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551632"/>
            <a:ext cx="18288000" cy="677354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Fira Code"/>
                <a:ea typeface="Fira Code"/>
                <a:cs typeface="Fira Code"/>
                <a:sym typeface="Fira Code"/>
              </a:rPr>
              <a:t>Your website is your business's digital storefront, the first impression customers have of your brand online. A website design and development company is a team of experts who specialize in crafting and managing websites. They collaborate to create a website that is both visually appealing and functionally effective.</a:t>
            </a:r>
          </a:p>
          <a:p>
            <a:pPr algn="ctr">
              <a:lnSpc>
                <a:spcPts val="4160"/>
              </a:lnSpc>
              <a:spcBef>
                <a:spcPct val="0"/>
              </a:spcBef>
            </a:pPr>
            <a:r>
              <a:rPr lang="en-US" sz="2600">
                <a:solidFill>
                  <a:srgbClr val="FFFFFF"/>
                </a:solidFill>
                <a:latin typeface="Fira Code"/>
                <a:ea typeface="Fira Code"/>
                <a:cs typeface="Fira Code"/>
                <a:sym typeface="Fira Code"/>
              </a:rPr>
              <a:t>Services offered by a website design and development company:</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design: Crafting the visual identity of your website, including layout, colors, and typography.</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development: Building the technical infrastructure of your website using HTML, CSS, and other programming languages.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Content management system (CMS) development: Creating a user-friendly platform for you to easily update and manage your website content.</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429232"/>
            <a:ext cx="18288000" cy="46780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E-commerce development: Building an online store that allows you to sell your products or services online.</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Search engine optimization (SEO): Optimizing your website to improve its visibility in search engine results pages.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Digital marketing: Promoting your website through various online channels, such as social media and email marketing.</a:t>
            </a:r>
          </a:p>
          <a:p>
            <a:pPr algn="ctr">
              <a:lnSpc>
                <a:spcPts val="4160"/>
              </a:lnSpc>
              <a:spcBef>
                <a:spcPct val="0"/>
              </a:spcBef>
            </a:pPr>
            <a:r>
              <a:rPr lang="en-US" sz="2600">
                <a:solidFill>
                  <a:srgbClr val="FFFFFF"/>
                </a:solidFill>
                <a:latin typeface="Fira Code"/>
                <a:ea typeface="Fira Code"/>
                <a:cs typeface="Fira Code"/>
                <a:sym typeface="Fira Code"/>
              </a:rPr>
              <a:t>Why choose a website design and development company? Because they offer a suite of benefits that can help your business thrive in the digital age.</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DAGR3aaoKkE</dc:identifier>
  <dcterms:modified xsi:type="dcterms:W3CDTF">2011-08-01T06:04:30Z</dcterms:modified>
  <cp:revision>1</cp:revision>
  <dc:title>Website Design and Development Company: Your Digital Partner for Success</dc:title>
</cp:coreProperties>
</file>