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Open Sauce" panose="020B0604020202020204" charset="0"/>
      <p:regular r:id="rId9"/>
    </p:embeddedFont>
    <p:embeddedFont>
      <p:font typeface="Open Sauce Bold" panose="020B0604020202020204" charset="0"/>
      <p:regular r:id="rId10"/>
    </p:embeddedFont>
    <p:embeddedFont>
      <p:font typeface="Poppins" panose="00000500000000000000" pitchFamily="2" charset="0"/>
      <p:regular r:id="rId11"/>
    </p:embeddedFont>
    <p:embeddedFont>
      <p:font typeface="Poppins Bold" panose="00000800000000000000"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https://www.swagatusa.com/abou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9.svg"/><Relationship Id="rId7" Type="http://schemas.openxmlformats.org/officeDocument/2006/relationships/image" Target="../media/image23.svg"/><Relationship Id="rId12"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svg"/><Relationship Id="rId10" Type="http://schemas.openxmlformats.org/officeDocument/2006/relationships/image" Target="../media/image26.jpe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hyperlink" Target="https://www.swagatusa.com/deportation-defen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13" b="-9313"/>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8635470" y="288655"/>
            <a:ext cx="9652530" cy="9998345"/>
          </a:xfrm>
          <a:custGeom>
            <a:avLst/>
            <a:gdLst/>
            <a:ahLst/>
            <a:cxnLst/>
            <a:rect l="l" t="t" r="r" b="b"/>
            <a:pathLst>
              <a:path w="9652530" h="9998345">
                <a:moveTo>
                  <a:pt x="0" y="0"/>
                </a:moveTo>
                <a:lnTo>
                  <a:pt x="9652530" y="0"/>
                </a:lnTo>
                <a:lnTo>
                  <a:pt x="9652530" y="9998345"/>
                </a:lnTo>
                <a:lnTo>
                  <a:pt x="0" y="9998345"/>
                </a:lnTo>
                <a:lnTo>
                  <a:pt x="0" y="0"/>
                </a:lnTo>
                <a:close/>
              </a:path>
            </a:pathLst>
          </a:custGeom>
          <a:blipFill>
            <a:blip r:embed="rId5">
              <a:alphaModFix amt="61000"/>
            </a:blip>
            <a:stretch>
              <a:fillRect r="-4523" b="-1373"/>
            </a:stretch>
          </a:blipFill>
        </p:spPr>
      </p:sp>
      <p:grpSp>
        <p:nvGrpSpPr>
          <p:cNvPr id="5" name="Group 5"/>
          <p:cNvGrpSpPr/>
          <p:nvPr/>
        </p:nvGrpSpPr>
        <p:grpSpPr>
          <a:xfrm>
            <a:off x="9760197" y="1087788"/>
            <a:ext cx="7839753" cy="783975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5292B"/>
            </a:solidFill>
            <a:ln cap="sq">
              <a:noFill/>
              <a:prstDash val="solid"/>
              <a:miter/>
            </a:ln>
          </p:spPr>
        </p:sp>
        <p:sp>
          <p:nvSpPr>
            <p:cNvPr id="7" name="TextBox 7"/>
            <p:cNvSpPr txBox="1"/>
            <p:nvPr/>
          </p:nvSpPr>
          <p:spPr>
            <a:xfrm>
              <a:off x="76200" y="28575"/>
              <a:ext cx="660400" cy="708025"/>
            </a:xfrm>
            <a:prstGeom prst="rect">
              <a:avLst/>
            </a:prstGeom>
          </p:spPr>
          <p:txBody>
            <a:bodyPr lIns="50800" tIns="50800" rIns="50800" bIns="50800" rtlCol="0" anchor="ctr"/>
            <a:lstStyle/>
            <a:p>
              <a:pPr algn="ctr">
                <a:lnSpc>
                  <a:spcPts val="2800"/>
                </a:lnSpc>
              </a:pPr>
              <a:endParaRPr/>
            </a:p>
          </p:txBody>
        </p:sp>
      </p:grpSp>
      <p:sp>
        <p:nvSpPr>
          <p:cNvPr id="8" name="AutoShape 8"/>
          <p:cNvSpPr/>
          <p:nvPr/>
        </p:nvSpPr>
        <p:spPr>
          <a:xfrm>
            <a:off x="1845281" y="7707545"/>
            <a:ext cx="6418275" cy="0"/>
          </a:xfrm>
          <a:prstGeom prst="line">
            <a:avLst/>
          </a:prstGeom>
          <a:ln w="28575" cap="flat">
            <a:solidFill>
              <a:srgbClr val="FFFFFF">
                <a:alpha val="97647"/>
              </a:srgbClr>
            </a:solidFill>
            <a:prstDash val="solid"/>
            <a:headEnd type="none" w="sm" len="sm"/>
            <a:tailEnd type="none" w="sm" len="sm"/>
          </a:ln>
        </p:spPr>
      </p:sp>
      <p:sp>
        <p:nvSpPr>
          <p:cNvPr id="9" name="AutoShape 9"/>
          <p:cNvSpPr/>
          <p:nvPr/>
        </p:nvSpPr>
        <p:spPr>
          <a:xfrm>
            <a:off x="1771317" y="7707545"/>
            <a:ext cx="1426244" cy="0"/>
          </a:xfrm>
          <a:prstGeom prst="line">
            <a:avLst/>
          </a:prstGeom>
          <a:ln w="133350" cap="rnd">
            <a:solidFill>
              <a:srgbClr val="A5292B"/>
            </a:solidFill>
            <a:prstDash val="solid"/>
            <a:headEnd type="none" w="sm" len="sm"/>
            <a:tailEnd type="none" w="sm" len="sm"/>
          </a:ln>
        </p:spPr>
      </p:sp>
      <p:sp>
        <p:nvSpPr>
          <p:cNvPr id="10" name="AutoShape 10"/>
          <p:cNvSpPr/>
          <p:nvPr/>
        </p:nvSpPr>
        <p:spPr>
          <a:xfrm>
            <a:off x="1972319" y="9065274"/>
            <a:ext cx="2685931" cy="0"/>
          </a:xfrm>
          <a:prstGeom prst="line">
            <a:avLst/>
          </a:prstGeom>
          <a:ln w="952500" cap="rnd">
            <a:solidFill>
              <a:srgbClr val="A5292B"/>
            </a:solidFill>
            <a:prstDash val="solid"/>
            <a:headEnd type="none" w="sm" len="sm"/>
            <a:tailEnd type="none" w="sm" len="sm"/>
          </a:ln>
        </p:spPr>
      </p:sp>
      <p:grpSp>
        <p:nvGrpSpPr>
          <p:cNvPr id="11" name="Group 11"/>
          <p:cNvGrpSpPr/>
          <p:nvPr/>
        </p:nvGrpSpPr>
        <p:grpSpPr>
          <a:xfrm>
            <a:off x="10186810" y="1514415"/>
            <a:ext cx="6986526" cy="6986498"/>
            <a:chOff x="0" y="0"/>
            <a:chExt cx="6350000" cy="6349975"/>
          </a:xfrm>
        </p:grpSpPr>
        <p:sp>
          <p:nvSpPr>
            <p:cNvPr id="12" name="Freeform 12"/>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6"/>
              <a:stretch>
                <a:fillRect l="-44786" r="-44786"/>
              </a:stretch>
            </a:blipFill>
          </p:spPr>
        </p:sp>
      </p:grpSp>
      <p:sp>
        <p:nvSpPr>
          <p:cNvPr id="13" name="Freeform 13"/>
          <p:cNvSpPr/>
          <p:nvPr/>
        </p:nvSpPr>
        <p:spPr>
          <a:xfrm>
            <a:off x="1972319" y="288655"/>
            <a:ext cx="3585840" cy="1756694"/>
          </a:xfrm>
          <a:custGeom>
            <a:avLst/>
            <a:gdLst/>
            <a:ahLst/>
            <a:cxnLst/>
            <a:rect l="l" t="t" r="r" b="b"/>
            <a:pathLst>
              <a:path w="3585840" h="1756694">
                <a:moveTo>
                  <a:pt x="0" y="0"/>
                </a:moveTo>
                <a:lnTo>
                  <a:pt x="3585841" y="0"/>
                </a:lnTo>
                <a:lnTo>
                  <a:pt x="3585841" y="1756694"/>
                </a:lnTo>
                <a:lnTo>
                  <a:pt x="0" y="1756694"/>
                </a:lnTo>
                <a:lnTo>
                  <a:pt x="0" y="0"/>
                </a:lnTo>
                <a:close/>
              </a:path>
            </a:pathLst>
          </a:custGeom>
          <a:blipFill>
            <a:blip r:embed="rId7"/>
            <a:stretch>
              <a:fillRect l="-2994" t="-59848" r="-2994" b="-56501"/>
            </a:stretch>
          </a:blipFill>
          <a:ln cap="sq">
            <a:noFill/>
            <a:prstDash val="solid"/>
            <a:miter/>
          </a:ln>
        </p:spPr>
      </p:sp>
      <p:sp>
        <p:nvSpPr>
          <p:cNvPr id="14" name="TextBox 14"/>
          <p:cNvSpPr txBox="1"/>
          <p:nvPr/>
        </p:nvSpPr>
        <p:spPr>
          <a:xfrm>
            <a:off x="1972319" y="2197749"/>
            <a:ext cx="7171681" cy="3228975"/>
          </a:xfrm>
          <a:prstGeom prst="rect">
            <a:avLst/>
          </a:prstGeom>
        </p:spPr>
        <p:txBody>
          <a:bodyPr lIns="0" tIns="0" rIns="0" bIns="0" rtlCol="0" anchor="t">
            <a:spAutoFit/>
          </a:bodyPr>
          <a:lstStyle/>
          <a:p>
            <a:pPr algn="l">
              <a:lnSpc>
                <a:spcPts val="8400"/>
              </a:lnSpc>
              <a:spcBef>
                <a:spcPct val="0"/>
              </a:spcBef>
            </a:pPr>
            <a:r>
              <a:rPr lang="en-US" sz="6000" b="1">
                <a:solidFill>
                  <a:srgbClr val="FFFFFF"/>
                </a:solidFill>
                <a:latin typeface="Poppins Bold"/>
                <a:ea typeface="Poppins Bold"/>
                <a:cs typeface="Poppins Bold"/>
                <a:sym typeface="Poppins Bold"/>
              </a:rPr>
              <a:t>LEGAL AID AND IMMIGRATION LAWYERS</a:t>
            </a:r>
          </a:p>
        </p:txBody>
      </p:sp>
      <p:sp>
        <p:nvSpPr>
          <p:cNvPr id="15" name="TextBox 15"/>
          <p:cNvSpPr txBox="1"/>
          <p:nvPr/>
        </p:nvSpPr>
        <p:spPr>
          <a:xfrm>
            <a:off x="5143500" y="8813814"/>
            <a:ext cx="3802767" cy="455295"/>
          </a:xfrm>
          <a:prstGeom prst="rect">
            <a:avLst/>
          </a:prstGeom>
        </p:spPr>
        <p:txBody>
          <a:bodyPr lIns="0" tIns="0" rIns="0" bIns="0" rtlCol="0" anchor="t">
            <a:spAutoFit/>
          </a:bodyPr>
          <a:lstStyle/>
          <a:p>
            <a:pPr algn="l">
              <a:lnSpc>
                <a:spcPts val="3779"/>
              </a:lnSpc>
              <a:spcBef>
                <a:spcPct val="0"/>
              </a:spcBef>
            </a:pPr>
            <a:r>
              <a:rPr lang="en-US" sz="2699">
                <a:solidFill>
                  <a:srgbClr val="FFFFFF"/>
                </a:solidFill>
                <a:latin typeface="Open Sauce"/>
                <a:ea typeface="Open Sauce"/>
                <a:cs typeface="Open Sauce"/>
                <a:sym typeface="Open Sauce"/>
              </a:rPr>
              <a:t>www.swagatusa.com</a:t>
            </a:r>
          </a:p>
        </p:txBody>
      </p:sp>
      <p:sp>
        <p:nvSpPr>
          <p:cNvPr id="16" name="TextBox 16"/>
          <p:cNvSpPr txBox="1"/>
          <p:nvPr/>
        </p:nvSpPr>
        <p:spPr>
          <a:xfrm>
            <a:off x="2239681" y="8774761"/>
            <a:ext cx="2189477" cy="504826"/>
          </a:xfrm>
          <a:prstGeom prst="rect">
            <a:avLst/>
          </a:prstGeom>
        </p:spPr>
        <p:txBody>
          <a:bodyPr lIns="0" tIns="0" rIns="0" bIns="0" rtlCol="0" anchor="t">
            <a:spAutoFit/>
          </a:bodyPr>
          <a:lstStyle/>
          <a:p>
            <a:pPr algn="l">
              <a:lnSpc>
                <a:spcPts val="4199"/>
              </a:lnSpc>
              <a:spcBef>
                <a:spcPct val="0"/>
              </a:spcBef>
            </a:pPr>
            <a:r>
              <a:rPr lang="en-US" sz="2999" b="1">
                <a:solidFill>
                  <a:srgbClr val="FFFFFF"/>
                </a:solidFill>
                <a:latin typeface="Open Sauce Bold"/>
                <a:ea typeface="Open Sauce Bold"/>
                <a:cs typeface="Open Sauce Bold"/>
                <a:sym typeface="Open Sauce Bold"/>
              </a:rPr>
              <a:t>REACH US </a:t>
            </a:r>
          </a:p>
        </p:txBody>
      </p:sp>
      <p:sp>
        <p:nvSpPr>
          <p:cNvPr id="17" name="TextBox 17"/>
          <p:cNvSpPr txBox="1"/>
          <p:nvPr/>
        </p:nvSpPr>
        <p:spPr>
          <a:xfrm>
            <a:off x="1972319" y="5710470"/>
            <a:ext cx="7301227" cy="1298575"/>
          </a:xfrm>
          <a:prstGeom prst="rect">
            <a:avLst/>
          </a:prstGeom>
        </p:spPr>
        <p:txBody>
          <a:bodyPr lIns="0" tIns="0" rIns="0" bIns="0" rtlCol="0" anchor="t">
            <a:spAutoFit/>
          </a:bodyPr>
          <a:lstStyle/>
          <a:p>
            <a:pPr algn="l">
              <a:lnSpc>
                <a:spcPts val="3499"/>
              </a:lnSpc>
              <a:spcBef>
                <a:spcPct val="0"/>
              </a:spcBef>
            </a:pPr>
            <a:r>
              <a:rPr lang="en-US" sz="2499">
                <a:solidFill>
                  <a:srgbClr val="FFFFFF"/>
                </a:solidFill>
                <a:latin typeface="Open Sauce"/>
                <a:ea typeface="Open Sauce"/>
                <a:cs typeface="Open Sauce"/>
                <a:sym typeface="Open Sauce"/>
              </a:rPr>
              <a:t>Immigration law is highly complex and often confusing to try and understand without the help of an experienced attorney.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94190"/>
        </a:solidFill>
        <a:effectLst/>
      </p:bgPr>
    </p:bg>
    <p:spTree>
      <p:nvGrpSpPr>
        <p:cNvPr id="1" name=""/>
        <p:cNvGrpSpPr/>
        <p:nvPr/>
      </p:nvGrpSpPr>
      <p:grpSpPr>
        <a:xfrm>
          <a:off x="0" y="0"/>
          <a:ext cx="0" cy="0"/>
          <a:chOff x="0" y="0"/>
          <a:chExt cx="0" cy="0"/>
        </a:xfrm>
      </p:grpSpPr>
      <p:sp>
        <p:nvSpPr>
          <p:cNvPr id="2" name="Freeform 2"/>
          <p:cNvSpPr/>
          <p:nvPr/>
        </p:nvSpPr>
        <p:spPr>
          <a:xfrm>
            <a:off x="9301172" y="1067898"/>
            <a:ext cx="9072553" cy="9114327"/>
          </a:xfrm>
          <a:custGeom>
            <a:avLst/>
            <a:gdLst/>
            <a:ahLst/>
            <a:cxnLst/>
            <a:rect l="l" t="t" r="r" b="b"/>
            <a:pathLst>
              <a:path w="9072553" h="9114327">
                <a:moveTo>
                  <a:pt x="0" y="0"/>
                </a:moveTo>
                <a:lnTo>
                  <a:pt x="9072553" y="0"/>
                </a:lnTo>
                <a:lnTo>
                  <a:pt x="9072553" y="9114327"/>
                </a:lnTo>
                <a:lnTo>
                  <a:pt x="0" y="9114327"/>
                </a:lnTo>
                <a:lnTo>
                  <a:pt x="0" y="0"/>
                </a:lnTo>
                <a:close/>
              </a:path>
            </a:pathLst>
          </a:custGeom>
          <a:blipFill>
            <a:blip r:embed="rId2">
              <a:alphaModFix amt="61000"/>
            </a:blip>
            <a:stretch>
              <a:fillRect/>
            </a:stretch>
          </a:blipFill>
        </p:spPr>
      </p:sp>
      <p:grpSp>
        <p:nvGrpSpPr>
          <p:cNvPr id="3" name="Group 3"/>
          <p:cNvGrpSpPr/>
          <p:nvPr/>
        </p:nvGrpSpPr>
        <p:grpSpPr>
          <a:xfrm>
            <a:off x="10482393" y="1978277"/>
            <a:ext cx="7232737" cy="7232737"/>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5292B"/>
            </a:solidFill>
          </p:spPr>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2800"/>
                </a:lnSpc>
              </a:pPr>
              <a:endParaRPr/>
            </a:p>
          </p:txBody>
        </p:sp>
      </p:grpSp>
      <p:sp>
        <p:nvSpPr>
          <p:cNvPr id="6" name="AutoShape 6"/>
          <p:cNvSpPr/>
          <p:nvPr/>
        </p:nvSpPr>
        <p:spPr>
          <a:xfrm>
            <a:off x="1842773" y="9721451"/>
            <a:ext cx="1445294" cy="0"/>
          </a:xfrm>
          <a:prstGeom prst="line">
            <a:avLst/>
          </a:prstGeom>
          <a:ln w="38100" cap="flat">
            <a:solidFill>
              <a:srgbClr val="B60000"/>
            </a:solidFill>
            <a:prstDash val="solid"/>
            <a:headEnd type="none" w="sm" len="sm"/>
            <a:tailEnd type="arrow" w="med" len="sm"/>
          </a:ln>
        </p:spPr>
      </p:sp>
      <p:grpSp>
        <p:nvGrpSpPr>
          <p:cNvPr id="7" name="Group 7"/>
          <p:cNvGrpSpPr/>
          <p:nvPr/>
        </p:nvGrpSpPr>
        <p:grpSpPr>
          <a:xfrm>
            <a:off x="11262424" y="2758319"/>
            <a:ext cx="5672675" cy="5672652"/>
            <a:chOff x="0" y="0"/>
            <a:chExt cx="6350000" cy="6349975"/>
          </a:xfrm>
        </p:grpSpPr>
        <p:sp>
          <p:nvSpPr>
            <p:cNvPr id="8" name="Freeform 8"/>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t="-3131" b="-3131"/>
              </a:stretch>
            </a:blipFill>
          </p:spPr>
        </p:sp>
      </p:grpSp>
      <p:grpSp>
        <p:nvGrpSpPr>
          <p:cNvPr id="9" name="Group 9"/>
          <p:cNvGrpSpPr/>
          <p:nvPr/>
        </p:nvGrpSpPr>
        <p:grpSpPr>
          <a:xfrm>
            <a:off x="-277658" y="0"/>
            <a:ext cx="10374619" cy="10287000"/>
            <a:chOff x="0" y="0"/>
            <a:chExt cx="2049307" cy="2032000"/>
          </a:xfrm>
        </p:grpSpPr>
        <p:sp>
          <p:nvSpPr>
            <p:cNvPr id="10" name="Freeform 10"/>
            <p:cNvSpPr/>
            <p:nvPr/>
          </p:nvSpPr>
          <p:spPr>
            <a:xfrm>
              <a:off x="0" y="0"/>
              <a:ext cx="2049307" cy="2032000"/>
            </a:xfrm>
            <a:custGeom>
              <a:avLst/>
              <a:gdLst/>
              <a:ahLst/>
              <a:cxnLst/>
              <a:rect l="l" t="t" r="r" b="b"/>
              <a:pathLst>
                <a:path w="2049307" h="2032000">
                  <a:moveTo>
                    <a:pt x="13992" y="0"/>
                  </a:moveTo>
                  <a:lnTo>
                    <a:pt x="1803885" y="0"/>
                  </a:lnTo>
                  <a:cubicBezTo>
                    <a:pt x="1954376" y="0"/>
                    <a:pt x="2049307" y="454879"/>
                    <a:pt x="2049307" y="1016000"/>
                  </a:cubicBezTo>
                  <a:cubicBezTo>
                    <a:pt x="2049307" y="1577121"/>
                    <a:pt x="1954376" y="2032000"/>
                    <a:pt x="1803885" y="2032000"/>
                  </a:cubicBezTo>
                  <a:lnTo>
                    <a:pt x="13992" y="2032000"/>
                  </a:lnTo>
                  <a:cubicBezTo>
                    <a:pt x="6264" y="2032000"/>
                    <a:pt x="0" y="2025736"/>
                    <a:pt x="0" y="2018008"/>
                  </a:cubicBezTo>
                  <a:lnTo>
                    <a:pt x="0" y="13992"/>
                  </a:lnTo>
                  <a:cubicBezTo>
                    <a:pt x="0" y="6264"/>
                    <a:pt x="6264" y="0"/>
                    <a:pt x="13992" y="0"/>
                  </a:cubicBezTo>
                  <a:close/>
                </a:path>
              </a:pathLst>
            </a:custGeom>
            <a:solidFill>
              <a:srgbClr val="FFFFFF"/>
            </a:solidFill>
          </p:spPr>
        </p:sp>
        <p:sp>
          <p:nvSpPr>
            <p:cNvPr id="11" name="TextBox 11"/>
            <p:cNvSpPr txBox="1"/>
            <p:nvPr/>
          </p:nvSpPr>
          <p:spPr>
            <a:xfrm>
              <a:off x="25400" y="-47625"/>
              <a:ext cx="1820707" cy="2079625"/>
            </a:xfrm>
            <a:prstGeom prst="rect">
              <a:avLst/>
            </a:prstGeom>
          </p:spPr>
          <p:txBody>
            <a:bodyPr lIns="50800" tIns="50800" rIns="50800" bIns="50800" rtlCol="0" anchor="ctr"/>
            <a:lstStyle/>
            <a:p>
              <a:pPr algn="ctr">
                <a:lnSpc>
                  <a:spcPts val="3499"/>
                </a:lnSpc>
              </a:pPr>
              <a:endParaRPr/>
            </a:p>
          </p:txBody>
        </p:sp>
      </p:grpSp>
      <p:sp>
        <p:nvSpPr>
          <p:cNvPr id="12" name="TextBox 12"/>
          <p:cNvSpPr txBox="1"/>
          <p:nvPr/>
        </p:nvSpPr>
        <p:spPr>
          <a:xfrm>
            <a:off x="1842773" y="847725"/>
            <a:ext cx="5917767" cy="2162175"/>
          </a:xfrm>
          <a:prstGeom prst="rect">
            <a:avLst/>
          </a:prstGeom>
        </p:spPr>
        <p:txBody>
          <a:bodyPr lIns="0" tIns="0" rIns="0" bIns="0" rtlCol="0" anchor="t">
            <a:spAutoFit/>
          </a:bodyPr>
          <a:lstStyle/>
          <a:p>
            <a:pPr algn="l">
              <a:lnSpc>
                <a:spcPts val="8400"/>
              </a:lnSpc>
              <a:spcBef>
                <a:spcPct val="0"/>
              </a:spcBef>
            </a:pPr>
            <a:r>
              <a:rPr lang="en-US" sz="6000" b="1">
                <a:solidFill>
                  <a:srgbClr val="B10000"/>
                </a:solidFill>
                <a:latin typeface="Poppins Bold"/>
                <a:ea typeface="Poppins Bold"/>
                <a:cs typeface="Poppins Bold"/>
                <a:sym typeface="Poppins Bold"/>
              </a:rPr>
              <a:t>Immigration Assistance</a:t>
            </a:r>
          </a:p>
        </p:txBody>
      </p:sp>
      <p:sp>
        <p:nvSpPr>
          <p:cNvPr id="13" name="TextBox 13"/>
          <p:cNvSpPr txBox="1"/>
          <p:nvPr/>
        </p:nvSpPr>
        <p:spPr>
          <a:xfrm>
            <a:off x="1842773" y="3327001"/>
            <a:ext cx="5681565" cy="523875"/>
          </a:xfrm>
          <a:prstGeom prst="rect">
            <a:avLst/>
          </a:prstGeom>
        </p:spPr>
        <p:txBody>
          <a:bodyPr lIns="0" tIns="0" rIns="0" bIns="0" rtlCol="0" anchor="t">
            <a:spAutoFit/>
          </a:bodyPr>
          <a:lstStyle/>
          <a:p>
            <a:pPr algn="l">
              <a:lnSpc>
                <a:spcPts val="4199"/>
              </a:lnSpc>
              <a:spcBef>
                <a:spcPct val="0"/>
              </a:spcBef>
            </a:pPr>
            <a:r>
              <a:rPr lang="en-US" sz="2999" b="1">
                <a:solidFill>
                  <a:srgbClr val="343434"/>
                </a:solidFill>
                <a:latin typeface="Poppins Bold"/>
                <a:ea typeface="Poppins Bold"/>
                <a:cs typeface="Poppins Bold"/>
                <a:sym typeface="Poppins Bold"/>
              </a:rPr>
              <a:t>is Available to Immigrants</a:t>
            </a:r>
          </a:p>
        </p:txBody>
      </p:sp>
      <p:sp>
        <p:nvSpPr>
          <p:cNvPr id="14" name="TextBox 14"/>
          <p:cNvSpPr txBox="1"/>
          <p:nvPr/>
        </p:nvSpPr>
        <p:spPr>
          <a:xfrm>
            <a:off x="1842773" y="4203301"/>
            <a:ext cx="7720537" cy="5241925"/>
          </a:xfrm>
          <a:prstGeom prst="rect">
            <a:avLst/>
          </a:prstGeom>
        </p:spPr>
        <p:txBody>
          <a:bodyPr lIns="0" tIns="0" rIns="0" bIns="0" rtlCol="0" anchor="t">
            <a:spAutoFit/>
          </a:bodyPr>
          <a:lstStyle/>
          <a:p>
            <a:pPr algn="l">
              <a:lnSpc>
                <a:spcPts val="3499"/>
              </a:lnSpc>
              <a:spcBef>
                <a:spcPct val="0"/>
              </a:spcBef>
            </a:pPr>
            <a:r>
              <a:rPr lang="en-US" sz="2499">
                <a:solidFill>
                  <a:srgbClr val="1A1E44"/>
                </a:solidFill>
                <a:latin typeface="Open Sauce"/>
                <a:ea typeface="Open Sauce"/>
                <a:cs typeface="Open Sauce"/>
                <a:sym typeface="Open Sauce"/>
              </a:rPr>
              <a:t>Immigration law is highly complex and often confusing to try and understand without the help of an experienced attorney. Many immigrants mistakenly think they have no viable legal options or need help knowing where to seek help. This often leads to immigrants not understanding their rights or what they can do if faced with immigration issues.</a:t>
            </a:r>
          </a:p>
          <a:p>
            <a:pPr algn="l">
              <a:lnSpc>
                <a:spcPts val="3499"/>
              </a:lnSpc>
              <a:spcBef>
                <a:spcPct val="0"/>
              </a:spcBef>
            </a:pPr>
            <a:r>
              <a:rPr lang="en-US" sz="2499">
                <a:solidFill>
                  <a:srgbClr val="1A1E44"/>
                </a:solidFill>
                <a:latin typeface="Open Sauce"/>
                <a:ea typeface="Open Sauce"/>
                <a:cs typeface="Open Sauce"/>
                <a:sym typeface="Open Sauce"/>
              </a:rPr>
              <a:t>However, an experienced</a:t>
            </a:r>
            <a:r>
              <a:rPr lang="en-US" sz="2499" b="1">
                <a:solidFill>
                  <a:srgbClr val="1A1E44"/>
                </a:solidFill>
                <a:latin typeface="Open Sauce Bold"/>
                <a:ea typeface="Open Sauce Bold"/>
                <a:cs typeface="Open Sauce Bold"/>
                <a:sym typeface="Open Sauce Bold"/>
              </a:rPr>
              <a:t> </a:t>
            </a:r>
            <a:r>
              <a:rPr lang="en-US" sz="2499" b="1">
                <a:solidFill>
                  <a:srgbClr val="1A1E44"/>
                </a:solidFill>
                <a:latin typeface="Open Sauce Bold"/>
                <a:ea typeface="Open Sauce Bold"/>
                <a:cs typeface="Open Sauce Bold"/>
                <a:sym typeface="Open Sauce Bold"/>
                <a:hlinkClick r:id="rId4" tooltip="https://www.swagatusa.com/about"/>
              </a:rPr>
              <a:t>immigration attorney</a:t>
            </a:r>
            <a:r>
              <a:rPr lang="en-US" sz="2499">
                <a:solidFill>
                  <a:srgbClr val="1A1E44"/>
                </a:solidFill>
                <a:latin typeface="Open Sauce"/>
                <a:ea typeface="Open Sauce"/>
                <a:cs typeface="Open Sauce"/>
                <a:sym typeface="Open Sauce"/>
              </a:rPr>
              <a:t> can assist non-citizens by explaining their rights and advising them of assistance that may be available.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94190"/>
        </a:solidFill>
        <a:effectLst/>
      </p:bgPr>
    </p:bg>
    <p:spTree>
      <p:nvGrpSpPr>
        <p:cNvPr id="1" name=""/>
        <p:cNvGrpSpPr/>
        <p:nvPr/>
      </p:nvGrpSpPr>
      <p:grpSpPr>
        <a:xfrm>
          <a:off x="0" y="0"/>
          <a:ext cx="0" cy="0"/>
          <a:chOff x="0" y="0"/>
          <a:chExt cx="0" cy="0"/>
        </a:xfrm>
      </p:grpSpPr>
      <p:sp>
        <p:nvSpPr>
          <p:cNvPr id="2" name="Freeform 2"/>
          <p:cNvSpPr/>
          <p:nvPr/>
        </p:nvSpPr>
        <p:spPr>
          <a:xfrm>
            <a:off x="-381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alphaModFix amt="86000"/>
              <a:extLst>
                <a:ext uri="{96DAC541-7B7A-43D3-8B79-37D633B846F1}">
                  <asvg:svgBlip xmlns:asvg="http://schemas.microsoft.com/office/drawing/2016/SVG/main" r:embed="rId3"/>
                </a:ext>
              </a:extLst>
            </a:blip>
            <a:stretch>
              <a:fillRect/>
            </a:stretch>
          </a:blipFill>
        </p:spPr>
      </p:sp>
      <p:sp>
        <p:nvSpPr>
          <p:cNvPr id="3" name="AutoShape 3"/>
          <p:cNvSpPr/>
          <p:nvPr/>
        </p:nvSpPr>
        <p:spPr>
          <a:xfrm>
            <a:off x="9862823" y="9333194"/>
            <a:ext cx="1445294" cy="0"/>
          </a:xfrm>
          <a:prstGeom prst="line">
            <a:avLst/>
          </a:prstGeom>
          <a:ln w="38100" cap="flat">
            <a:solidFill>
              <a:srgbClr val="B60000"/>
            </a:solidFill>
            <a:prstDash val="solid"/>
            <a:headEnd type="none" w="sm" len="sm"/>
            <a:tailEnd type="arrow" w="med" len="sm"/>
          </a:ln>
        </p:spPr>
      </p:sp>
      <p:sp>
        <p:nvSpPr>
          <p:cNvPr id="4" name="Freeform 4"/>
          <p:cNvSpPr/>
          <p:nvPr/>
        </p:nvSpPr>
        <p:spPr>
          <a:xfrm>
            <a:off x="119026" y="1075188"/>
            <a:ext cx="8543647" cy="8582986"/>
          </a:xfrm>
          <a:custGeom>
            <a:avLst/>
            <a:gdLst/>
            <a:ahLst/>
            <a:cxnLst/>
            <a:rect l="l" t="t" r="r" b="b"/>
            <a:pathLst>
              <a:path w="8543647" h="8582986">
                <a:moveTo>
                  <a:pt x="0" y="0"/>
                </a:moveTo>
                <a:lnTo>
                  <a:pt x="8543647" y="0"/>
                </a:lnTo>
                <a:lnTo>
                  <a:pt x="8543647" y="8582986"/>
                </a:lnTo>
                <a:lnTo>
                  <a:pt x="0" y="8582986"/>
                </a:lnTo>
                <a:lnTo>
                  <a:pt x="0" y="0"/>
                </a:lnTo>
                <a:close/>
              </a:path>
            </a:pathLst>
          </a:custGeom>
          <a:blipFill>
            <a:blip r:embed="rId4">
              <a:alphaModFix amt="61000"/>
            </a:blip>
            <a:stretch>
              <a:fillRect/>
            </a:stretch>
          </a:blipFill>
        </p:spPr>
      </p:sp>
      <p:grpSp>
        <p:nvGrpSpPr>
          <p:cNvPr id="5" name="Group 5"/>
          <p:cNvGrpSpPr/>
          <p:nvPr/>
        </p:nvGrpSpPr>
        <p:grpSpPr>
          <a:xfrm>
            <a:off x="839889" y="1941765"/>
            <a:ext cx="6849831" cy="6849831"/>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60000"/>
            </a:solidFill>
          </p:spPr>
        </p:sp>
        <p:sp>
          <p:nvSpPr>
            <p:cNvPr id="7" name="TextBox 7"/>
            <p:cNvSpPr txBox="1"/>
            <p:nvPr/>
          </p:nvSpPr>
          <p:spPr>
            <a:xfrm>
              <a:off x="76200" y="28575"/>
              <a:ext cx="660400" cy="708025"/>
            </a:xfrm>
            <a:prstGeom prst="rect">
              <a:avLst/>
            </a:prstGeom>
          </p:spPr>
          <p:txBody>
            <a:bodyPr lIns="50800" tIns="50800" rIns="50800" bIns="50800" rtlCol="0" anchor="ctr"/>
            <a:lstStyle/>
            <a:p>
              <a:pPr algn="ctr">
                <a:lnSpc>
                  <a:spcPts val="2800"/>
                </a:lnSpc>
              </a:pPr>
              <a:endParaRPr/>
            </a:p>
          </p:txBody>
        </p:sp>
      </p:grpSp>
      <p:sp>
        <p:nvSpPr>
          <p:cNvPr id="8" name="Freeform 8"/>
          <p:cNvSpPr/>
          <p:nvPr/>
        </p:nvSpPr>
        <p:spPr>
          <a:xfrm>
            <a:off x="8834123" y="6700181"/>
            <a:ext cx="397215" cy="369156"/>
          </a:xfrm>
          <a:custGeom>
            <a:avLst/>
            <a:gdLst/>
            <a:ahLst/>
            <a:cxnLst/>
            <a:rect l="l" t="t" r="r" b="b"/>
            <a:pathLst>
              <a:path w="397215" h="369156">
                <a:moveTo>
                  <a:pt x="0" y="0"/>
                </a:moveTo>
                <a:lnTo>
                  <a:pt x="397214" y="0"/>
                </a:lnTo>
                <a:lnTo>
                  <a:pt x="397214" y="369156"/>
                </a:lnTo>
                <a:lnTo>
                  <a:pt x="0" y="3691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a:off x="12538445" y="6700181"/>
            <a:ext cx="397215" cy="369156"/>
          </a:xfrm>
          <a:custGeom>
            <a:avLst/>
            <a:gdLst/>
            <a:ahLst/>
            <a:cxnLst/>
            <a:rect l="l" t="t" r="r" b="b"/>
            <a:pathLst>
              <a:path w="397215" h="369156">
                <a:moveTo>
                  <a:pt x="0" y="0"/>
                </a:moveTo>
                <a:lnTo>
                  <a:pt x="397214" y="0"/>
                </a:lnTo>
                <a:lnTo>
                  <a:pt x="397214" y="369156"/>
                </a:lnTo>
                <a:lnTo>
                  <a:pt x="0" y="3691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10"/>
          <p:cNvSpPr/>
          <p:nvPr/>
        </p:nvSpPr>
        <p:spPr>
          <a:xfrm>
            <a:off x="8834123" y="7287955"/>
            <a:ext cx="397215" cy="369156"/>
          </a:xfrm>
          <a:custGeom>
            <a:avLst/>
            <a:gdLst/>
            <a:ahLst/>
            <a:cxnLst/>
            <a:rect l="l" t="t" r="r" b="b"/>
            <a:pathLst>
              <a:path w="397215" h="369156">
                <a:moveTo>
                  <a:pt x="0" y="0"/>
                </a:moveTo>
                <a:lnTo>
                  <a:pt x="397214" y="0"/>
                </a:lnTo>
                <a:lnTo>
                  <a:pt x="397214" y="369156"/>
                </a:lnTo>
                <a:lnTo>
                  <a:pt x="0" y="3691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Freeform 11"/>
          <p:cNvSpPr/>
          <p:nvPr/>
        </p:nvSpPr>
        <p:spPr>
          <a:xfrm>
            <a:off x="12538445" y="7287955"/>
            <a:ext cx="397215" cy="369156"/>
          </a:xfrm>
          <a:custGeom>
            <a:avLst/>
            <a:gdLst/>
            <a:ahLst/>
            <a:cxnLst/>
            <a:rect l="l" t="t" r="r" b="b"/>
            <a:pathLst>
              <a:path w="397215" h="369156">
                <a:moveTo>
                  <a:pt x="0" y="0"/>
                </a:moveTo>
                <a:lnTo>
                  <a:pt x="397214" y="0"/>
                </a:lnTo>
                <a:lnTo>
                  <a:pt x="397214" y="369156"/>
                </a:lnTo>
                <a:lnTo>
                  <a:pt x="0" y="3691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2" name="Group 12"/>
          <p:cNvGrpSpPr/>
          <p:nvPr/>
        </p:nvGrpSpPr>
        <p:grpSpPr>
          <a:xfrm>
            <a:off x="1138797" y="2240674"/>
            <a:ext cx="6252014" cy="625201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a:stretch>
                <a:fillRect l="-13953" r="-13953"/>
              </a:stretch>
            </a:blipFill>
          </p:spPr>
        </p:sp>
      </p:grpSp>
      <p:sp>
        <p:nvSpPr>
          <p:cNvPr id="14" name="TextBox 14"/>
          <p:cNvSpPr txBox="1"/>
          <p:nvPr/>
        </p:nvSpPr>
        <p:spPr>
          <a:xfrm>
            <a:off x="7985718" y="1553506"/>
            <a:ext cx="9238804" cy="2673349"/>
          </a:xfrm>
          <a:prstGeom prst="rect">
            <a:avLst/>
          </a:prstGeom>
        </p:spPr>
        <p:txBody>
          <a:bodyPr lIns="0" tIns="0" rIns="0" bIns="0" rtlCol="0" anchor="t">
            <a:spAutoFit/>
          </a:bodyPr>
          <a:lstStyle/>
          <a:p>
            <a:pPr algn="l">
              <a:lnSpc>
                <a:spcPts val="7000"/>
              </a:lnSpc>
              <a:spcBef>
                <a:spcPct val="0"/>
              </a:spcBef>
            </a:pPr>
            <a:r>
              <a:rPr lang="en-US" sz="5000">
                <a:solidFill>
                  <a:srgbClr val="FFFFFF"/>
                </a:solidFill>
                <a:latin typeface="Poppins"/>
                <a:ea typeface="Poppins"/>
                <a:cs typeface="Poppins"/>
                <a:sym typeface="Poppins"/>
              </a:rPr>
              <a:t>What Are Some Immigration Assistance Services Available to Non-Citizens?</a:t>
            </a:r>
          </a:p>
        </p:txBody>
      </p:sp>
      <p:sp>
        <p:nvSpPr>
          <p:cNvPr id="15" name="TextBox 15"/>
          <p:cNvSpPr txBox="1"/>
          <p:nvPr/>
        </p:nvSpPr>
        <p:spPr>
          <a:xfrm>
            <a:off x="8056092" y="4474506"/>
            <a:ext cx="9168430" cy="1736725"/>
          </a:xfrm>
          <a:prstGeom prst="rect">
            <a:avLst/>
          </a:prstGeom>
        </p:spPr>
        <p:txBody>
          <a:bodyPr lIns="0" tIns="0" rIns="0" bIns="0" rtlCol="0" anchor="t">
            <a:spAutoFit/>
          </a:bodyPr>
          <a:lstStyle/>
          <a:p>
            <a:pPr algn="l">
              <a:lnSpc>
                <a:spcPts val="3499"/>
              </a:lnSpc>
              <a:spcBef>
                <a:spcPct val="0"/>
              </a:spcBef>
            </a:pPr>
            <a:r>
              <a:rPr lang="en-US" sz="2499">
                <a:solidFill>
                  <a:srgbClr val="FFFFFF"/>
                </a:solidFill>
                <a:latin typeface="Open Sauce"/>
                <a:ea typeface="Open Sauce"/>
                <a:cs typeface="Open Sauce"/>
                <a:sym typeface="Open Sauce"/>
              </a:rPr>
              <a:t>Because immigration law can be complicated, most individuals would greatly benefit from having a skilled lawyer on their side. There are a great many immigration assistance services available that include:</a:t>
            </a:r>
          </a:p>
        </p:txBody>
      </p:sp>
      <p:sp>
        <p:nvSpPr>
          <p:cNvPr id="16" name="TextBox 16"/>
          <p:cNvSpPr txBox="1"/>
          <p:nvPr/>
        </p:nvSpPr>
        <p:spPr>
          <a:xfrm>
            <a:off x="9399506" y="6647062"/>
            <a:ext cx="2630173" cy="422275"/>
          </a:xfrm>
          <a:prstGeom prst="rect">
            <a:avLst/>
          </a:prstGeom>
        </p:spPr>
        <p:txBody>
          <a:bodyPr lIns="0" tIns="0" rIns="0" bIns="0" rtlCol="0" anchor="t">
            <a:spAutoFit/>
          </a:bodyPr>
          <a:lstStyle/>
          <a:p>
            <a:pPr algn="l">
              <a:lnSpc>
                <a:spcPts val="3499"/>
              </a:lnSpc>
              <a:spcBef>
                <a:spcPct val="0"/>
              </a:spcBef>
            </a:pPr>
            <a:r>
              <a:rPr lang="en-US" sz="2499">
                <a:solidFill>
                  <a:srgbClr val="FFFFFF"/>
                </a:solidFill>
                <a:latin typeface="Open Sauce"/>
                <a:ea typeface="Open Sauce"/>
                <a:cs typeface="Open Sauce"/>
                <a:sym typeface="Open Sauce"/>
              </a:rPr>
              <a:t>Asylum</a:t>
            </a:r>
          </a:p>
        </p:txBody>
      </p:sp>
      <p:sp>
        <p:nvSpPr>
          <p:cNvPr id="17" name="TextBox 17"/>
          <p:cNvSpPr txBox="1"/>
          <p:nvPr/>
        </p:nvSpPr>
        <p:spPr>
          <a:xfrm>
            <a:off x="13288084" y="6670846"/>
            <a:ext cx="3382529" cy="422275"/>
          </a:xfrm>
          <a:prstGeom prst="rect">
            <a:avLst/>
          </a:prstGeom>
        </p:spPr>
        <p:txBody>
          <a:bodyPr lIns="0" tIns="0" rIns="0" bIns="0" rtlCol="0" anchor="t">
            <a:spAutoFit/>
          </a:bodyPr>
          <a:lstStyle/>
          <a:p>
            <a:pPr algn="l">
              <a:lnSpc>
                <a:spcPts val="3499"/>
              </a:lnSpc>
              <a:spcBef>
                <a:spcPct val="0"/>
              </a:spcBef>
            </a:pPr>
            <a:r>
              <a:rPr lang="en-US" sz="2499">
                <a:solidFill>
                  <a:srgbClr val="FFFFFF"/>
                </a:solidFill>
                <a:latin typeface="Open Sauce"/>
                <a:ea typeface="Open Sauce"/>
                <a:cs typeface="Open Sauce"/>
                <a:sym typeface="Open Sauce"/>
              </a:rPr>
              <a:t>Adjustment of status</a:t>
            </a:r>
          </a:p>
        </p:txBody>
      </p:sp>
      <p:sp>
        <p:nvSpPr>
          <p:cNvPr id="18" name="TextBox 18"/>
          <p:cNvSpPr txBox="1"/>
          <p:nvPr/>
        </p:nvSpPr>
        <p:spPr>
          <a:xfrm>
            <a:off x="9399506" y="7234836"/>
            <a:ext cx="2630173" cy="422275"/>
          </a:xfrm>
          <a:prstGeom prst="rect">
            <a:avLst/>
          </a:prstGeom>
        </p:spPr>
        <p:txBody>
          <a:bodyPr lIns="0" tIns="0" rIns="0" bIns="0" rtlCol="0" anchor="t">
            <a:spAutoFit/>
          </a:bodyPr>
          <a:lstStyle/>
          <a:p>
            <a:pPr algn="l">
              <a:lnSpc>
                <a:spcPts val="3499"/>
              </a:lnSpc>
              <a:spcBef>
                <a:spcPct val="0"/>
              </a:spcBef>
            </a:pPr>
            <a:r>
              <a:rPr lang="en-US" sz="2499">
                <a:solidFill>
                  <a:srgbClr val="FFFFFF"/>
                </a:solidFill>
                <a:latin typeface="Open Sauce"/>
                <a:ea typeface="Open Sauce"/>
                <a:cs typeface="Open Sauce"/>
                <a:sym typeface="Open Sauce"/>
              </a:rPr>
              <a:t>Naturalization</a:t>
            </a:r>
          </a:p>
        </p:txBody>
      </p:sp>
      <p:sp>
        <p:nvSpPr>
          <p:cNvPr id="19" name="TextBox 19"/>
          <p:cNvSpPr txBox="1"/>
          <p:nvPr/>
        </p:nvSpPr>
        <p:spPr>
          <a:xfrm>
            <a:off x="13288084" y="7234836"/>
            <a:ext cx="3382529" cy="422275"/>
          </a:xfrm>
          <a:prstGeom prst="rect">
            <a:avLst/>
          </a:prstGeom>
        </p:spPr>
        <p:txBody>
          <a:bodyPr lIns="0" tIns="0" rIns="0" bIns="0" rtlCol="0" anchor="t">
            <a:spAutoFit/>
          </a:bodyPr>
          <a:lstStyle/>
          <a:p>
            <a:pPr algn="l">
              <a:lnSpc>
                <a:spcPts val="3499"/>
              </a:lnSpc>
              <a:spcBef>
                <a:spcPct val="0"/>
              </a:spcBef>
            </a:pPr>
            <a:r>
              <a:rPr lang="en-US" sz="2499">
                <a:solidFill>
                  <a:srgbClr val="FFFFFF"/>
                </a:solidFill>
                <a:latin typeface="Open Sauce"/>
                <a:ea typeface="Open Sauce"/>
                <a:cs typeface="Open Sauce"/>
                <a:sym typeface="Open Sauce"/>
              </a:rPr>
              <a:t>Consular processing</a:t>
            </a:r>
          </a:p>
        </p:txBody>
      </p:sp>
      <p:sp>
        <p:nvSpPr>
          <p:cNvPr id="20" name="Freeform 20"/>
          <p:cNvSpPr/>
          <p:nvPr/>
        </p:nvSpPr>
        <p:spPr>
          <a:xfrm>
            <a:off x="8834123" y="7886877"/>
            <a:ext cx="397215" cy="369156"/>
          </a:xfrm>
          <a:custGeom>
            <a:avLst/>
            <a:gdLst/>
            <a:ahLst/>
            <a:cxnLst/>
            <a:rect l="l" t="t" r="r" b="b"/>
            <a:pathLst>
              <a:path w="397215" h="369156">
                <a:moveTo>
                  <a:pt x="0" y="0"/>
                </a:moveTo>
                <a:lnTo>
                  <a:pt x="397214" y="0"/>
                </a:lnTo>
                <a:lnTo>
                  <a:pt x="397214" y="369156"/>
                </a:lnTo>
                <a:lnTo>
                  <a:pt x="0" y="3691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1" name="Freeform 21"/>
          <p:cNvSpPr/>
          <p:nvPr/>
        </p:nvSpPr>
        <p:spPr>
          <a:xfrm>
            <a:off x="12538445" y="7886877"/>
            <a:ext cx="397215" cy="369156"/>
          </a:xfrm>
          <a:custGeom>
            <a:avLst/>
            <a:gdLst/>
            <a:ahLst/>
            <a:cxnLst/>
            <a:rect l="l" t="t" r="r" b="b"/>
            <a:pathLst>
              <a:path w="397215" h="369156">
                <a:moveTo>
                  <a:pt x="0" y="0"/>
                </a:moveTo>
                <a:lnTo>
                  <a:pt x="397214" y="0"/>
                </a:lnTo>
                <a:lnTo>
                  <a:pt x="397214" y="369156"/>
                </a:lnTo>
                <a:lnTo>
                  <a:pt x="0" y="3691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2" name="TextBox 22"/>
          <p:cNvSpPr txBox="1"/>
          <p:nvPr/>
        </p:nvSpPr>
        <p:spPr>
          <a:xfrm>
            <a:off x="9399506" y="7819036"/>
            <a:ext cx="3081788" cy="422275"/>
          </a:xfrm>
          <a:prstGeom prst="rect">
            <a:avLst/>
          </a:prstGeom>
        </p:spPr>
        <p:txBody>
          <a:bodyPr lIns="0" tIns="0" rIns="0" bIns="0" rtlCol="0" anchor="t">
            <a:spAutoFit/>
          </a:bodyPr>
          <a:lstStyle/>
          <a:p>
            <a:pPr algn="l">
              <a:lnSpc>
                <a:spcPts val="3499"/>
              </a:lnSpc>
              <a:spcBef>
                <a:spcPct val="0"/>
              </a:spcBef>
            </a:pPr>
            <a:r>
              <a:rPr lang="en-US" sz="2499">
                <a:solidFill>
                  <a:srgbClr val="FFFFFF"/>
                </a:solidFill>
                <a:latin typeface="Open Sauce"/>
                <a:ea typeface="Open Sauce"/>
                <a:cs typeface="Open Sauce"/>
                <a:sym typeface="Open Sauce"/>
              </a:rPr>
              <a:t>Work </a:t>
            </a:r>
            <a:r>
              <a:rPr lang="en-US" sz="2499" u="none">
                <a:solidFill>
                  <a:srgbClr val="FFFFFF"/>
                </a:solidFill>
                <a:latin typeface="Open Sauce"/>
                <a:ea typeface="Open Sauce"/>
                <a:cs typeface="Open Sauce"/>
                <a:sym typeface="Open Sauce"/>
              </a:rPr>
              <a:t>a</a:t>
            </a:r>
            <a:r>
              <a:rPr lang="en-US" sz="2499">
                <a:solidFill>
                  <a:srgbClr val="FFFFFF"/>
                </a:solidFill>
                <a:latin typeface="Open Sauce"/>
                <a:ea typeface="Open Sauce"/>
                <a:cs typeface="Open Sauce"/>
                <a:sym typeface="Open Sauce"/>
              </a:rPr>
              <a:t>uthor</a:t>
            </a:r>
            <a:r>
              <a:rPr lang="en-US" sz="2499" u="none">
                <a:solidFill>
                  <a:srgbClr val="FFFFFF"/>
                </a:solidFill>
                <a:latin typeface="Open Sauce"/>
                <a:ea typeface="Open Sauce"/>
                <a:cs typeface="Open Sauce"/>
                <a:sym typeface="Open Sauce"/>
              </a:rPr>
              <a:t>i</a:t>
            </a:r>
            <a:r>
              <a:rPr lang="en-US" sz="2499">
                <a:solidFill>
                  <a:srgbClr val="FFFFFF"/>
                </a:solidFill>
                <a:latin typeface="Open Sauce"/>
                <a:ea typeface="Open Sauce"/>
                <a:cs typeface="Open Sauce"/>
                <a:sym typeface="Open Sauce"/>
              </a:rPr>
              <a:t>z</a:t>
            </a:r>
            <a:r>
              <a:rPr lang="en-US" sz="2499" u="none">
                <a:solidFill>
                  <a:srgbClr val="FFFFFF"/>
                </a:solidFill>
                <a:latin typeface="Open Sauce"/>
                <a:ea typeface="Open Sauce"/>
                <a:cs typeface="Open Sauce"/>
                <a:sym typeface="Open Sauce"/>
              </a:rPr>
              <a:t>a</a:t>
            </a:r>
            <a:r>
              <a:rPr lang="en-US" sz="2499">
                <a:solidFill>
                  <a:srgbClr val="FFFFFF"/>
                </a:solidFill>
                <a:latin typeface="Open Sauce"/>
                <a:ea typeface="Open Sauce"/>
                <a:cs typeface="Open Sauce"/>
                <a:sym typeface="Open Sauce"/>
              </a:rPr>
              <a:t>tion</a:t>
            </a:r>
          </a:p>
        </p:txBody>
      </p:sp>
      <p:sp>
        <p:nvSpPr>
          <p:cNvPr id="23" name="TextBox 23"/>
          <p:cNvSpPr txBox="1"/>
          <p:nvPr/>
        </p:nvSpPr>
        <p:spPr>
          <a:xfrm>
            <a:off x="13307134" y="7839252"/>
            <a:ext cx="3382529" cy="405765"/>
          </a:xfrm>
          <a:prstGeom prst="rect">
            <a:avLst/>
          </a:prstGeom>
        </p:spPr>
        <p:txBody>
          <a:bodyPr lIns="0" tIns="0" rIns="0" bIns="0" rtlCol="0" anchor="t">
            <a:spAutoFit/>
          </a:bodyPr>
          <a:lstStyle/>
          <a:p>
            <a:pPr algn="l">
              <a:lnSpc>
                <a:spcPts val="3359"/>
              </a:lnSpc>
              <a:spcBef>
                <a:spcPct val="0"/>
              </a:spcBef>
            </a:pPr>
            <a:r>
              <a:rPr lang="en-US" sz="2399">
                <a:solidFill>
                  <a:srgbClr val="FFFFFF"/>
                </a:solidFill>
                <a:latin typeface="Open Sauce"/>
                <a:ea typeface="Open Sauce"/>
                <a:cs typeface="Open Sauce"/>
                <a:sym typeface="Open Sauce"/>
              </a:rPr>
              <a:t>Removal proceedings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6601" y="0"/>
            <a:ext cx="13258043" cy="10287000"/>
          </a:xfrm>
          <a:custGeom>
            <a:avLst/>
            <a:gdLst/>
            <a:ahLst/>
            <a:cxnLst/>
            <a:rect l="l" t="t" r="r" b="b"/>
            <a:pathLst>
              <a:path w="13258043" h="13258043">
                <a:moveTo>
                  <a:pt x="0" y="0"/>
                </a:moveTo>
                <a:lnTo>
                  <a:pt x="13258044" y="0"/>
                </a:lnTo>
                <a:lnTo>
                  <a:pt x="13258044" y="13258043"/>
                </a:lnTo>
                <a:lnTo>
                  <a:pt x="0" y="1325804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AutoShape 3"/>
          <p:cNvSpPr/>
          <p:nvPr/>
        </p:nvSpPr>
        <p:spPr>
          <a:xfrm>
            <a:off x="8752645" y="9401175"/>
            <a:ext cx="1445294" cy="0"/>
          </a:xfrm>
          <a:prstGeom prst="line">
            <a:avLst/>
          </a:prstGeom>
          <a:ln w="38100" cap="flat">
            <a:solidFill>
              <a:srgbClr val="B60000"/>
            </a:solidFill>
            <a:prstDash val="solid"/>
            <a:headEnd type="none" w="sm" len="sm"/>
            <a:tailEnd type="arrow" w="med" len="sm"/>
          </a:ln>
        </p:spPr>
      </p:sp>
      <p:grpSp>
        <p:nvGrpSpPr>
          <p:cNvPr id="4" name="Group 4"/>
          <p:cNvGrpSpPr>
            <a:grpSpLocks noChangeAspect="1"/>
          </p:cNvGrpSpPr>
          <p:nvPr/>
        </p:nvGrpSpPr>
        <p:grpSpPr>
          <a:xfrm>
            <a:off x="1582499" y="1713104"/>
            <a:ext cx="5581868" cy="5764954"/>
            <a:chOff x="0" y="0"/>
            <a:chExt cx="6350000" cy="6558280"/>
          </a:xfrm>
        </p:grpSpPr>
        <p:sp>
          <p:nvSpPr>
            <p:cNvPr id="5" name="Freeform 5"/>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4"/>
              <a:stretch>
                <a:fillRect l="-26955" r="-26955"/>
              </a:stretch>
            </a:blipFill>
          </p:spPr>
        </p:sp>
        <p:sp>
          <p:nvSpPr>
            <p:cNvPr id="6" name="Freeform 6"/>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B60000"/>
            </a:solidFill>
          </p:spPr>
        </p:sp>
      </p:grpSp>
      <p:sp>
        <p:nvSpPr>
          <p:cNvPr id="7" name="Freeform 7"/>
          <p:cNvSpPr/>
          <p:nvPr/>
        </p:nvSpPr>
        <p:spPr>
          <a:xfrm>
            <a:off x="1112207" y="5883180"/>
            <a:ext cx="6425539" cy="2651995"/>
          </a:xfrm>
          <a:custGeom>
            <a:avLst/>
            <a:gdLst/>
            <a:ahLst/>
            <a:cxnLst/>
            <a:rect l="l" t="t" r="r" b="b"/>
            <a:pathLst>
              <a:path w="6425539" h="2651995">
                <a:moveTo>
                  <a:pt x="0" y="0"/>
                </a:moveTo>
                <a:lnTo>
                  <a:pt x="6425539" y="0"/>
                </a:lnTo>
                <a:lnTo>
                  <a:pt x="6425539" y="2651996"/>
                </a:lnTo>
                <a:lnTo>
                  <a:pt x="0" y="265199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028700" y="8535176"/>
            <a:ext cx="6592553" cy="619912"/>
          </a:xfrm>
          <a:custGeom>
            <a:avLst/>
            <a:gdLst/>
            <a:ahLst/>
            <a:cxnLst/>
            <a:rect l="l" t="t" r="r" b="b"/>
            <a:pathLst>
              <a:path w="6592553" h="619912">
                <a:moveTo>
                  <a:pt x="0" y="0"/>
                </a:moveTo>
                <a:lnTo>
                  <a:pt x="6592553" y="0"/>
                </a:lnTo>
                <a:lnTo>
                  <a:pt x="6592553" y="619911"/>
                </a:lnTo>
                <a:lnTo>
                  <a:pt x="0" y="619911"/>
                </a:lnTo>
                <a:lnTo>
                  <a:pt x="0" y="0"/>
                </a:lnTo>
                <a:close/>
              </a:path>
            </a:pathLst>
          </a:custGeom>
          <a:blipFill>
            <a:blip r:embed="rId7">
              <a:alphaModFix amt="70000"/>
            </a:blip>
            <a:stretch>
              <a:fillRect t="-110034"/>
            </a:stretch>
          </a:blipFill>
        </p:spPr>
      </p:sp>
      <p:sp>
        <p:nvSpPr>
          <p:cNvPr id="9" name="AutoShape 9"/>
          <p:cNvSpPr/>
          <p:nvPr/>
        </p:nvSpPr>
        <p:spPr>
          <a:xfrm>
            <a:off x="1755993" y="6389032"/>
            <a:ext cx="1445294" cy="0"/>
          </a:xfrm>
          <a:prstGeom prst="line">
            <a:avLst/>
          </a:prstGeom>
          <a:ln w="38100" cap="flat">
            <a:solidFill>
              <a:srgbClr val="B60000"/>
            </a:solidFill>
            <a:prstDash val="solid"/>
            <a:headEnd type="none" w="sm" len="sm"/>
            <a:tailEnd type="arrow" w="med" len="sm"/>
          </a:ln>
        </p:spPr>
      </p:sp>
      <p:sp>
        <p:nvSpPr>
          <p:cNvPr id="10" name="TextBox 10"/>
          <p:cNvSpPr txBox="1"/>
          <p:nvPr/>
        </p:nvSpPr>
        <p:spPr>
          <a:xfrm>
            <a:off x="8115300" y="1484504"/>
            <a:ext cx="9144000" cy="2673350"/>
          </a:xfrm>
          <a:prstGeom prst="rect">
            <a:avLst/>
          </a:prstGeom>
        </p:spPr>
        <p:txBody>
          <a:bodyPr lIns="0" tIns="0" rIns="0" bIns="0" rtlCol="0" anchor="t">
            <a:spAutoFit/>
          </a:bodyPr>
          <a:lstStyle/>
          <a:p>
            <a:pPr algn="l">
              <a:lnSpc>
                <a:spcPts val="7000"/>
              </a:lnSpc>
              <a:spcBef>
                <a:spcPct val="0"/>
              </a:spcBef>
            </a:pPr>
            <a:r>
              <a:rPr lang="en-US" sz="5000">
                <a:solidFill>
                  <a:srgbClr val="1A1E44"/>
                </a:solidFill>
                <a:latin typeface="Poppins"/>
                <a:ea typeface="Poppins"/>
                <a:cs typeface="Poppins"/>
                <a:sym typeface="Poppins"/>
              </a:rPr>
              <a:t>Can Non-Citizens Remain in the Country if They Have Been the Victim of a Crime?</a:t>
            </a:r>
          </a:p>
        </p:txBody>
      </p:sp>
      <p:sp>
        <p:nvSpPr>
          <p:cNvPr id="11" name="TextBox 11"/>
          <p:cNvSpPr txBox="1"/>
          <p:nvPr/>
        </p:nvSpPr>
        <p:spPr>
          <a:xfrm>
            <a:off x="8115300" y="4275486"/>
            <a:ext cx="9144000" cy="1736725"/>
          </a:xfrm>
          <a:prstGeom prst="rect">
            <a:avLst/>
          </a:prstGeom>
        </p:spPr>
        <p:txBody>
          <a:bodyPr lIns="0" tIns="0" rIns="0" bIns="0" rtlCol="0" anchor="t">
            <a:spAutoFit/>
          </a:bodyPr>
          <a:lstStyle/>
          <a:p>
            <a:pPr algn="l">
              <a:lnSpc>
                <a:spcPts val="3499"/>
              </a:lnSpc>
              <a:spcBef>
                <a:spcPct val="0"/>
              </a:spcBef>
            </a:pPr>
            <a:r>
              <a:rPr lang="en-US" sz="2499">
                <a:solidFill>
                  <a:srgbClr val="1A1E44"/>
                </a:solidFill>
                <a:latin typeface="Open Sauce"/>
                <a:ea typeface="Open Sauce"/>
                <a:cs typeface="Open Sauce"/>
                <a:sym typeface="Open Sauce"/>
              </a:rPr>
              <a:t>For non-citizens who have been victims of crime, the USCIS offers programs that help immigrants remain and work in the United States for up to four years after being granted a U visas.</a:t>
            </a:r>
          </a:p>
        </p:txBody>
      </p:sp>
      <p:sp>
        <p:nvSpPr>
          <p:cNvPr id="12" name="TextBox 12"/>
          <p:cNvSpPr txBox="1"/>
          <p:nvPr/>
        </p:nvSpPr>
        <p:spPr>
          <a:xfrm>
            <a:off x="1755993" y="6658829"/>
            <a:ext cx="5408375" cy="1406525"/>
          </a:xfrm>
          <a:prstGeom prst="rect">
            <a:avLst/>
          </a:prstGeom>
        </p:spPr>
        <p:txBody>
          <a:bodyPr lIns="0" tIns="0" rIns="0" bIns="0" rtlCol="0" anchor="t">
            <a:spAutoFit/>
          </a:bodyPr>
          <a:lstStyle/>
          <a:p>
            <a:pPr algn="l">
              <a:lnSpc>
                <a:spcPts val="2800"/>
              </a:lnSpc>
              <a:spcBef>
                <a:spcPct val="0"/>
              </a:spcBef>
            </a:pPr>
            <a:r>
              <a:rPr lang="en-US" sz="2000">
                <a:solidFill>
                  <a:srgbClr val="FFFFFF"/>
                </a:solidFill>
                <a:latin typeface="Open Sauce"/>
                <a:ea typeface="Open Sauce"/>
                <a:cs typeface="Open Sauce"/>
                <a:sym typeface="Open Sauce"/>
              </a:rPr>
              <a:t>A U visa may be extended for up to four years in certain circumstances. Additionally, crime victims may also apply for permanent residency. </a:t>
            </a:r>
          </a:p>
        </p:txBody>
      </p:sp>
      <p:sp>
        <p:nvSpPr>
          <p:cNvPr id="13" name="TextBox 13"/>
          <p:cNvSpPr txBox="1"/>
          <p:nvPr/>
        </p:nvSpPr>
        <p:spPr>
          <a:xfrm>
            <a:off x="8115300" y="6145562"/>
            <a:ext cx="5522941" cy="2174875"/>
          </a:xfrm>
          <a:prstGeom prst="rect">
            <a:avLst/>
          </a:prstGeom>
        </p:spPr>
        <p:txBody>
          <a:bodyPr lIns="0" tIns="0" rIns="0" bIns="0" rtlCol="0" anchor="t">
            <a:spAutoFit/>
          </a:bodyPr>
          <a:lstStyle/>
          <a:p>
            <a:pPr algn="l">
              <a:lnSpc>
                <a:spcPts val="3499"/>
              </a:lnSpc>
            </a:pPr>
            <a:r>
              <a:rPr lang="en-US" sz="2499">
                <a:solidFill>
                  <a:srgbClr val="1A1E44"/>
                </a:solidFill>
                <a:latin typeface="Open Sauce"/>
                <a:ea typeface="Open Sauce"/>
                <a:cs typeface="Open Sauce"/>
                <a:sym typeface="Open Sauce"/>
              </a:rPr>
              <a:t>• Domestic violence</a:t>
            </a:r>
          </a:p>
          <a:p>
            <a:pPr algn="l">
              <a:lnSpc>
                <a:spcPts val="3499"/>
              </a:lnSpc>
            </a:pPr>
            <a:r>
              <a:rPr lang="en-US" sz="2499">
                <a:solidFill>
                  <a:srgbClr val="1A1E44"/>
                </a:solidFill>
                <a:latin typeface="Open Sauce"/>
                <a:ea typeface="Open Sauce"/>
                <a:cs typeface="Open Sauce"/>
                <a:sym typeface="Open Sauce"/>
              </a:rPr>
              <a:t>• Hate crimes</a:t>
            </a:r>
          </a:p>
          <a:p>
            <a:pPr algn="l">
              <a:lnSpc>
                <a:spcPts val="3499"/>
              </a:lnSpc>
            </a:pPr>
            <a:r>
              <a:rPr lang="en-US" sz="2499">
                <a:solidFill>
                  <a:srgbClr val="1A1E44"/>
                </a:solidFill>
                <a:latin typeface="Open Sauce"/>
                <a:ea typeface="Open Sauce"/>
                <a:cs typeface="Open Sauce"/>
                <a:sym typeface="Open Sauce"/>
              </a:rPr>
              <a:t>• Human trafficking</a:t>
            </a:r>
          </a:p>
          <a:p>
            <a:pPr algn="l">
              <a:lnSpc>
                <a:spcPts val="3499"/>
              </a:lnSpc>
            </a:pPr>
            <a:r>
              <a:rPr lang="en-US" sz="2499">
                <a:solidFill>
                  <a:srgbClr val="1A1E44"/>
                </a:solidFill>
                <a:latin typeface="Open Sauce"/>
                <a:ea typeface="Open Sauce"/>
                <a:cs typeface="Open Sauce"/>
                <a:sym typeface="Open Sauce"/>
              </a:rPr>
              <a:t>• Involuntary servitude</a:t>
            </a:r>
          </a:p>
          <a:p>
            <a:pPr algn="l">
              <a:lnSpc>
                <a:spcPts val="3499"/>
              </a:lnSpc>
              <a:spcBef>
                <a:spcPct val="0"/>
              </a:spcBef>
            </a:pPr>
            <a:r>
              <a:rPr lang="en-US" sz="2499">
                <a:solidFill>
                  <a:srgbClr val="1A1E44"/>
                </a:solidFill>
                <a:latin typeface="Open Sauce"/>
                <a:ea typeface="Open Sauce"/>
                <a:cs typeface="Open Sauce"/>
                <a:sym typeface="Open Sauce"/>
              </a:rPr>
              <a:t>• Sexual assault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94190"/>
        </a:solidFill>
        <a:effectLst/>
      </p:bgPr>
    </p:bg>
    <p:spTree>
      <p:nvGrpSpPr>
        <p:cNvPr id="1" name=""/>
        <p:cNvGrpSpPr/>
        <p:nvPr/>
      </p:nvGrpSpPr>
      <p:grpSpPr>
        <a:xfrm>
          <a:off x="0" y="0"/>
          <a:ext cx="0" cy="0"/>
          <a:chOff x="0" y="0"/>
          <a:chExt cx="0" cy="0"/>
        </a:xfrm>
      </p:grpSpPr>
      <p:sp>
        <p:nvSpPr>
          <p:cNvPr id="2" name="Freeform 2"/>
          <p:cNvSpPr/>
          <p:nvPr/>
        </p:nvSpPr>
        <p:spPr>
          <a:xfrm flipH="1">
            <a:off x="8001000" y="0"/>
            <a:ext cx="10287000" cy="10287000"/>
          </a:xfrm>
          <a:custGeom>
            <a:avLst/>
            <a:gdLst/>
            <a:ahLst/>
            <a:cxnLst/>
            <a:rect l="l" t="t" r="r" b="b"/>
            <a:pathLst>
              <a:path w="10287000" h="10287000">
                <a:moveTo>
                  <a:pt x="10287000" y="0"/>
                </a:moveTo>
                <a:lnTo>
                  <a:pt x="0" y="0"/>
                </a:lnTo>
                <a:lnTo>
                  <a:pt x="0" y="10287000"/>
                </a:lnTo>
                <a:lnTo>
                  <a:pt x="10287000" y="10287000"/>
                </a:lnTo>
                <a:lnTo>
                  <a:pt x="10287000" y="0"/>
                </a:lnTo>
                <a:close/>
              </a:path>
            </a:pathLst>
          </a:custGeom>
          <a:blipFill>
            <a:blip r:embed="rId2">
              <a:alphaModFix amt="74000"/>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0582519" y="1481649"/>
            <a:ext cx="7028690" cy="7028690"/>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60000"/>
            </a:solidFill>
          </p:spPr>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2800"/>
                </a:lnSpc>
              </a:pPr>
              <a:endParaRPr/>
            </a:p>
          </p:txBody>
        </p:sp>
      </p:grpSp>
      <p:grpSp>
        <p:nvGrpSpPr>
          <p:cNvPr id="6" name="Group 6"/>
          <p:cNvGrpSpPr/>
          <p:nvPr/>
        </p:nvGrpSpPr>
        <p:grpSpPr>
          <a:xfrm>
            <a:off x="10816754" y="1715898"/>
            <a:ext cx="6560219" cy="6560193"/>
            <a:chOff x="0" y="0"/>
            <a:chExt cx="6350000" cy="6349975"/>
          </a:xfrm>
        </p:grpSpPr>
        <p:sp>
          <p:nvSpPr>
            <p:cNvPr id="7" name="Freeform 7"/>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stretch>
                <a:fillRect t="-2902" b="-2902"/>
              </a:stretch>
            </a:blipFill>
          </p:spPr>
        </p:sp>
      </p:grpSp>
      <p:sp>
        <p:nvSpPr>
          <p:cNvPr id="8" name="AutoShape 8"/>
          <p:cNvSpPr/>
          <p:nvPr/>
        </p:nvSpPr>
        <p:spPr>
          <a:xfrm>
            <a:off x="1535279" y="9696450"/>
            <a:ext cx="1445294" cy="0"/>
          </a:xfrm>
          <a:prstGeom prst="line">
            <a:avLst/>
          </a:prstGeom>
          <a:ln w="38100" cap="flat">
            <a:solidFill>
              <a:srgbClr val="B60000"/>
            </a:solidFill>
            <a:prstDash val="solid"/>
            <a:headEnd type="none" w="sm" len="sm"/>
            <a:tailEnd type="arrow" w="med" len="sm"/>
          </a:ln>
        </p:spPr>
      </p:sp>
      <p:sp>
        <p:nvSpPr>
          <p:cNvPr id="9" name="TextBox 9"/>
          <p:cNvSpPr txBox="1"/>
          <p:nvPr/>
        </p:nvSpPr>
        <p:spPr>
          <a:xfrm>
            <a:off x="1411454" y="685800"/>
            <a:ext cx="8876054" cy="2682749"/>
          </a:xfrm>
          <a:prstGeom prst="rect">
            <a:avLst/>
          </a:prstGeom>
        </p:spPr>
        <p:txBody>
          <a:bodyPr lIns="0" tIns="0" rIns="0" bIns="0" rtlCol="0" anchor="t">
            <a:spAutoFit/>
          </a:bodyPr>
          <a:lstStyle/>
          <a:p>
            <a:pPr algn="l">
              <a:lnSpc>
                <a:spcPts val="7006"/>
              </a:lnSpc>
              <a:spcBef>
                <a:spcPct val="0"/>
              </a:spcBef>
            </a:pPr>
            <a:r>
              <a:rPr lang="en-US" sz="5004">
                <a:solidFill>
                  <a:srgbClr val="FFFFFF"/>
                </a:solidFill>
                <a:latin typeface="Poppins"/>
                <a:ea typeface="Poppins"/>
                <a:cs typeface="Poppins"/>
                <a:sym typeface="Poppins"/>
              </a:rPr>
              <a:t>Can an Immigration Attorney Help Me With Removal Proceedings?</a:t>
            </a:r>
          </a:p>
        </p:txBody>
      </p:sp>
      <p:sp>
        <p:nvSpPr>
          <p:cNvPr id="10" name="TextBox 10"/>
          <p:cNvSpPr txBox="1"/>
          <p:nvPr/>
        </p:nvSpPr>
        <p:spPr>
          <a:xfrm>
            <a:off x="1411454" y="3767222"/>
            <a:ext cx="8876054" cy="5241925"/>
          </a:xfrm>
          <a:prstGeom prst="rect">
            <a:avLst/>
          </a:prstGeom>
        </p:spPr>
        <p:txBody>
          <a:bodyPr lIns="0" tIns="0" rIns="0" bIns="0" rtlCol="0" anchor="t">
            <a:spAutoFit/>
          </a:bodyPr>
          <a:lstStyle/>
          <a:p>
            <a:pPr algn="l">
              <a:lnSpc>
                <a:spcPts val="3499"/>
              </a:lnSpc>
              <a:spcBef>
                <a:spcPct val="0"/>
              </a:spcBef>
            </a:pPr>
            <a:r>
              <a:rPr lang="en-US" sz="2499">
                <a:solidFill>
                  <a:srgbClr val="FFFFFF"/>
                </a:solidFill>
                <a:latin typeface="Open Sauce"/>
                <a:ea typeface="Open Sauce"/>
                <a:cs typeface="Open Sauce"/>
                <a:sym typeface="Open Sauce"/>
              </a:rPr>
              <a:t>Many non-citizens mistakenly believe that, like other criminal proceedings in the United States, they will be provided an attorney. However, even though a non-citizen has the legal option of having an attorney represent them, the government is not obligated to give them one for free.</a:t>
            </a:r>
          </a:p>
          <a:p>
            <a:pPr algn="l">
              <a:lnSpc>
                <a:spcPts val="3499"/>
              </a:lnSpc>
              <a:spcBef>
                <a:spcPct val="0"/>
              </a:spcBef>
            </a:pPr>
            <a:endParaRPr lang="en-US" sz="2499">
              <a:solidFill>
                <a:srgbClr val="FFFFFF"/>
              </a:solidFill>
              <a:latin typeface="Open Sauce"/>
              <a:ea typeface="Open Sauce"/>
              <a:cs typeface="Open Sauce"/>
              <a:sym typeface="Open Sauce"/>
            </a:endParaRPr>
          </a:p>
          <a:p>
            <a:pPr algn="l">
              <a:lnSpc>
                <a:spcPts val="3499"/>
              </a:lnSpc>
              <a:spcBef>
                <a:spcPct val="0"/>
              </a:spcBef>
            </a:pPr>
            <a:r>
              <a:rPr lang="en-US" sz="2499">
                <a:solidFill>
                  <a:srgbClr val="FFFFFF"/>
                </a:solidFill>
                <a:latin typeface="Open Sauce"/>
                <a:ea typeface="Open Sauce"/>
                <a:cs typeface="Open Sauce"/>
                <a:sym typeface="Open Sauce"/>
              </a:rPr>
              <a:t>If you or a family member is facing removal proceedings, it is best to contact a skilled immigration lawyer immediately. Our law firm’s attorneys are passionately committed to providing aggressive representation to immigrants.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237255" y="9648825"/>
            <a:ext cx="1445294" cy="0"/>
          </a:xfrm>
          <a:prstGeom prst="line">
            <a:avLst/>
          </a:prstGeom>
          <a:ln w="38100" cap="flat">
            <a:solidFill>
              <a:srgbClr val="B60000"/>
            </a:solidFill>
            <a:prstDash val="solid"/>
            <a:headEnd type="none" w="sm" len="sm"/>
            <a:tailEnd type="arrow" w="med" len="sm"/>
          </a:ln>
        </p:spPr>
      </p:sp>
      <p:sp>
        <p:nvSpPr>
          <p:cNvPr id="3" name="Freeform 3"/>
          <p:cNvSpPr/>
          <p:nvPr/>
        </p:nvSpPr>
        <p:spPr>
          <a:xfrm flipH="1">
            <a:off x="8055014" y="0"/>
            <a:ext cx="10232986" cy="10232986"/>
          </a:xfrm>
          <a:custGeom>
            <a:avLst/>
            <a:gdLst/>
            <a:ahLst/>
            <a:cxnLst/>
            <a:rect l="l" t="t" r="r" b="b"/>
            <a:pathLst>
              <a:path w="10232986" h="10232986">
                <a:moveTo>
                  <a:pt x="10232986" y="0"/>
                </a:moveTo>
                <a:lnTo>
                  <a:pt x="0" y="0"/>
                </a:lnTo>
                <a:lnTo>
                  <a:pt x="0" y="10232986"/>
                </a:lnTo>
                <a:lnTo>
                  <a:pt x="10232986" y="10232986"/>
                </a:lnTo>
                <a:lnTo>
                  <a:pt x="10232986" y="0"/>
                </a:lnTo>
                <a:close/>
              </a:path>
            </a:pathLst>
          </a:custGeom>
          <a:blipFill>
            <a:blip r:embed="rId2">
              <a:alphaModFix amt="76000"/>
              <a:extLst>
                <a:ext uri="{96DAC541-7B7A-43D3-8B79-37D633B846F1}">
                  <asvg:svgBlip xmlns:asvg="http://schemas.microsoft.com/office/drawing/2016/SVG/main" r:embed="rId3"/>
                </a:ext>
              </a:extLst>
            </a:blip>
            <a:stretch>
              <a:fillRect/>
            </a:stretch>
          </a:blipFill>
        </p:spPr>
      </p:sp>
      <p:grpSp>
        <p:nvGrpSpPr>
          <p:cNvPr id="4" name="Group 4"/>
          <p:cNvGrpSpPr>
            <a:grpSpLocks noChangeAspect="1"/>
          </p:cNvGrpSpPr>
          <p:nvPr/>
        </p:nvGrpSpPr>
        <p:grpSpPr>
          <a:xfrm>
            <a:off x="10379584" y="4673687"/>
            <a:ext cx="4935943" cy="5097842"/>
            <a:chOff x="0" y="0"/>
            <a:chExt cx="6350000" cy="6558280"/>
          </a:xfrm>
        </p:grpSpPr>
        <p:sp>
          <p:nvSpPr>
            <p:cNvPr id="5" name="Freeform 5"/>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4"/>
              <a:stretch>
                <a:fillRect l="-27449" r="-27449"/>
              </a:stretch>
            </a:blipFill>
          </p:spPr>
        </p:sp>
        <p:sp>
          <p:nvSpPr>
            <p:cNvPr id="6" name="Freeform 6"/>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B60000"/>
            </a:solidFill>
          </p:spPr>
        </p:sp>
      </p:grpSp>
      <p:grpSp>
        <p:nvGrpSpPr>
          <p:cNvPr id="7" name="Group 7"/>
          <p:cNvGrpSpPr>
            <a:grpSpLocks noChangeAspect="1"/>
          </p:cNvGrpSpPr>
          <p:nvPr/>
        </p:nvGrpSpPr>
        <p:grpSpPr>
          <a:xfrm>
            <a:off x="12847556" y="296715"/>
            <a:ext cx="4974407" cy="5137567"/>
            <a:chOff x="0" y="0"/>
            <a:chExt cx="6350000" cy="6558280"/>
          </a:xfrm>
        </p:grpSpPr>
        <p:sp>
          <p:nvSpPr>
            <p:cNvPr id="8" name="Freeform 8"/>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5"/>
              <a:stretch>
                <a:fillRect t="-1182" b="-1182"/>
              </a:stretch>
            </a:blipFill>
          </p:spPr>
        </p:sp>
        <p:sp>
          <p:nvSpPr>
            <p:cNvPr id="9" name="Freeform 9"/>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B60000"/>
            </a:solidFill>
          </p:spPr>
        </p:sp>
      </p:grpSp>
      <p:sp>
        <p:nvSpPr>
          <p:cNvPr id="10" name="TextBox 10"/>
          <p:cNvSpPr txBox="1"/>
          <p:nvPr/>
        </p:nvSpPr>
        <p:spPr>
          <a:xfrm>
            <a:off x="1237255" y="1466910"/>
            <a:ext cx="11295976" cy="2663826"/>
          </a:xfrm>
          <a:prstGeom prst="rect">
            <a:avLst/>
          </a:prstGeom>
        </p:spPr>
        <p:txBody>
          <a:bodyPr lIns="0" tIns="0" rIns="0" bIns="0" rtlCol="0" anchor="t">
            <a:spAutoFit/>
          </a:bodyPr>
          <a:lstStyle/>
          <a:p>
            <a:pPr algn="l">
              <a:lnSpc>
                <a:spcPts val="6999"/>
              </a:lnSpc>
              <a:spcBef>
                <a:spcPct val="0"/>
              </a:spcBef>
            </a:pPr>
            <a:r>
              <a:rPr lang="en-US" sz="4999" b="1">
                <a:solidFill>
                  <a:srgbClr val="1A1E44"/>
                </a:solidFill>
                <a:latin typeface="Poppins Bold"/>
                <a:ea typeface="Poppins Bold"/>
                <a:cs typeface="Poppins Bold"/>
                <a:sym typeface="Poppins Bold"/>
              </a:rPr>
              <a:t>Why Should I Choose Your Law Firm to Help Me with Immigration Assistance Services?</a:t>
            </a:r>
          </a:p>
        </p:txBody>
      </p:sp>
      <p:sp>
        <p:nvSpPr>
          <p:cNvPr id="11" name="TextBox 11"/>
          <p:cNvSpPr txBox="1"/>
          <p:nvPr/>
        </p:nvSpPr>
        <p:spPr>
          <a:xfrm>
            <a:off x="1237255" y="4454556"/>
            <a:ext cx="8372812" cy="4803775"/>
          </a:xfrm>
          <a:prstGeom prst="rect">
            <a:avLst/>
          </a:prstGeom>
        </p:spPr>
        <p:txBody>
          <a:bodyPr lIns="0" tIns="0" rIns="0" bIns="0" rtlCol="0" anchor="t">
            <a:spAutoFit/>
          </a:bodyPr>
          <a:lstStyle/>
          <a:p>
            <a:pPr algn="l">
              <a:lnSpc>
                <a:spcPts val="3499"/>
              </a:lnSpc>
              <a:spcBef>
                <a:spcPct val="0"/>
              </a:spcBef>
            </a:pPr>
            <a:r>
              <a:rPr lang="en-US" sz="2499">
                <a:solidFill>
                  <a:srgbClr val="1A1E44"/>
                </a:solidFill>
                <a:latin typeface="Open Sauce"/>
                <a:ea typeface="Open Sauce"/>
                <a:cs typeface="Open Sauce"/>
                <a:sym typeface="Open Sauce"/>
              </a:rPr>
              <a:t>Our law firm has a proven track record of being able to assist individuals and families with a wide array of immigration legal services. Our legal team recognises that any immigration legal issue can be confusing and cause you to feel extremely overwhelmed.</a:t>
            </a:r>
          </a:p>
          <a:p>
            <a:pPr algn="l">
              <a:lnSpc>
                <a:spcPts val="3499"/>
              </a:lnSpc>
              <a:spcBef>
                <a:spcPct val="0"/>
              </a:spcBef>
            </a:pPr>
            <a:r>
              <a:rPr lang="en-US" sz="2499">
                <a:solidFill>
                  <a:srgbClr val="1A1E44"/>
                </a:solidFill>
                <a:latin typeface="Open Sauce"/>
                <a:ea typeface="Open Sauce"/>
                <a:cs typeface="Open Sauce"/>
                <a:sym typeface="Open Sauce"/>
              </a:rPr>
              <a:t>We understand that it can be challenging to be in a foreign country and not understand the options available to help you. However, our entire legal staff is unwavering in its desire to help families and provide assistance to help them obtain the American dream on their pathway to citizenship.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43D8E"/>
        </a:solidFill>
        <a:effectLst/>
      </p:bgPr>
    </p:bg>
    <p:spTree>
      <p:nvGrpSpPr>
        <p:cNvPr id="1" name=""/>
        <p:cNvGrpSpPr/>
        <p:nvPr/>
      </p:nvGrpSpPr>
      <p:grpSpPr>
        <a:xfrm>
          <a:off x="0" y="0"/>
          <a:ext cx="0" cy="0"/>
          <a:chOff x="0" y="0"/>
          <a:chExt cx="0" cy="0"/>
        </a:xfrm>
      </p:grpSpPr>
      <p:sp>
        <p:nvSpPr>
          <p:cNvPr id="2" name="Freeform 2"/>
          <p:cNvSpPr/>
          <p:nvPr/>
        </p:nvSpPr>
        <p:spPr>
          <a:xfrm flipH="1">
            <a:off x="8141625" y="0"/>
            <a:ext cx="10287000" cy="10287000"/>
          </a:xfrm>
          <a:custGeom>
            <a:avLst/>
            <a:gdLst/>
            <a:ahLst/>
            <a:cxnLst/>
            <a:rect l="l" t="t" r="r" b="b"/>
            <a:pathLst>
              <a:path w="10287000" h="10287000">
                <a:moveTo>
                  <a:pt x="10287000" y="0"/>
                </a:moveTo>
                <a:lnTo>
                  <a:pt x="0" y="0"/>
                </a:lnTo>
                <a:lnTo>
                  <a:pt x="0" y="10287000"/>
                </a:lnTo>
                <a:lnTo>
                  <a:pt x="10287000" y="10287000"/>
                </a:lnTo>
                <a:lnTo>
                  <a:pt x="1028700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AutoShape 3"/>
          <p:cNvSpPr/>
          <p:nvPr/>
        </p:nvSpPr>
        <p:spPr>
          <a:xfrm>
            <a:off x="9230565" y="8686135"/>
            <a:ext cx="1445294" cy="0"/>
          </a:xfrm>
          <a:prstGeom prst="line">
            <a:avLst/>
          </a:prstGeom>
          <a:ln w="38100" cap="flat">
            <a:solidFill>
              <a:srgbClr val="B60000"/>
            </a:solidFill>
            <a:prstDash val="solid"/>
            <a:headEnd type="none" w="sm" len="sm"/>
            <a:tailEnd type="arrow" w="med" len="sm"/>
          </a:ln>
        </p:spPr>
      </p:sp>
      <p:sp>
        <p:nvSpPr>
          <p:cNvPr id="4" name="Freeform 4"/>
          <p:cNvSpPr/>
          <p:nvPr/>
        </p:nvSpPr>
        <p:spPr>
          <a:xfrm>
            <a:off x="8316979" y="4504032"/>
            <a:ext cx="616985" cy="616985"/>
          </a:xfrm>
          <a:custGeom>
            <a:avLst/>
            <a:gdLst/>
            <a:ahLst/>
            <a:cxnLst/>
            <a:rect l="l" t="t" r="r" b="b"/>
            <a:pathLst>
              <a:path w="616985" h="616985">
                <a:moveTo>
                  <a:pt x="0" y="0"/>
                </a:moveTo>
                <a:lnTo>
                  <a:pt x="616985" y="0"/>
                </a:lnTo>
                <a:lnTo>
                  <a:pt x="616985" y="616985"/>
                </a:lnTo>
                <a:lnTo>
                  <a:pt x="0" y="6169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8316979" y="6274801"/>
            <a:ext cx="616985" cy="616985"/>
          </a:xfrm>
          <a:custGeom>
            <a:avLst/>
            <a:gdLst/>
            <a:ahLst/>
            <a:cxnLst/>
            <a:rect l="l" t="t" r="r" b="b"/>
            <a:pathLst>
              <a:path w="616985" h="616985">
                <a:moveTo>
                  <a:pt x="0" y="0"/>
                </a:moveTo>
                <a:lnTo>
                  <a:pt x="616985" y="0"/>
                </a:lnTo>
                <a:lnTo>
                  <a:pt x="616985" y="616985"/>
                </a:lnTo>
                <a:lnTo>
                  <a:pt x="0" y="61698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8316979" y="7254027"/>
            <a:ext cx="616985" cy="616985"/>
          </a:xfrm>
          <a:custGeom>
            <a:avLst/>
            <a:gdLst/>
            <a:ahLst/>
            <a:cxnLst/>
            <a:rect l="l" t="t" r="r" b="b"/>
            <a:pathLst>
              <a:path w="616985" h="616985">
                <a:moveTo>
                  <a:pt x="0" y="0"/>
                </a:moveTo>
                <a:lnTo>
                  <a:pt x="616985" y="0"/>
                </a:lnTo>
                <a:lnTo>
                  <a:pt x="616985" y="616985"/>
                </a:lnTo>
                <a:lnTo>
                  <a:pt x="0" y="61698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7" name="Group 7"/>
          <p:cNvGrpSpPr>
            <a:grpSpLocks noChangeAspect="1"/>
          </p:cNvGrpSpPr>
          <p:nvPr/>
        </p:nvGrpSpPr>
        <p:grpSpPr>
          <a:xfrm>
            <a:off x="678243" y="1471402"/>
            <a:ext cx="7110956" cy="7344196"/>
            <a:chOff x="0" y="0"/>
            <a:chExt cx="6350000" cy="6558280"/>
          </a:xfrm>
        </p:grpSpPr>
        <p:sp>
          <p:nvSpPr>
            <p:cNvPr id="8" name="Freeform 8"/>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10"/>
              <a:stretch>
                <a:fillRect l="-27519" r="-27519"/>
              </a:stretch>
            </a:blipFill>
          </p:spPr>
        </p:sp>
        <p:sp>
          <p:nvSpPr>
            <p:cNvPr id="9" name="Freeform 9"/>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B60000"/>
            </a:solidFill>
          </p:spPr>
        </p:sp>
      </p:grpSp>
      <p:sp>
        <p:nvSpPr>
          <p:cNvPr id="10" name="Freeform 10"/>
          <p:cNvSpPr/>
          <p:nvPr/>
        </p:nvSpPr>
        <p:spPr>
          <a:xfrm>
            <a:off x="14046881" y="727522"/>
            <a:ext cx="3464187" cy="1439081"/>
          </a:xfrm>
          <a:custGeom>
            <a:avLst/>
            <a:gdLst/>
            <a:ahLst/>
            <a:cxnLst/>
            <a:rect l="l" t="t" r="r" b="b"/>
            <a:pathLst>
              <a:path w="3464187" h="1439081">
                <a:moveTo>
                  <a:pt x="0" y="0"/>
                </a:moveTo>
                <a:lnTo>
                  <a:pt x="3464186" y="0"/>
                </a:lnTo>
                <a:lnTo>
                  <a:pt x="3464186" y="1439081"/>
                </a:lnTo>
                <a:lnTo>
                  <a:pt x="0" y="1439081"/>
                </a:lnTo>
                <a:lnTo>
                  <a:pt x="0" y="0"/>
                </a:lnTo>
                <a:close/>
              </a:path>
            </a:pathLst>
          </a:custGeom>
          <a:blipFill>
            <a:blip r:embed="rId11"/>
            <a:stretch>
              <a:fillRect/>
            </a:stretch>
          </a:blipFill>
        </p:spPr>
      </p:sp>
      <p:sp>
        <p:nvSpPr>
          <p:cNvPr id="11" name="Freeform 11"/>
          <p:cNvSpPr/>
          <p:nvPr/>
        </p:nvSpPr>
        <p:spPr>
          <a:xfrm>
            <a:off x="8316979" y="5437565"/>
            <a:ext cx="616985" cy="616985"/>
          </a:xfrm>
          <a:custGeom>
            <a:avLst/>
            <a:gdLst/>
            <a:ahLst/>
            <a:cxnLst/>
            <a:rect l="l" t="t" r="r" b="b"/>
            <a:pathLst>
              <a:path w="616985" h="616985">
                <a:moveTo>
                  <a:pt x="0" y="0"/>
                </a:moveTo>
                <a:lnTo>
                  <a:pt x="616985" y="0"/>
                </a:lnTo>
                <a:lnTo>
                  <a:pt x="616985" y="616985"/>
                </a:lnTo>
                <a:lnTo>
                  <a:pt x="0" y="61698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2" name="TextBox 12"/>
          <p:cNvSpPr txBox="1"/>
          <p:nvPr/>
        </p:nvSpPr>
        <p:spPr>
          <a:xfrm>
            <a:off x="9207432" y="6285273"/>
            <a:ext cx="7224846" cy="505288"/>
          </a:xfrm>
          <a:prstGeom prst="rect">
            <a:avLst/>
          </a:prstGeom>
        </p:spPr>
        <p:txBody>
          <a:bodyPr lIns="0" tIns="0" rIns="0" bIns="0" rtlCol="0" anchor="t">
            <a:spAutoFit/>
          </a:bodyPr>
          <a:lstStyle/>
          <a:p>
            <a:pPr algn="l">
              <a:lnSpc>
                <a:spcPts val="4174"/>
              </a:lnSpc>
              <a:spcBef>
                <a:spcPct val="0"/>
              </a:spcBef>
            </a:pPr>
            <a:r>
              <a:rPr lang="en-US" sz="2981">
                <a:solidFill>
                  <a:srgbClr val="FFFFFF"/>
                </a:solidFill>
                <a:latin typeface="Open Sauce"/>
                <a:ea typeface="Open Sauce"/>
                <a:cs typeface="Open Sauce"/>
                <a:sym typeface="Open Sauce"/>
              </a:rPr>
              <a:t>leads@swagatusa.com</a:t>
            </a:r>
          </a:p>
        </p:txBody>
      </p:sp>
      <p:sp>
        <p:nvSpPr>
          <p:cNvPr id="13" name="TextBox 13"/>
          <p:cNvSpPr txBox="1"/>
          <p:nvPr/>
        </p:nvSpPr>
        <p:spPr>
          <a:xfrm>
            <a:off x="8933964" y="2509503"/>
            <a:ext cx="7301227" cy="1250950"/>
          </a:xfrm>
          <a:prstGeom prst="rect">
            <a:avLst/>
          </a:prstGeom>
        </p:spPr>
        <p:txBody>
          <a:bodyPr lIns="0" tIns="0" rIns="0" bIns="0" rtlCol="0" anchor="t">
            <a:spAutoFit/>
          </a:bodyPr>
          <a:lstStyle/>
          <a:p>
            <a:pPr algn="l">
              <a:lnSpc>
                <a:spcPts val="9799"/>
              </a:lnSpc>
              <a:spcBef>
                <a:spcPct val="0"/>
              </a:spcBef>
            </a:pPr>
            <a:r>
              <a:rPr lang="en-US" sz="6999" b="1">
                <a:solidFill>
                  <a:srgbClr val="FFFFFF"/>
                </a:solidFill>
                <a:latin typeface="Poppins Bold"/>
                <a:ea typeface="Poppins Bold"/>
                <a:cs typeface="Poppins Bold"/>
                <a:sym typeface="Poppins Bold"/>
              </a:rPr>
              <a:t>Contact Us</a:t>
            </a:r>
          </a:p>
        </p:txBody>
      </p:sp>
      <p:sp>
        <p:nvSpPr>
          <p:cNvPr id="14" name="TextBox 14"/>
          <p:cNvSpPr txBox="1"/>
          <p:nvPr/>
        </p:nvSpPr>
        <p:spPr>
          <a:xfrm>
            <a:off x="9207432" y="4514504"/>
            <a:ext cx="5219385" cy="505288"/>
          </a:xfrm>
          <a:prstGeom prst="rect">
            <a:avLst/>
          </a:prstGeom>
        </p:spPr>
        <p:txBody>
          <a:bodyPr lIns="0" tIns="0" rIns="0" bIns="0" rtlCol="0" anchor="t">
            <a:spAutoFit/>
          </a:bodyPr>
          <a:lstStyle/>
          <a:p>
            <a:pPr algn="l">
              <a:lnSpc>
                <a:spcPts val="4174"/>
              </a:lnSpc>
              <a:spcBef>
                <a:spcPct val="0"/>
              </a:spcBef>
            </a:pPr>
            <a:r>
              <a:rPr lang="en-US" sz="2981">
                <a:solidFill>
                  <a:srgbClr val="FFFFFF"/>
                </a:solidFill>
                <a:latin typeface="Open Sauce"/>
                <a:ea typeface="Open Sauce"/>
                <a:cs typeface="Open Sauce"/>
                <a:sym typeface="Open Sauce"/>
              </a:rPr>
              <a:t>312-854-7065</a:t>
            </a:r>
          </a:p>
        </p:txBody>
      </p:sp>
      <p:sp>
        <p:nvSpPr>
          <p:cNvPr id="15" name="TextBox 15"/>
          <p:cNvSpPr txBox="1"/>
          <p:nvPr/>
        </p:nvSpPr>
        <p:spPr>
          <a:xfrm>
            <a:off x="9207432" y="7264499"/>
            <a:ext cx="7728018" cy="1029163"/>
          </a:xfrm>
          <a:prstGeom prst="rect">
            <a:avLst/>
          </a:prstGeom>
        </p:spPr>
        <p:txBody>
          <a:bodyPr lIns="0" tIns="0" rIns="0" bIns="0" rtlCol="0" anchor="t">
            <a:spAutoFit/>
          </a:bodyPr>
          <a:lstStyle/>
          <a:p>
            <a:pPr algn="l">
              <a:lnSpc>
                <a:spcPts val="4174"/>
              </a:lnSpc>
              <a:spcBef>
                <a:spcPct val="0"/>
              </a:spcBef>
            </a:pPr>
            <a:r>
              <a:rPr lang="en-US" sz="2981">
                <a:solidFill>
                  <a:srgbClr val="FFFFFF"/>
                </a:solidFill>
                <a:latin typeface="Open Sauce"/>
                <a:ea typeface="Open Sauce"/>
                <a:cs typeface="Open Sauce"/>
                <a:sym typeface="Open Sauce"/>
              </a:rPr>
              <a:t>230 W Monroe St, Suite 750, Chicago, IL 60606</a:t>
            </a:r>
          </a:p>
        </p:txBody>
      </p:sp>
      <p:sp>
        <p:nvSpPr>
          <p:cNvPr id="16" name="TextBox 16"/>
          <p:cNvSpPr txBox="1"/>
          <p:nvPr/>
        </p:nvSpPr>
        <p:spPr>
          <a:xfrm>
            <a:off x="9284664" y="5475140"/>
            <a:ext cx="3902422" cy="505333"/>
          </a:xfrm>
          <a:prstGeom prst="rect">
            <a:avLst/>
          </a:prstGeom>
        </p:spPr>
        <p:txBody>
          <a:bodyPr lIns="0" tIns="0" rIns="0" bIns="0" rtlCol="0" anchor="t">
            <a:spAutoFit/>
          </a:bodyPr>
          <a:lstStyle/>
          <a:p>
            <a:pPr algn="ctr">
              <a:lnSpc>
                <a:spcPts val="4171"/>
              </a:lnSpc>
            </a:pPr>
            <a:r>
              <a:rPr lang="en-US" sz="2979" dirty="0">
                <a:solidFill>
                  <a:srgbClr val="FFFFFF"/>
                </a:solidFill>
                <a:latin typeface="Open Sauce"/>
                <a:ea typeface="Open Sauce"/>
                <a:cs typeface="Open Sauce"/>
                <a:sym typeface="Open Sauce"/>
              </a:rPr>
              <a:t>www.swagatusa.com</a:t>
            </a:r>
            <a:endParaRPr lang="en-US" sz="2979" dirty="0">
              <a:solidFill>
                <a:srgbClr val="FFFFFF"/>
              </a:solidFill>
              <a:latin typeface="Open Sauce"/>
              <a:ea typeface="Open Sauce"/>
              <a:cs typeface="Open Sauce"/>
              <a:sym typeface="Open Sauce"/>
              <a:hlinkClick r:id="rId14" tooltip="https://www.swagatusa.com/deportation-defens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501</Words>
  <Application>Microsoft Office PowerPoint</Application>
  <PresentationFormat>Custom</PresentationFormat>
  <Paragraphs>36</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Open Sauce</vt:lpstr>
      <vt:lpstr>Open Sauce Bold</vt:lpstr>
      <vt:lpstr>Calibri</vt:lpstr>
      <vt:lpstr>Poppins Bold</vt:lpstr>
      <vt:lpstr>Arial</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Immigration Attorney Chicago</dc:title>
  <cp:lastModifiedBy>Anisha WL</cp:lastModifiedBy>
  <cp:revision>2</cp:revision>
  <dcterms:created xsi:type="dcterms:W3CDTF">2006-08-16T00:00:00Z</dcterms:created>
  <dcterms:modified xsi:type="dcterms:W3CDTF">2025-12-17T10:15:53Z</dcterms:modified>
  <dc:identifier>DAG7j7qZZoI</dc:identifier>
</cp:coreProperties>
</file>