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ca390de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75ca390de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75ca390d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75ca390d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75ca390de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75ca390de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ca390de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75ca390de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5ca390de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75ca390de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5ca390de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75ca390de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lippingpathzone.com/what-is-the-difference-between-raster-and-vec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clippingpathzone.com/request-to-get-a-quote/"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hyperlink" Target="https://www.pinterest.com/cpzmedia/" TargetMode="External"/><Relationship Id="rId10" Type="http://schemas.openxmlformats.org/officeDocument/2006/relationships/hyperlink" Target="https://clippingpathzone.com/blog/" TargetMode="External"/><Relationship Id="rId13" Type="http://schemas.openxmlformats.org/officeDocument/2006/relationships/hyperlink" Target="https://www.linkedin.com/in/clipping-path-zone-187698137/" TargetMode="External"/><Relationship Id="rId12" Type="http://schemas.openxmlformats.org/officeDocument/2006/relationships/hyperlink" Target="https://www.pinterest.com/cpzmedia/"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clippingpathzone.com/" TargetMode="External"/><Relationship Id="rId4" Type="http://schemas.openxmlformats.org/officeDocument/2006/relationships/hyperlink" Target="https://clippingpathzone.com/" TargetMode="External"/><Relationship Id="rId9" Type="http://schemas.openxmlformats.org/officeDocument/2006/relationships/hyperlink" Target="https://clippingpathzone.com/blog/" TargetMode="External"/><Relationship Id="rId15" Type="http://schemas.openxmlformats.org/officeDocument/2006/relationships/hyperlink" Target="https://clippingpathzone.com/request-to-get-a-quote/" TargetMode="External"/><Relationship Id="rId14" Type="http://schemas.openxmlformats.org/officeDocument/2006/relationships/hyperlink" Target="https://www.linkedin.com/in/clipping-path-zone-187698137/" TargetMode="External"/><Relationship Id="rId16" Type="http://schemas.openxmlformats.org/officeDocument/2006/relationships/hyperlink" Target="https://clippingpathzone.com/request-to-get-a-quote/" TargetMode="External"/><Relationship Id="rId5" Type="http://schemas.openxmlformats.org/officeDocument/2006/relationships/hyperlink" Target="https://www.facebook.com/clippingpathzone/" TargetMode="External"/><Relationship Id="rId6" Type="http://schemas.openxmlformats.org/officeDocument/2006/relationships/hyperlink" Target="https://www.facebook.com/clippingpathzone/" TargetMode="External"/><Relationship Id="rId7" Type="http://schemas.openxmlformats.org/officeDocument/2006/relationships/hyperlink" Target="https://clippingpathzone.com/contacts/" TargetMode="External"/><Relationship Id="rId8" Type="http://schemas.openxmlformats.org/officeDocument/2006/relationships/hyperlink" Target="https://clippingpathzone.com/contac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8325"/>
            <a:ext cx="8520600" cy="83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680"/>
              <a:t>What Raster and Vector Images – Key Differences Explained</a:t>
            </a:r>
            <a:endParaRPr b="1" sz="2380"/>
          </a:p>
        </p:txBody>
      </p:sp>
      <p:sp>
        <p:nvSpPr>
          <p:cNvPr id="55" name="Google Shape;55;p13"/>
          <p:cNvSpPr txBox="1"/>
          <p:nvPr>
            <p:ph idx="1" type="subTitle"/>
          </p:nvPr>
        </p:nvSpPr>
        <p:spPr>
          <a:xfrm>
            <a:off x="311700" y="913825"/>
            <a:ext cx="8520600" cy="4086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779325" y="913825"/>
            <a:ext cx="7698099" cy="4085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82775"/>
            <a:ext cx="8520600" cy="83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Raster and Vector Images Are Made Of</a:t>
            </a:r>
            <a:endParaRPr b="1"/>
          </a:p>
        </p:txBody>
      </p:sp>
      <p:sp>
        <p:nvSpPr>
          <p:cNvPr id="62" name="Google Shape;62;p14"/>
          <p:cNvSpPr txBox="1"/>
          <p:nvPr>
            <p:ph idx="1" type="body"/>
          </p:nvPr>
        </p:nvSpPr>
        <p:spPr>
          <a:xfrm>
            <a:off x="311700" y="1201025"/>
            <a:ext cx="8520600" cy="336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rPr>
              <a:t>Understanding </a:t>
            </a:r>
            <a:r>
              <a:rPr lang="en" sz="2400">
                <a:solidFill>
                  <a:schemeClr val="hlink"/>
                </a:solidFill>
                <a:uFill>
                  <a:noFill/>
                </a:uFill>
                <a:hlinkClick r:id="rId3"/>
              </a:rPr>
              <a:t>what raster and vector images</a:t>
            </a:r>
            <a:r>
              <a:rPr lang="en" sz="2400">
                <a:solidFill>
                  <a:schemeClr val="dk1"/>
                </a:solidFill>
              </a:rPr>
              <a:t> are begins with their structure. Raster images consist of tiny color pixels, while vector images are formed using paths and mathematical curves.</a:t>
            </a:r>
            <a:endParaRPr sz="3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140925"/>
            <a:ext cx="8520600" cy="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t>Scalability in What Raster and Vector Images Offer</a:t>
            </a:r>
            <a:endParaRPr b="1" sz="2720"/>
          </a:p>
        </p:txBody>
      </p:sp>
      <p:sp>
        <p:nvSpPr>
          <p:cNvPr id="68" name="Google Shape;68;p15"/>
          <p:cNvSpPr txBox="1"/>
          <p:nvPr>
            <p:ph idx="1" type="body"/>
          </p:nvPr>
        </p:nvSpPr>
        <p:spPr>
          <a:xfrm>
            <a:off x="311700" y="1152475"/>
            <a:ext cx="3479100" cy="3582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2200">
                <a:solidFill>
                  <a:schemeClr val="dk1"/>
                </a:solidFill>
              </a:rPr>
              <a:t>One major difference in what raster and vector images deliver is scalability. Raster images lose quality when enlarged, while vector graphics stay sharp at any size—perfect for everything from icons to billboards.</a:t>
            </a:r>
            <a:endParaRPr sz="3300"/>
          </a:p>
        </p:txBody>
      </p:sp>
      <p:sp>
        <p:nvSpPr>
          <p:cNvPr id="69" name="Google Shape;69;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a:hlinkClick r:id="rId3"/>
          </p:cNvPr>
          <p:cNvPicPr preferRelativeResize="0"/>
          <p:nvPr/>
        </p:nvPicPr>
        <p:blipFill>
          <a:blip r:embed="rId4">
            <a:alphaModFix/>
          </a:blip>
          <a:stretch>
            <a:fillRect/>
          </a:stretch>
        </p:blipFill>
        <p:spPr>
          <a:xfrm>
            <a:off x="3967550" y="1276600"/>
            <a:ext cx="4921575" cy="3480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t>File Types Used in What Raster and Vector Images</a:t>
            </a:r>
            <a:endParaRPr b="1" sz="2720"/>
          </a:p>
        </p:txBody>
      </p:sp>
      <p:sp>
        <p:nvSpPr>
          <p:cNvPr id="76" name="Google Shape;76;p16"/>
          <p:cNvSpPr txBox="1"/>
          <p:nvPr>
            <p:ph idx="1" type="body"/>
          </p:nvPr>
        </p:nvSpPr>
        <p:spPr>
          <a:xfrm>
            <a:off x="311700" y="1366900"/>
            <a:ext cx="8520600" cy="32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rPr>
              <a:t>When discussing what raster and vector images are, file format matters. Raster uses formats like JPG and PNG. Vector relies on SVG, AI, and EPS—ideal for clean, crisp graphics across platforms.</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t>Usage Scenarios for What Raster and Vector Image</a:t>
            </a:r>
            <a:endParaRPr b="1" sz="2820"/>
          </a:p>
        </p:txBody>
      </p:sp>
      <p:sp>
        <p:nvSpPr>
          <p:cNvPr id="82" name="Google Shape;82;p17"/>
          <p:cNvSpPr txBox="1"/>
          <p:nvPr>
            <p:ph idx="1" type="body"/>
          </p:nvPr>
        </p:nvSpPr>
        <p:spPr>
          <a:xfrm>
            <a:off x="311700" y="1606475"/>
            <a:ext cx="8520600" cy="2962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solidFill>
                  <a:schemeClr val="dk1"/>
                </a:solidFill>
              </a:rPr>
              <a:t>Choosing what raster and vector images suit your project depends on the task. Use raster for photographs and complex visuals. Choose vector for logos, signage, and anything that needs resizing</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Why It’s Important to Know What Raster and Vector Images Are</a:t>
            </a:r>
            <a:endParaRPr b="1"/>
          </a:p>
        </p:txBody>
      </p:sp>
      <p:sp>
        <p:nvSpPr>
          <p:cNvPr id="88" name="Google Shape;88;p18"/>
          <p:cNvSpPr txBox="1"/>
          <p:nvPr>
            <p:ph idx="1" type="body"/>
          </p:nvPr>
        </p:nvSpPr>
        <p:spPr>
          <a:xfrm>
            <a:off x="311700" y="1578275"/>
            <a:ext cx="8520600" cy="299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solidFill>
                  <a:schemeClr val="dk1"/>
                </a:solidFill>
              </a:rPr>
              <a:t>Knowing what raster and vector images are helps in making smarter design choices. Whether you're printing t-shirts or building a brand, using the right format ensures quality and consistency in your visuals.</a:t>
            </a: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156650"/>
            <a:ext cx="8520600" cy="639600"/>
          </a:xfrm>
          <a:prstGeom prst="rect">
            <a:avLst/>
          </a:prstGeom>
        </p:spPr>
        <p:txBody>
          <a:bodyPr anchorCtr="0" anchor="t" bIns="91425" lIns="91425" spcFirstLastPara="1" rIns="91425" wrap="square" tIns="91425">
            <a:normAutofit/>
          </a:bodyPr>
          <a:lstStyle/>
          <a:p>
            <a:pPr indent="0" lvl="0" marL="0" rtl="0" algn="l">
              <a:lnSpc>
                <a:spcPct val="150000"/>
              </a:lnSpc>
              <a:spcBef>
                <a:spcPts val="1200"/>
              </a:spcBef>
              <a:spcAft>
                <a:spcPts val="1200"/>
              </a:spcAft>
              <a:buNone/>
            </a:pPr>
            <a:r>
              <a:rPr b="1" lang="en" sz="2500"/>
              <a:t>Company Information:</a:t>
            </a:r>
            <a:endParaRPr sz="3500"/>
          </a:p>
        </p:txBody>
      </p:sp>
      <p:sp>
        <p:nvSpPr>
          <p:cNvPr id="94" name="Google Shape;94;p19"/>
          <p:cNvSpPr txBox="1"/>
          <p:nvPr>
            <p:ph idx="1" type="body"/>
          </p:nvPr>
        </p:nvSpPr>
        <p:spPr>
          <a:xfrm>
            <a:off x="311700" y="861600"/>
            <a:ext cx="4520700" cy="4125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300">
                <a:solidFill>
                  <a:schemeClr val="dk1"/>
                </a:solidFill>
              </a:rPr>
              <a:t>Website:</a:t>
            </a:r>
            <a:r>
              <a:rPr lang="en" sz="1300">
                <a:solidFill>
                  <a:schemeClr val="dk1"/>
                </a:solidFill>
                <a:uFill>
                  <a:noFill/>
                </a:uFill>
                <a:hlinkClick r:id="rId3">
                  <a:extLst>
                    <a:ext uri="{A12FA001-AC4F-418D-AE19-62706E023703}">
                      <ahyp:hlinkClr val="tx"/>
                    </a:ext>
                  </a:extLst>
                </a:hlinkClick>
              </a:rPr>
              <a:t> </a:t>
            </a:r>
            <a:r>
              <a:rPr lang="en" sz="1300">
                <a:solidFill>
                  <a:srgbClr val="0070C0"/>
                </a:solidFill>
                <a:uFill>
                  <a:noFill/>
                </a:uFill>
                <a:hlinkClick r:id="rId4">
                  <a:extLst>
                    <a:ext uri="{A12FA001-AC4F-418D-AE19-62706E023703}">
                      <ahyp:hlinkClr val="tx"/>
                    </a:ext>
                  </a:extLst>
                </a:hlinkClick>
              </a:rPr>
              <a:t>https://clippingpathzone.com/</a:t>
            </a:r>
            <a:endParaRPr sz="1300">
              <a:solidFill>
                <a:srgbClr val="0070C0"/>
              </a:solidFill>
            </a:endParaRPr>
          </a:p>
          <a:p>
            <a:pPr indent="0" lvl="0" marL="0" rtl="0" algn="l">
              <a:spcBef>
                <a:spcPts val="1200"/>
              </a:spcBef>
              <a:spcAft>
                <a:spcPts val="0"/>
              </a:spcAft>
              <a:buNone/>
            </a:pPr>
            <a:r>
              <a:rPr lang="en" sz="1300">
                <a:solidFill>
                  <a:schemeClr val="dk1"/>
                </a:solidFill>
              </a:rPr>
              <a:t>Facebook:</a:t>
            </a:r>
            <a:r>
              <a:rPr lang="en" sz="1300">
                <a:solidFill>
                  <a:schemeClr val="dk1"/>
                </a:solidFill>
                <a:uFill>
                  <a:noFill/>
                </a:uFill>
                <a:hlinkClick r:id="rId5">
                  <a:extLst>
                    <a:ext uri="{A12FA001-AC4F-418D-AE19-62706E023703}">
                      <ahyp:hlinkClr val="tx"/>
                    </a:ext>
                  </a:extLst>
                </a:hlinkClick>
              </a:rPr>
              <a:t> </a:t>
            </a:r>
            <a:r>
              <a:rPr lang="en" sz="1300">
                <a:solidFill>
                  <a:srgbClr val="0070C0"/>
                </a:solidFill>
                <a:uFill>
                  <a:noFill/>
                </a:uFill>
                <a:hlinkClick r:id="rId6">
                  <a:extLst>
                    <a:ext uri="{A12FA001-AC4F-418D-AE19-62706E023703}">
                      <ahyp:hlinkClr val="tx"/>
                    </a:ext>
                  </a:extLst>
                </a:hlinkClick>
              </a:rPr>
              <a:t>https://www.facebook.com/clippingpathzone/</a:t>
            </a:r>
            <a:endParaRPr sz="1300">
              <a:solidFill>
                <a:srgbClr val="0070C0"/>
              </a:solidFill>
            </a:endParaRPr>
          </a:p>
          <a:p>
            <a:pPr indent="0" lvl="0" marL="0" rtl="0" algn="l">
              <a:spcBef>
                <a:spcPts val="1200"/>
              </a:spcBef>
              <a:spcAft>
                <a:spcPts val="0"/>
              </a:spcAft>
              <a:buNone/>
            </a:pPr>
            <a:r>
              <a:rPr lang="en" sz="1300">
                <a:solidFill>
                  <a:schemeClr val="dk1"/>
                </a:solidFill>
              </a:rPr>
              <a:t>Contact :</a:t>
            </a:r>
            <a:r>
              <a:rPr lang="en" sz="1300">
                <a:solidFill>
                  <a:schemeClr val="dk1"/>
                </a:solidFill>
                <a:uFill>
                  <a:noFill/>
                </a:uFill>
                <a:hlinkClick r:id="rId7">
                  <a:extLst>
                    <a:ext uri="{A12FA001-AC4F-418D-AE19-62706E023703}">
                      <ahyp:hlinkClr val="tx"/>
                    </a:ext>
                  </a:extLst>
                </a:hlinkClick>
              </a:rPr>
              <a:t> </a:t>
            </a:r>
            <a:r>
              <a:rPr lang="en" sz="1300">
                <a:solidFill>
                  <a:srgbClr val="0070C0"/>
                </a:solidFill>
                <a:uFill>
                  <a:noFill/>
                </a:uFill>
                <a:hlinkClick r:id="rId8">
                  <a:extLst>
                    <a:ext uri="{A12FA001-AC4F-418D-AE19-62706E023703}">
                      <ahyp:hlinkClr val="tx"/>
                    </a:ext>
                  </a:extLst>
                </a:hlinkClick>
              </a:rPr>
              <a:t>https://clippingpathzone.com/contacts/</a:t>
            </a:r>
            <a:endParaRPr sz="1300">
              <a:solidFill>
                <a:srgbClr val="0070C0"/>
              </a:solidFill>
            </a:endParaRPr>
          </a:p>
          <a:p>
            <a:pPr indent="0" lvl="0" marL="0" rtl="0" algn="l">
              <a:spcBef>
                <a:spcPts val="1200"/>
              </a:spcBef>
              <a:spcAft>
                <a:spcPts val="0"/>
              </a:spcAft>
              <a:buNone/>
            </a:pPr>
            <a:r>
              <a:rPr lang="en" sz="1300">
                <a:solidFill>
                  <a:schemeClr val="dk1"/>
                </a:solidFill>
              </a:rPr>
              <a:t>Resources:</a:t>
            </a:r>
            <a:r>
              <a:rPr lang="en" sz="1300">
                <a:solidFill>
                  <a:schemeClr val="dk1"/>
                </a:solidFill>
                <a:uFill>
                  <a:noFill/>
                </a:uFill>
                <a:hlinkClick r:id="rId9">
                  <a:extLst>
                    <a:ext uri="{A12FA001-AC4F-418D-AE19-62706E023703}">
                      <ahyp:hlinkClr val="tx"/>
                    </a:ext>
                  </a:extLst>
                </a:hlinkClick>
              </a:rPr>
              <a:t> </a:t>
            </a:r>
            <a:r>
              <a:rPr lang="en" sz="1300">
                <a:solidFill>
                  <a:srgbClr val="0070C0"/>
                </a:solidFill>
                <a:uFill>
                  <a:noFill/>
                </a:uFill>
                <a:hlinkClick r:id="rId10">
                  <a:extLst>
                    <a:ext uri="{A12FA001-AC4F-418D-AE19-62706E023703}">
                      <ahyp:hlinkClr val="tx"/>
                    </a:ext>
                  </a:extLst>
                </a:hlinkClick>
              </a:rPr>
              <a:t>https://clippingpathzone.com/blog/</a:t>
            </a:r>
            <a:endParaRPr sz="1300">
              <a:solidFill>
                <a:srgbClr val="0070C0"/>
              </a:solidFill>
            </a:endParaRPr>
          </a:p>
          <a:p>
            <a:pPr indent="0" lvl="0" marL="0" rtl="0" algn="l">
              <a:spcBef>
                <a:spcPts val="1200"/>
              </a:spcBef>
              <a:spcAft>
                <a:spcPts val="0"/>
              </a:spcAft>
              <a:buNone/>
            </a:pPr>
            <a:r>
              <a:rPr lang="en" sz="1300">
                <a:solidFill>
                  <a:schemeClr val="dk1"/>
                </a:solidFill>
              </a:rPr>
              <a:t>Pinterest:</a:t>
            </a:r>
            <a:r>
              <a:rPr lang="en" sz="1300">
                <a:solidFill>
                  <a:schemeClr val="dk1"/>
                </a:solidFill>
                <a:uFill>
                  <a:noFill/>
                </a:uFill>
                <a:hlinkClick r:id="rId11">
                  <a:extLst>
                    <a:ext uri="{A12FA001-AC4F-418D-AE19-62706E023703}">
                      <ahyp:hlinkClr val="tx"/>
                    </a:ext>
                  </a:extLst>
                </a:hlinkClick>
              </a:rPr>
              <a:t> </a:t>
            </a:r>
            <a:r>
              <a:rPr lang="en" sz="1300">
                <a:solidFill>
                  <a:srgbClr val="0070C0"/>
                </a:solidFill>
                <a:uFill>
                  <a:noFill/>
                </a:uFill>
                <a:hlinkClick r:id="rId12">
                  <a:extLst>
                    <a:ext uri="{A12FA001-AC4F-418D-AE19-62706E023703}">
                      <ahyp:hlinkClr val="tx"/>
                    </a:ext>
                  </a:extLst>
                </a:hlinkClick>
              </a:rPr>
              <a:t>https://www.pinterest.com/cpzmedia/</a:t>
            </a:r>
            <a:endParaRPr sz="1300">
              <a:solidFill>
                <a:srgbClr val="0070C0"/>
              </a:solidFill>
            </a:endParaRPr>
          </a:p>
          <a:p>
            <a:pPr indent="0" lvl="0" marL="0" rtl="0" algn="l">
              <a:spcBef>
                <a:spcPts val="1200"/>
              </a:spcBef>
              <a:spcAft>
                <a:spcPts val="0"/>
              </a:spcAft>
              <a:buNone/>
            </a:pPr>
            <a:r>
              <a:rPr lang="en" sz="1300">
                <a:solidFill>
                  <a:schemeClr val="dk1"/>
                </a:solidFill>
              </a:rPr>
              <a:t>Twitter:</a:t>
            </a:r>
            <a:r>
              <a:rPr lang="en" sz="1300">
                <a:solidFill>
                  <a:schemeClr val="dk1"/>
                </a:solidFill>
                <a:uFill>
                  <a:noFill/>
                </a:uFill>
                <a:hlinkClick r:id="rId13">
                  <a:extLst>
                    <a:ext uri="{A12FA001-AC4F-418D-AE19-62706E023703}">
                      <ahyp:hlinkClr val="tx"/>
                    </a:ext>
                  </a:extLst>
                </a:hlinkClick>
              </a:rPr>
              <a:t> </a:t>
            </a:r>
            <a:r>
              <a:rPr lang="en" sz="1300">
                <a:solidFill>
                  <a:srgbClr val="0070C0"/>
                </a:solidFill>
                <a:uFill>
                  <a:noFill/>
                </a:uFill>
                <a:hlinkClick r:id="rId14">
                  <a:extLst>
                    <a:ext uri="{A12FA001-AC4F-418D-AE19-62706E023703}">
                      <ahyp:hlinkClr val="tx"/>
                    </a:ext>
                  </a:extLst>
                </a:hlinkClick>
              </a:rPr>
              <a:t>https://www.linkedin.com/in/clipping-path-zone-187698137/</a:t>
            </a:r>
            <a:endParaRPr sz="1300">
              <a:solidFill>
                <a:srgbClr val="0070C0"/>
              </a:solidFill>
            </a:endParaRPr>
          </a:p>
          <a:p>
            <a:pPr indent="0" lvl="0" marL="0" rtl="0" algn="l">
              <a:spcBef>
                <a:spcPts val="1200"/>
              </a:spcBef>
              <a:spcAft>
                <a:spcPts val="0"/>
              </a:spcAft>
              <a:buNone/>
            </a:pPr>
            <a:r>
              <a:rPr lang="en" sz="1300">
                <a:solidFill>
                  <a:schemeClr val="dk1"/>
                </a:solidFill>
              </a:rPr>
              <a:t>Quote:</a:t>
            </a:r>
            <a:r>
              <a:rPr lang="en" sz="1300">
                <a:solidFill>
                  <a:schemeClr val="dk1"/>
                </a:solidFill>
                <a:uFill>
                  <a:noFill/>
                </a:uFill>
                <a:hlinkClick r:id="rId15">
                  <a:extLst>
                    <a:ext uri="{A12FA001-AC4F-418D-AE19-62706E023703}">
                      <ahyp:hlinkClr val="tx"/>
                    </a:ext>
                  </a:extLst>
                </a:hlinkClick>
              </a:rPr>
              <a:t> </a:t>
            </a:r>
            <a:r>
              <a:rPr lang="en" sz="1300">
                <a:solidFill>
                  <a:srgbClr val="0070C0"/>
                </a:solidFill>
                <a:uFill>
                  <a:noFill/>
                </a:uFill>
                <a:hlinkClick r:id="rId16">
                  <a:extLst>
                    <a:ext uri="{A12FA001-AC4F-418D-AE19-62706E023703}">
                      <ahyp:hlinkClr val="tx"/>
                    </a:ext>
                  </a:extLst>
                </a:hlinkClick>
              </a:rPr>
              <a:t>https://clippingpathzone.com/request-to-get-a-quote/</a:t>
            </a:r>
            <a:endParaRPr sz="1300">
              <a:solidFill>
                <a:srgbClr val="0070C0"/>
              </a:solidFill>
            </a:endParaRPr>
          </a:p>
          <a:p>
            <a:pPr indent="0" lvl="0" marL="0" rtl="0" algn="l">
              <a:spcBef>
                <a:spcPts val="1200"/>
              </a:spcBef>
              <a:spcAft>
                <a:spcPts val="0"/>
              </a:spcAft>
              <a:buNone/>
            </a:pPr>
            <a:r>
              <a:rPr lang="en" sz="1300">
                <a:solidFill>
                  <a:schemeClr val="dk1"/>
                </a:solidFill>
              </a:rPr>
              <a:t>Skype: </a:t>
            </a:r>
            <a:r>
              <a:rPr lang="en" sz="1300">
                <a:solidFill>
                  <a:srgbClr val="0070C0"/>
                </a:solidFill>
              </a:rPr>
              <a:t>skype:Clippingpathzone?chat </a:t>
            </a:r>
            <a:endParaRPr sz="1300">
              <a:solidFill>
                <a:srgbClr val="0070C0"/>
              </a:solidFill>
            </a:endParaRPr>
          </a:p>
          <a:p>
            <a:pPr indent="0" lvl="0" marL="0" rtl="0" algn="l">
              <a:spcBef>
                <a:spcPts val="1200"/>
              </a:spcBef>
              <a:spcAft>
                <a:spcPts val="1200"/>
              </a:spcAft>
              <a:buNone/>
            </a:pPr>
            <a:r>
              <a:t/>
            </a:r>
            <a:endParaRPr sz="1600"/>
          </a:p>
        </p:txBody>
      </p:sp>
      <p:sp>
        <p:nvSpPr>
          <p:cNvPr id="95" name="Google Shape;95;p19"/>
          <p:cNvSpPr txBox="1"/>
          <p:nvPr>
            <p:ph idx="2" type="body"/>
          </p:nvPr>
        </p:nvSpPr>
        <p:spPr>
          <a:xfrm>
            <a:off x="5182675" y="861600"/>
            <a:ext cx="3649500" cy="40209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b="1" lang="en" sz="1300">
                <a:solidFill>
                  <a:schemeClr val="dk1"/>
                </a:solidFill>
              </a:rPr>
              <a:t>Office Address:</a:t>
            </a:r>
            <a:endParaRPr b="1" sz="1300">
              <a:solidFill>
                <a:schemeClr val="dk1"/>
              </a:solidFill>
            </a:endParaRPr>
          </a:p>
          <a:p>
            <a:pPr indent="0" lvl="0" marL="0" rtl="0" algn="l">
              <a:spcBef>
                <a:spcPts val="1200"/>
              </a:spcBef>
              <a:spcAft>
                <a:spcPts val="0"/>
              </a:spcAft>
              <a:buNone/>
            </a:pPr>
            <a:r>
              <a:rPr lang="en" sz="1100">
                <a:solidFill>
                  <a:schemeClr val="dk1"/>
                </a:solidFill>
              </a:rPr>
              <a:t> </a:t>
            </a:r>
            <a:endParaRPr sz="1100">
              <a:solidFill>
                <a:schemeClr val="dk1"/>
              </a:solidFill>
            </a:endParaRPr>
          </a:p>
          <a:p>
            <a:pPr indent="0" lvl="0" marL="0" rtl="0" algn="l">
              <a:spcBef>
                <a:spcPts val="1200"/>
              </a:spcBef>
              <a:spcAft>
                <a:spcPts val="0"/>
              </a:spcAft>
              <a:buNone/>
            </a:pPr>
            <a:r>
              <a:rPr lang="en" sz="1100">
                <a:solidFill>
                  <a:schemeClr val="dk1"/>
                </a:solidFill>
              </a:rPr>
              <a:t>            	United States Office</a:t>
            </a:r>
            <a:endParaRPr sz="1100">
              <a:solidFill>
                <a:schemeClr val="dk1"/>
              </a:solidFill>
            </a:endParaRPr>
          </a:p>
          <a:p>
            <a:pPr indent="0" lvl="0" marL="0" rtl="0" algn="l">
              <a:spcBef>
                <a:spcPts val="1200"/>
              </a:spcBef>
              <a:spcAft>
                <a:spcPts val="0"/>
              </a:spcAft>
              <a:buNone/>
            </a:pPr>
            <a:r>
              <a:rPr lang="en" sz="1100">
                <a:solidFill>
                  <a:schemeClr val="dk1"/>
                </a:solidFill>
              </a:rPr>
              <a:t>            	30 North Gould Street, Sheridan, WY 82801</a:t>
            </a:r>
            <a:endParaRPr sz="1100">
              <a:solidFill>
                <a:schemeClr val="dk1"/>
              </a:solidFill>
            </a:endParaRPr>
          </a:p>
          <a:p>
            <a:pPr indent="0" lvl="0" marL="0" rtl="0" algn="l">
              <a:spcBef>
                <a:spcPts val="1200"/>
              </a:spcBef>
              <a:spcAft>
                <a:spcPts val="0"/>
              </a:spcAft>
              <a:buNone/>
            </a:pPr>
            <a:r>
              <a:rPr lang="en" sz="1100">
                <a:solidFill>
                  <a:schemeClr val="dk1"/>
                </a:solidFill>
              </a:rPr>
              <a:t>            	19173362276</a:t>
            </a:r>
            <a:endParaRPr sz="1100">
              <a:solidFill>
                <a:schemeClr val="dk1"/>
              </a:solidFill>
            </a:endParaRPr>
          </a:p>
          <a:p>
            <a:pPr indent="0" lvl="0" marL="0" rtl="0" algn="l">
              <a:spcBef>
                <a:spcPts val="1200"/>
              </a:spcBef>
              <a:spcAft>
                <a:spcPts val="0"/>
              </a:spcAft>
              <a:buNone/>
            </a:pPr>
            <a:r>
              <a:rPr lang="en" sz="1100">
                <a:solidFill>
                  <a:schemeClr val="dk1"/>
                </a:solidFill>
              </a:rPr>
              <a:t>            	customer_support@clippingpathzone.com</a:t>
            </a:r>
            <a:endParaRPr sz="1100">
              <a:solidFill>
                <a:schemeClr val="dk1"/>
              </a:solidFill>
            </a:endParaRPr>
          </a:p>
          <a:p>
            <a:pPr indent="0" lvl="0" marL="0" rtl="0" algn="l">
              <a:spcBef>
                <a:spcPts val="1200"/>
              </a:spcBef>
              <a:spcAft>
                <a:spcPts val="0"/>
              </a:spcAft>
              <a:buNone/>
            </a:pPr>
            <a:r>
              <a:rPr lang="en" sz="1100">
                <a:solidFill>
                  <a:schemeClr val="dk1"/>
                </a:solidFill>
              </a:rPr>
              <a:t>            	Bangladesh Office</a:t>
            </a:r>
            <a:endParaRPr sz="1100">
              <a:solidFill>
                <a:schemeClr val="dk1"/>
              </a:solidFill>
            </a:endParaRPr>
          </a:p>
          <a:p>
            <a:pPr indent="0" lvl="0" marL="0" rtl="0" algn="l">
              <a:spcBef>
                <a:spcPts val="1200"/>
              </a:spcBef>
              <a:spcAft>
                <a:spcPts val="0"/>
              </a:spcAft>
              <a:buNone/>
            </a:pPr>
            <a:r>
              <a:rPr lang="en" sz="1100">
                <a:solidFill>
                  <a:schemeClr val="dk1"/>
                </a:solidFill>
              </a:rPr>
              <a:t>            	1188/1, East Shewrapara, Mirpur, Dhaka-1216 Bangladesh</a:t>
            </a:r>
            <a:endParaRPr sz="1100">
              <a:solidFill>
                <a:schemeClr val="dk1"/>
              </a:solidFill>
            </a:endParaRPr>
          </a:p>
          <a:p>
            <a:pPr indent="0" lvl="0" marL="0" rtl="0" algn="l">
              <a:spcBef>
                <a:spcPts val="1200"/>
              </a:spcBef>
              <a:spcAft>
                <a:spcPts val="0"/>
              </a:spcAft>
              <a:buNone/>
            </a:pPr>
            <a:r>
              <a:rPr lang="en" sz="1100">
                <a:solidFill>
                  <a:schemeClr val="dk1"/>
                </a:solidFill>
              </a:rPr>
              <a:t>            	8801612348152</a:t>
            </a:r>
            <a:endParaRPr sz="1100">
              <a:solidFill>
                <a:schemeClr val="dk1"/>
              </a:solidFill>
            </a:endParaRPr>
          </a:p>
          <a:p>
            <a:pPr indent="0" lvl="0" marL="0" rtl="0" algn="l">
              <a:spcBef>
                <a:spcPts val="1200"/>
              </a:spcBef>
              <a:spcAft>
                <a:spcPts val="0"/>
              </a:spcAft>
              <a:buNone/>
            </a:pPr>
            <a:r>
              <a:rPr lang="en" sz="1100">
                <a:solidFill>
                  <a:schemeClr val="dk1"/>
                </a:solidFill>
              </a:rPr>
              <a:t>            	info@clippingpathzone.com</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