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Lst>
  <p:sldSz cx="18288000" cy="10287000"/>
  <p:notesSz cx="6858000" cy="9144000"/>
  <p:embeddedFontLst>
    <p:embeddedFont>
      <p:font typeface="Canva Sans Bold" charset="1" panose="020B0803030501040103"/>
      <p:regular r:id="rId19"/>
    </p:embeddedFont>
    <p:embeddedFont>
      <p:font typeface="Canva Sans" charset="1" panose="020B0503030501040103"/>
      <p:regular r:id="rId2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slides/slide12.xml" Type="http://schemas.openxmlformats.org/officeDocument/2006/relationships/slide"/><Relationship Id="rId18" Target="slides/slide13.xml" Type="http://schemas.openxmlformats.org/officeDocument/2006/relationships/slide"/><Relationship Id="rId19" Target="fonts/font19.fntdata" Type="http://schemas.openxmlformats.org/officeDocument/2006/relationships/font"/><Relationship Id="rId2" Target="presProps.xml" Type="http://schemas.openxmlformats.org/officeDocument/2006/relationships/presProps"/><Relationship Id="rId20" Target="fonts/font20.fntdata" Type="http://schemas.openxmlformats.org/officeDocument/2006/relationships/font"/><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 Id="rId10" Target="https://www.quorawebsolution.com/magento-website-development-company-in-bangalore" TargetMode="External" Type="http://schemas.openxmlformats.org/officeDocument/2006/relationships/hyperlink"/><Relationship Id="rId11" Target="https://www.quorawebsolution.com/website-development-company-in-bangalore" TargetMode="External" Type="http://schemas.openxmlformats.org/officeDocument/2006/relationships/hyperlink"/><Relationship Id="rId12" Target="https://www.quorawebsolution.com/joomla-development-company-in-bangalore" TargetMode="External" Type="http://schemas.openxmlformats.org/officeDocument/2006/relationships/hyperlink"/><Relationship Id="rId13" Target="https://www.quorawebsolution.com/small-business-web-design-and-development-company-in-bangalore" TargetMode="External" Type="http://schemas.openxmlformats.org/officeDocument/2006/relationships/hyperlink"/><Relationship Id="rId14" Target="https://www.quorawebsolution.com/cheap-website-development-company-in-bangalore" TargetMode="External" Type="http://schemas.openxmlformats.org/officeDocument/2006/relationships/hyperlink"/><Relationship Id="rId15" Target="https://www.quorawebsolution.com/static-website-development-company-in-bangalore" TargetMode="External" Type="http://schemas.openxmlformats.org/officeDocument/2006/relationships/hyperlink"/><Relationship Id="rId16" Target="https://www.quorawebsolution.com/dynamic-website-development-company-in-bangalore" TargetMode="External" Type="http://schemas.openxmlformats.org/officeDocument/2006/relationships/hyperlink"/><Relationship Id="rId17" Target="https://www.quorawebsolution.com/website-design-company-in-bangalore" TargetMode="External" Type="http://schemas.openxmlformats.org/officeDocument/2006/relationships/hyperlink"/><Relationship Id="rId18" Target="https://www.quorawebsolution.com/tour-and-travel-website-development-company-in-bangalore" TargetMode="External" Type="http://schemas.openxmlformats.org/officeDocument/2006/relationships/hyperlink"/><Relationship Id="rId2" Target="../media/image7.jpeg" Type="http://schemas.openxmlformats.org/officeDocument/2006/relationships/image"/><Relationship Id="rId3" Target="https://www.quorawebsolution.com/wordpress-website-development-company-in-bangalore" TargetMode="External" Type="http://schemas.openxmlformats.org/officeDocument/2006/relationships/hyperlink"/><Relationship Id="rId4" Target="https://www.quorawebsolution.com/ecommerce-website-development-company-in-bangalore" TargetMode="External" Type="http://schemas.openxmlformats.org/officeDocument/2006/relationships/hyperlink"/><Relationship Id="rId5" Target="https://www.quorawebsolution.com/php-website-development-company-in-bangalore" TargetMode="External" Type="http://schemas.openxmlformats.org/officeDocument/2006/relationships/hyperlink"/><Relationship Id="rId6" Target="https://www.quorawebsolution.com/cms-website-development-company-in-bangalore" TargetMode="External" Type="http://schemas.openxmlformats.org/officeDocument/2006/relationships/hyperlink"/><Relationship Id="rId7" Target="https://www.quorawebsolution.com/drupal-development-company-in-bangalore" TargetMode="External" Type="http://schemas.openxmlformats.org/officeDocument/2006/relationships/hyperlink"/><Relationship Id="rId8" Target="https://www.quorawebsolution.com/website-maintenance-services-in-bangalore" TargetMode="External" Type="http://schemas.openxmlformats.org/officeDocument/2006/relationships/hyperlink"/><Relationship Id="rId9" Target="https://www.quorawebsolution.com/web-portal-development-company-in-bangalore" TargetMode="External" Type="http://schemas.openxmlformats.org/officeDocument/2006/relationships/hyperlink"/></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jpe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jpe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jpe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6.jpe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0097B2"/>
        </a:solidFill>
      </p:bgPr>
    </p:bg>
    <p:spTree>
      <p:nvGrpSpPr>
        <p:cNvPr id="1" name=""/>
        <p:cNvGrpSpPr/>
        <p:nvPr/>
      </p:nvGrpSpPr>
      <p:grpSpPr>
        <a:xfrm>
          <a:off x="0" y="0"/>
          <a:ext cx="0" cy="0"/>
          <a:chOff x="0" y="0"/>
          <a:chExt cx="0" cy="0"/>
        </a:xfrm>
      </p:grpSpPr>
      <p:sp>
        <p:nvSpPr>
          <p:cNvPr name="Freeform 2" id="2"/>
          <p:cNvSpPr/>
          <p:nvPr/>
        </p:nvSpPr>
        <p:spPr>
          <a:xfrm flipH="false" flipV="false" rot="0">
            <a:off x="0" y="2384415"/>
            <a:ext cx="8912245" cy="7902585"/>
          </a:xfrm>
          <a:custGeom>
            <a:avLst/>
            <a:gdLst/>
            <a:ahLst/>
            <a:cxnLst/>
            <a:rect r="r" b="b" t="t" l="l"/>
            <a:pathLst>
              <a:path h="7902585" w="8912245">
                <a:moveTo>
                  <a:pt x="0" y="0"/>
                </a:moveTo>
                <a:lnTo>
                  <a:pt x="8912245" y="0"/>
                </a:lnTo>
                <a:lnTo>
                  <a:pt x="8912245" y="7902585"/>
                </a:lnTo>
                <a:lnTo>
                  <a:pt x="0" y="7902585"/>
                </a:lnTo>
                <a:lnTo>
                  <a:pt x="0" y="0"/>
                </a:lnTo>
                <a:close/>
              </a:path>
            </a:pathLst>
          </a:custGeom>
          <a:blipFill>
            <a:blip r:embed="rId2"/>
            <a:stretch>
              <a:fillRect l="-4308" t="0" r="-4308" b="0"/>
            </a:stretch>
          </a:blipFill>
        </p:spPr>
      </p:sp>
      <p:grpSp>
        <p:nvGrpSpPr>
          <p:cNvPr name="Group 3" id="3"/>
          <p:cNvGrpSpPr/>
          <p:nvPr/>
        </p:nvGrpSpPr>
        <p:grpSpPr>
          <a:xfrm rot="0">
            <a:off x="784992" y="154163"/>
            <a:ext cx="5645056" cy="1975769"/>
            <a:chOff x="0" y="0"/>
            <a:chExt cx="5902100" cy="2065735"/>
          </a:xfrm>
        </p:grpSpPr>
        <p:sp>
          <p:nvSpPr>
            <p:cNvPr name="Freeform 4" id="4"/>
            <p:cNvSpPr/>
            <p:nvPr/>
          </p:nvSpPr>
          <p:spPr>
            <a:xfrm flipH="false" flipV="false" rot="0">
              <a:off x="0" y="0"/>
              <a:ext cx="5902071" cy="2065782"/>
            </a:xfrm>
            <a:custGeom>
              <a:avLst/>
              <a:gdLst/>
              <a:ahLst/>
              <a:cxnLst/>
              <a:rect r="r" b="b" t="t" l="l"/>
              <a:pathLst>
                <a:path h="2065782" w="5902071">
                  <a:moveTo>
                    <a:pt x="0" y="0"/>
                  </a:moveTo>
                  <a:lnTo>
                    <a:pt x="5902071" y="0"/>
                  </a:lnTo>
                  <a:lnTo>
                    <a:pt x="5902071" y="2065782"/>
                  </a:lnTo>
                  <a:lnTo>
                    <a:pt x="0" y="2065782"/>
                  </a:lnTo>
                  <a:lnTo>
                    <a:pt x="0" y="0"/>
                  </a:lnTo>
                  <a:close/>
                </a:path>
              </a:pathLst>
            </a:custGeom>
            <a:blipFill>
              <a:blip r:embed="rId3"/>
              <a:stretch>
                <a:fillRect l="0" t="0" r="0" b="2"/>
              </a:stretch>
            </a:blipFill>
          </p:spPr>
        </p:sp>
      </p:grpSp>
      <p:sp>
        <p:nvSpPr>
          <p:cNvPr name="TextBox 5" id="5"/>
          <p:cNvSpPr txBox="true"/>
          <p:nvPr/>
        </p:nvSpPr>
        <p:spPr>
          <a:xfrm rot="0">
            <a:off x="6591668" y="-30521"/>
            <a:ext cx="11696332" cy="1554882"/>
          </a:xfrm>
          <a:prstGeom prst="rect">
            <a:avLst/>
          </a:prstGeom>
        </p:spPr>
        <p:txBody>
          <a:bodyPr anchor="t" rtlCol="false" tIns="0" lIns="0" bIns="0" rIns="0">
            <a:spAutoFit/>
          </a:bodyPr>
          <a:lstStyle/>
          <a:p>
            <a:pPr algn="ctr">
              <a:lnSpc>
                <a:spcPts val="13077"/>
              </a:lnSpc>
              <a:spcBef>
                <a:spcPct val="0"/>
              </a:spcBef>
            </a:pPr>
            <a:r>
              <a:rPr lang="en-US" b="true" sz="8173">
                <a:solidFill>
                  <a:srgbClr val="FF5757"/>
                </a:solidFill>
                <a:latin typeface="Canva Sans Bold"/>
                <a:ea typeface="Canva Sans Bold"/>
                <a:cs typeface="Canva Sans Bold"/>
                <a:sym typeface="Canva Sans Bold"/>
              </a:rPr>
              <a:t>Quora Web Solution</a:t>
            </a:r>
          </a:p>
        </p:txBody>
      </p:sp>
      <p:sp>
        <p:nvSpPr>
          <p:cNvPr name="TextBox 6" id="6"/>
          <p:cNvSpPr txBox="true"/>
          <p:nvPr/>
        </p:nvSpPr>
        <p:spPr>
          <a:xfrm rot="0">
            <a:off x="8912245" y="1792013"/>
            <a:ext cx="9375755" cy="2583832"/>
          </a:xfrm>
          <a:prstGeom prst="rect">
            <a:avLst/>
          </a:prstGeom>
        </p:spPr>
        <p:txBody>
          <a:bodyPr anchor="t" rtlCol="false" tIns="0" lIns="0" bIns="0" rIns="0">
            <a:spAutoFit/>
          </a:bodyPr>
          <a:lstStyle/>
          <a:p>
            <a:pPr algn="ctr">
              <a:lnSpc>
                <a:spcPts val="6971"/>
              </a:lnSpc>
            </a:pPr>
            <a:r>
              <a:rPr lang="en-US" sz="4357">
                <a:solidFill>
                  <a:srgbClr val="000000"/>
                </a:solidFill>
                <a:latin typeface="Canva Sans"/>
                <a:ea typeface="Canva Sans"/>
                <a:cs typeface="Canva Sans"/>
                <a:sym typeface="Canva Sans"/>
              </a:rPr>
              <a:t>Website Design and</a:t>
            </a:r>
            <a:r>
              <a:rPr lang="en-US" sz="4357">
                <a:solidFill>
                  <a:srgbClr val="000000"/>
                </a:solidFill>
                <a:latin typeface="Canva Sans"/>
                <a:ea typeface="Canva Sans"/>
                <a:cs typeface="Canva Sans"/>
                <a:sym typeface="Canva Sans"/>
              </a:rPr>
              <a:t> </a:t>
            </a:r>
          </a:p>
          <a:p>
            <a:pPr algn="ctr">
              <a:lnSpc>
                <a:spcPts val="6971"/>
              </a:lnSpc>
            </a:pPr>
            <a:r>
              <a:rPr lang="en-US" sz="4357">
                <a:solidFill>
                  <a:srgbClr val="000000"/>
                </a:solidFill>
                <a:latin typeface="Canva Sans"/>
                <a:ea typeface="Canva Sans"/>
                <a:cs typeface="Canva Sans"/>
                <a:sym typeface="Canva Sans"/>
              </a:rPr>
              <a:t>Development </a:t>
            </a:r>
          </a:p>
          <a:p>
            <a:pPr algn="ctr">
              <a:lnSpc>
                <a:spcPts val="6971"/>
              </a:lnSpc>
              <a:spcBef>
                <a:spcPct val="0"/>
              </a:spcBef>
            </a:pPr>
            <a:r>
              <a:rPr lang="en-US" sz="4357">
                <a:solidFill>
                  <a:srgbClr val="000000"/>
                </a:solidFill>
                <a:latin typeface="Canva Sans"/>
                <a:ea typeface="Canva Sans"/>
                <a:cs typeface="Canva Sans"/>
                <a:sym typeface="Canva Sans"/>
              </a:rPr>
              <a:t>Company</a:t>
            </a:r>
          </a:p>
        </p:txBody>
      </p:sp>
      <p:sp>
        <p:nvSpPr>
          <p:cNvPr name="TextBox 7" id="7"/>
          <p:cNvSpPr txBox="true"/>
          <p:nvPr/>
        </p:nvSpPr>
        <p:spPr>
          <a:xfrm rot="0">
            <a:off x="8912245" y="4709220"/>
            <a:ext cx="9375755" cy="1088127"/>
          </a:xfrm>
          <a:prstGeom prst="rect">
            <a:avLst/>
          </a:prstGeom>
        </p:spPr>
        <p:txBody>
          <a:bodyPr anchor="t" rtlCol="false" tIns="0" lIns="0" bIns="0" rIns="0">
            <a:spAutoFit/>
          </a:bodyPr>
          <a:lstStyle/>
          <a:p>
            <a:pPr algn="ctr">
              <a:lnSpc>
                <a:spcPts val="4428"/>
              </a:lnSpc>
            </a:pPr>
            <a:r>
              <a:rPr lang="en-US" sz="2767">
                <a:solidFill>
                  <a:srgbClr val="000000"/>
                </a:solidFill>
                <a:latin typeface="Canva Sans"/>
                <a:ea typeface="Canva Sans"/>
                <a:cs typeface="Canva Sans"/>
                <a:sym typeface="Canva Sans"/>
              </a:rPr>
              <a:t> </a:t>
            </a:r>
            <a:r>
              <a:rPr lang="en-US" sz="2767">
                <a:solidFill>
                  <a:srgbClr val="000000"/>
                </a:solidFill>
                <a:latin typeface="Canva Sans"/>
                <a:ea typeface="Canva Sans"/>
                <a:cs typeface="Canva Sans"/>
                <a:sym typeface="Canva Sans"/>
              </a:rPr>
              <a:t>Web Design &amp; Web Development </a:t>
            </a:r>
          </a:p>
          <a:p>
            <a:pPr algn="ctr">
              <a:lnSpc>
                <a:spcPts val="4428"/>
              </a:lnSpc>
              <a:spcBef>
                <a:spcPct val="0"/>
              </a:spcBef>
            </a:pPr>
            <a:r>
              <a:rPr lang="en-US" sz="2767">
                <a:solidFill>
                  <a:srgbClr val="000000"/>
                </a:solidFill>
                <a:latin typeface="Canva Sans"/>
                <a:ea typeface="Canva Sans"/>
                <a:cs typeface="Canva Sans"/>
                <a:sym typeface="Canva Sans"/>
              </a:rPr>
              <a:t>Company in Bangalore, India</a:t>
            </a:r>
          </a:p>
        </p:txBody>
      </p:sp>
      <p:sp>
        <p:nvSpPr>
          <p:cNvPr name="TextBox 8" id="8"/>
          <p:cNvSpPr txBox="true"/>
          <p:nvPr/>
        </p:nvSpPr>
        <p:spPr>
          <a:xfrm rot="0">
            <a:off x="8912245" y="5851323"/>
            <a:ext cx="9375755" cy="1613727"/>
          </a:xfrm>
          <a:prstGeom prst="rect">
            <a:avLst/>
          </a:prstGeom>
        </p:spPr>
        <p:txBody>
          <a:bodyPr anchor="t" rtlCol="false" tIns="0" lIns="0" bIns="0" rIns="0">
            <a:spAutoFit/>
          </a:bodyPr>
          <a:lstStyle/>
          <a:p>
            <a:pPr algn="ctr">
              <a:lnSpc>
                <a:spcPts val="4373"/>
              </a:lnSpc>
            </a:pPr>
            <a:r>
              <a:rPr lang="en-US" sz="2733">
                <a:solidFill>
                  <a:srgbClr val="000000"/>
                </a:solidFill>
                <a:latin typeface="Canva Sans"/>
                <a:ea typeface="Canva Sans"/>
                <a:cs typeface="Canva Sans"/>
                <a:sym typeface="Canva Sans"/>
              </a:rPr>
              <a:t>www.quorawebsolution.com</a:t>
            </a:r>
          </a:p>
          <a:p>
            <a:pPr algn="ctr">
              <a:lnSpc>
                <a:spcPts val="4373"/>
              </a:lnSpc>
            </a:pPr>
            <a:r>
              <a:rPr lang="en-US" sz="2733">
                <a:solidFill>
                  <a:srgbClr val="000000"/>
                </a:solidFill>
                <a:latin typeface="Canva Sans"/>
                <a:ea typeface="Canva Sans"/>
                <a:cs typeface="Canva Sans"/>
                <a:sym typeface="Canva Sans"/>
              </a:rPr>
              <a:t>+91 9986 056 909</a:t>
            </a:r>
          </a:p>
          <a:p>
            <a:pPr algn="ctr">
              <a:lnSpc>
                <a:spcPts val="4373"/>
              </a:lnSpc>
              <a:spcBef>
                <a:spcPct val="0"/>
              </a:spcBef>
            </a:pPr>
            <a:r>
              <a:rPr lang="en-US" sz="2733">
                <a:solidFill>
                  <a:srgbClr val="000000"/>
                </a:solidFill>
                <a:latin typeface="Canva Sans"/>
                <a:ea typeface="Canva Sans"/>
                <a:cs typeface="Canva Sans"/>
                <a:sym typeface="Canva Sans"/>
              </a:rPr>
              <a:t>info@quorawebsolutions.com</a:t>
            </a:r>
          </a:p>
        </p:txBody>
      </p:sp>
      <p:sp>
        <p:nvSpPr>
          <p:cNvPr name="TextBox 9" id="9"/>
          <p:cNvSpPr txBox="true"/>
          <p:nvPr/>
        </p:nvSpPr>
        <p:spPr>
          <a:xfrm rot="0">
            <a:off x="10713595" y="7860093"/>
            <a:ext cx="5813822" cy="2246524"/>
          </a:xfrm>
          <a:prstGeom prst="rect">
            <a:avLst/>
          </a:prstGeom>
        </p:spPr>
        <p:txBody>
          <a:bodyPr anchor="t" rtlCol="false" tIns="0" lIns="0" bIns="0" rIns="0">
            <a:spAutoFit/>
          </a:bodyPr>
          <a:lstStyle/>
          <a:p>
            <a:pPr algn="ctr">
              <a:lnSpc>
                <a:spcPts val="4543"/>
              </a:lnSpc>
            </a:pPr>
            <a:r>
              <a:rPr lang="en-US" sz="2839">
                <a:solidFill>
                  <a:srgbClr val="000000"/>
                </a:solidFill>
                <a:latin typeface="Canva Sans"/>
                <a:ea typeface="Canva Sans"/>
                <a:cs typeface="Canva Sans"/>
                <a:sym typeface="Canva Sans"/>
              </a:rPr>
              <a:t>24A, 1st Main Rd, Chandra Reddy</a:t>
            </a:r>
            <a:r>
              <a:rPr lang="en-US" sz="2839">
                <a:solidFill>
                  <a:srgbClr val="000000"/>
                </a:solidFill>
                <a:latin typeface="Canva Sans"/>
                <a:ea typeface="Canva Sans"/>
                <a:cs typeface="Canva Sans"/>
                <a:sym typeface="Canva Sans"/>
              </a:rPr>
              <a:t> </a:t>
            </a:r>
          </a:p>
          <a:p>
            <a:pPr algn="ctr">
              <a:lnSpc>
                <a:spcPts val="4543"/>
              </a:lnSpc>
            </a:pPr>
            <a:r>
              <a:rPr lang="en-US" sz="2839">
                <a:solidFill>
                  <a:srgbClr val="000000"/>
                </a:solidFill>
                <a:latin typeface="Canva Sans"/>
                <a:ea typeface="Canva Sans"/>
                <a:cs typeface="Canva Sans"/>
                <a:sym typeface="Canva Sans"/>
              </a:rPr>
              <a:t>Layout, Koramangala 4th Block, </a:t>
            </a:r>
          </a:p>
          <a:p>
            <a:pPr algn="ctr">
              <a:lnSpc>
                <a:spcPts val="4543"/>
              </a:lnSpc>
            </a:pPr>
            <a:r>
              <a:rPr lang="en-US" sz="2839">
                <a:solidFill>
                  <a:srgbClr val="000000"/>
                </a:solidFill>
                <a:latin typeface="Canva Sans"/>
                <a:ea typeface="Canva Sans"/>
                <a:cs typeface="Canva Sans"/>
                <a:sym typeface="Canva Sans"/>
              </a:rPr>
              <a:t>Koramangala, Bengaluru, </a:t>
            </a:r>
          </a:p>
          <a:p>
            <a:pPr algn="ctr">
              <a:lnSpc>
                <a:spcPts val="4543"/>
              </a:lnSpc>
              <a:spcBef>
                <a:spcPct val="0"/>
              </a:spcBef>
            </a:pPr>
            <a:r>
              <a:rPr lang="en-US" sz="2839">
                <a:solidFill>
                  <a:srgbClr val="000000"/>
                </a:solidFill>
                <a:latin typeface="Canva Sans"/>
                <a:ea typeface="Canva Sans"/>
                <a:cs typeface="Canva Sans"/>
                <a:sym typeface="Canva Sans"/>
              </a:rPr>
              <a:t>Karnataka 560034</a:t>
            </a:r>
          </a:p>
        </p:txBody>
      </p:sp>
    </p:spTree>
  </p:cSld>
  <p:clrMapOvr>
    <a:masterClrMapping/>
  </p:clrMapOvr>
</p:sld>
</file>

<file path=ppt/slides/slide10.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4657545"/>
            <a:ext cx="18288000" cy="327107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A great website needs visibility. Make sure the company incorporates SEO best practices and offers digital marketing services if needed.</a:t>
            </a:r>
          </a:p>
          <a:p>
            <a:pPr algn="ctr">
              <a:lnSpc>
                <a:spcPts val="4373"/>
              </a:lnSpc>
              <a:spcBef>
                <a:spcPct val="0"/>
              </a:spcBef>
            </a:pPr>
            <a:r>
              <a:rPr lang="en-US" sz="2733">
                <a:solidFill>
                  <a:srgbClr val="000000"/>
                </a:solidFill>
                <a:latin typeface="Canva Sans"/>
                <a:ea typeface="Canva Sans"/>
                <a:cs typeface="Canva Sans"/>
                <a:sym typeface="Canva Sans"/>
              </a:rPr>
              <a:t>8. Focus on Long-Term Partnership</a:t>
            </a:r>
          </a:p>
          <a:p>
            <a:pPr algn="ctr">
              <a:lnSpc>
                <a:spcPts val="4373"/>
              </a:lnSpc>
              <a:spcBef>
                <a:spcPct val="0"/>
              </a:spcBef>
            </a:pPr>
            <a:r>
              <a:rPr lang="en-US" sz="2733">
                <a:solidFill>
                  <a:srgbClr val="000000"/>
                </a:solidFill>
                <a:latin typeface="Canva Sans"/>
                <a:ea typeface="Canva Sans"/>
                <a:cs typeface="Canva Sans"/>
                <a:sym typeface="Canva Sans"/>
              </a:rPr>
              <a:t>Choose a company that offers ongoing maintenance and scalability to help your website grow as your business evolves.</a:t>
            </a:r>
          </a:p>
          <a:p>
            <a:pPr algn="ctr">
              <a:lnSpc>
                <a:spcPts val="4373"/>
              </a:lnSpc>
              <a:spcBef>
                <a:spcPct val="0"/>
              </a:spcBef>
            </a:pPr>
            <a:r>
              <a:rPr lang="en-US" sz="2733">
                <a:solidFill>
                  <a:srgbClr val="000000"/>
                </a:solidFill>
                <a:latin typeface="Canva Sans"/>
                <a:ea typeface="Canva Sans"/>
                <a:cs typeface="Canva Sans"/>
                <a:sym typeface="Canva Sans"/>
              </a:rPr>
              <a:t>Conclusion</a:t>
            </a:r>
          </a:p>
        </p:txBody>
      </p:sp>
      <p:sp>
        <p:nvSpPr>
          <p:cNvPr name="TextBox 3" id="3"/>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11.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7302044"/>
            <a:ext cx="18288000" cy="1416558"/>
          </a:xfrm>
          <a:prstGeom prst="rect">
            <a:avLst/>
          </a:prstGeom>
        </p:spPr>
        <p:txBody>
          <a:bodyPr anchor="t" rtlCol="false" tIns="0" lIns="0" bIns="0" rIns="0">
            <a:spAutoFit/>
          </a:bodyPr>
          <a:lstStyle/>
          <a:p>
            <a:pPr algn="ctr">
              <a:lnSpc>
                <a:spcPts val="3821"/>
              </a:lnSpc>
              <a:spcBef>
                <a:spcPct val="0"/>
              </a:spcBef>
            </a:pPr>
            <a:r>
              <a:rPr lang="en-US" sz="2729">
                <a:solidFill>
                  <a:srgbClr val="000000"/>
                </a:solidFill>
                <a:latin typeface="Canva Sans"/>
                <a:ea typeface="Canva Sans"/>
                <a:cs typeface="Canva Sans"/>
                <a:sym typeface="Canva Sans"/>
              </a:rPr>
              <a:t>Choosing the right website design and development company is crucial for building a successful online presence. Use this checklist to ensure you're choosing a team that will bring your vision to life and support your long-term goals.</a:t>
            </a:r>
          </a:p>
        </p:txBody>
      </p:sp>
      <p:sp>
        <p:nvSpPr>
          <p:cNvPr name="TextBox 3" id="3"/>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12.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2424873"/>
            <a:ext cx="18288000" cy="27186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Quora Web Solution: Quora Web Solution is a trusted website development company based in Bangalore, India, offering a wide array of services to not only domestic but global clientele. Be it Website Design and Development, SEO services, Digital Marketing, Branding, App Development, Ecommerce Solution, and Logo Creation . Quora Web Solution has the best website developers offering top quality services and that is the reason why we are well known as one of the best Website Development Companies in Bangalore, India.</a:t>
            </a:r>
          </a:p>
        </p:txBody>
      </p:sp>
      <p:sp>
        <p:nvSpPr>
          <p:cNvPr name="TextBox 3" id="3"/>
          <p:cNvSpPr txBox="true"/>
          <p:nvPr/>
        </p:nvSpPr>
        <p:spPr>
          <a:xfrm rot="0">
            <a:off x="2002057" y="6972533"/>
            <a:ext cx="6548884" cy="1613727"/>
          </a:xfrm>
          <a:prstGeom prst="rect">
            <a:avLst/>
          </a:prstGeom>
        </p:spPr>
        <p:txBody>
          <a:bodyPr anchor="t" rtlCol="false" tIns="0" lIns="0" bIns="0" rIns="0">
            <a:spAutoFit/>
          </a:bodyPr>
          <a:lstStyle/>
          <a:p>
            <a:pPr algn="ctr">
              <a:lnSpc>
                <a:spcPts val="4373"/>
              </a:lnSpc>
            </a:pPr>
            <a:r>
              <a:rPr lang="en-US" sz="2733">
                <a:solidFill>
                  <a:srgbClr val="000000"/>
                </a:solidFill>
                <a:latin typeface="Canva Sans"/>
                <a:ea typeface="Canva Sans"/>
                <a:cs typeface="Canva Sans"/>
                <a:sym typeface="Canva Sans"/>
              </a:rPr>
              <a:t>Visit Us - www.quorawebsolution.com</a:t>
            </a:r>
          </a:p>
          <a:p>
            <a:pPr algn="ctr">
              <a:lnSpc>
                <a:spcPts val="4373"/>
              </a:lnSpc>
            </a:pPr>
            <a:r>
              <a:rPr lang="en-US" sz="2733">
                <a:solidFill>
                  <a:srgbClr val="000000"/>
                </a:solidFill>
                <a:latin typeface="Canva Sans"/>
                <a:ea typeface="Canva Sans"/>
                <a:cs typeface="Canva Sans"/>
                <a:sym typeface="Canva Sans"/>
              </a:rPr>
              <a:t>Call Us - +91 9986 056 909</a:t>
            </a:r>
          </a:p>
          <a:p>
            <a:pPr algn="ctr">
              <a:lnSpc>
                <a:spcPts val="4373"/>
              </a:lnSpc>
              <a:spcBef>
                <a:spcPct val="0"/>
              </a:spcBef>
            </a:pPr>
            <a:r>
              <a:rPr lang="en-US" sz="2733">
                <a:solidFill>
                  <a:srgbClr val="000000"/>
                </a:solidFill>
                <a:latin typeface="Canva Sans"/>
                <a:ea typeface="Canva Sans"/>
                <a:cs typeface="Canva Sans"/>
                <a:sym typeface="Canva Sans"/>
              </a:rPr>
              <a:t>Mail Us - info@quorawebsolutions.com</a:t>
            </a:r>
          </a:p>
        </p:txBody>
      </p:sp>
      <p:sp>
        <p:nvSpPr>
          <p:cNvPr name="TextBox 4" id="4"/>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13.xml><?xml version="1.0" encoding="utf-8"?>
<p:sld xmlns:p="http://schemas.openxmlformats.org/presentationml/2006/main" xmlns:a="http://schemas.openxmlformats.org/drawingml/2006/main" xmlns:r="http://schemas.openxmlformats.org/officeDocument/2006/relationships">
  <p:cSld>
    <p:bg>
      <p:bgPr>
        <a:solidFill>
          <a:srgbClr val="0097B2"/>
        </a:solidFill>
      </p:bgPr>
    </p:bg>
    <p:spTree>
      <p:nvGrpSpPr>
        <p:cNvPr id="1" name=""/>
        <p:cNvGrpSpPr/>
        <p:nvPr/>
      </p:nvGrpSpPr>
      <p:grpSpPr>
        <a:xfrm>
          <a:off x="0" y="0"/>
          <a:ext cx="0" cy="0"/>
          <a:chOff x="0" y="0"/>
          <a:chExt cx="0" cy="0"/>
        </a:xfrm>
      </p:grpSpPr>
      <p:sp>
        <p:nvSpPr>
          <p:cNvPr name="Freeform 2" id="2"/>
          <p:cNvSpPr/>
          <p:nvPr/>
        </p:nvSpPr>
        <p:spPr>
          <a:xfrm flipH="false" flipV="false" rot="0">
            <a:off x="8105978" y="437118"/>
            <a:ext cx="8521878" cy="8821182"/>
          </a:xfrm>
          <a:custGeom>
            <a:avLst/>
            <a:gdLst/>
            <a:ahLst/>
            <a:cxnLst/>
            <a:rect r="r" b="b" t="t" l="l"/>
            <a:pathLst>
              <a:path h="8821182" w="8521878">
                <a:moveTo>
                  <a:pt x="0" y="0"/>
                </a:moveTo>
                <a:lnTo>
                  <a:pt x="8521878" y="0"/>
                </a:lnTo>
                <a:lnTo>
                  <a:pt x="8521878" y="8821182"/>
                </a:lnTo>
                <a:lnTo>
                  <a:pt x="0" y="8821182"/>
                </a:lnTo>
                <a:lnTo>
                  <a:pt x="0" y="0"/>
                </a:lnTo>
                <a:close/>
              </a:path>
            </a:pathLst>
          </a:custGeom>
          <a:blipFill>
            <a:blip r:embed="rId2"/>
            <a:stretch>
              <a:fillRect l="-27563" t="0" r="-27563" b="0"/>
            </a:stretch>
          </a:blipFill>
        </p:spPr>
      </p:sp>
      <p:sp>
        <p:nvSpPr>
          <p:cNvPr name="TextBox 3" id="3"/>
          <p:cNvSpPr txBox="true"/>
          <p:nvPr/>
        </p:nvSpPr>
        <p:spPr>
          <a:xfrm rot="0">
            <a:off x="8105978" y="26205"/>
            <a:ext cx="7873640" cy="10167915"/>
          </a:xfrm>
          <a:prstGeom prst="rect">
            <a:avLst/>
          </a:prstGeom>
        </p:spPr>
        <p:txBody>
          <a:bodyPr anchor="t" rtlCol="false" tIns="0" lIns="0" bIns="0" rIns="0">
            <a:spAutoFit/>
          </a:bodyPr>
          <a:lstStyle/>
          <a:p>
            <a:pPr algn="ctr">
              <a:lnSpc>
                <a:spcPts val="2519"/>
              </a:lnSpc>
            </a:pPr>
            <a:r>
              <a:rPr lang="en-US" sz="1574" u="sng">
                <a:solidFill>
                  <a:srgbClr val="000000"/>
                </a:solidFill>
                <a:latin typeface="Canva Sans"/>
                <a:ea typeface="Canva Sans"/>
                <a:cs typeface="Canva Sans"/>
                <a:sym typeface="Canva Sans"/>
                <a:hlinkClick r:id="rId3" tooltip="https://www.quorawebsolution.com/wordpress-website-development-company-in-bangalore"/>
              </a:rPr>
              <a:t>WORDPRESS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4" tooltip="https://www.quorawebsolution.com/ecommerce-website-development-company-in-bangalore"/>
              </a:rPr>
              <a:t>ECOMMERCE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5" tooltip="https://www.quorawebsolution.com/php-website-development-company-in-bangalore"/>
              </a:rPr>
              <a:t>PHP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6" tooltip="https://www.quorawebsolution.com/cms-website-development-company-in-bangalore"/>
              </a:rPr>
              <a:t>CMS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7" tooltip="https://www.quorawebsolution.com/drupal-development-company-in-bangalore"/>
              </a:rPr>
              <a:t>DRUPAL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8" tooltip="https://www.quorawebsolution.com/website-maintenance-services-in-bangalore"/>
              </a:rPr>
              <a:t>WEBSITE SERVICES</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9" tooltip="https://www.quorawebsolution.com/web-portal-development-company-in-bangalore"/>
              </a:rPr>
              <a:t>WEBPORTAL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0" tooltip="https://www.quorawebsolution.com/magento-website-development-company-in-bangalore"/>
              </a:rPr>
              <a:t>MAGENTO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1" tooltip="https://www.quorawebsolution.com/website-development-company-in-bangalore"/>
              </a:rPr>
              <a:t>WEBSITE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2" tooltip="https://www.quorawebsolution.com/joomla-development-company-in-bangalore"/>
              </a:rPr>
              <a:t>JOOMLA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3" tooltip="https://www.quorawebsolution.com/small-business-web-design-and-development-company-in-bangalore"/>
              </a:rPr>
              <a:t>SMALL BUSINESS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4" tooltip="https://www.quorawebsolution.com/cheap-website-development-company-in-bangalore"/>
              </a:rPr>
              <a:t>CHEAP WEBSITE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5" tooltip="https://www.quorawebsolution.com/static-website-development-company-in-bangalore"/>
              </a:rPr>
              <a:t>STATIC WEBSITE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6" tooltip="https://www.quorawebsolution.com/dynamic-website-development-company-in-bangalore"/>
              </a:rPr>
              <a:t>DYNAMIC WEBSITE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7" tooltip="https://www.quorawebsolution.com/website-design-company-in-bangalore"/>
              </a:rPr>
              <a:t>WEBSITE DESIGN COMPANY</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8" tooltip="https://www.quorawebsolution.com/tour-and-travel-website-development-company-in-bangalore"/>
              </a:rPr>
              <a:t>TOUR AND TRAVEL WEBSITE DEVELOPMENT</a:t>
            </a:r>
          </a:p>
          <a:p>
            <a:pPr algn="ctr">
              <a:lnSpc>
                <a:spcPts val="2519"/>
              </a:lnSpc>
              <a:spcBef>
                <a:spcPct val="0"/>
              </a:spcBef>
            </a:pPr>
          </a:p>
        </p:txBody>
      </p:sp>
      <p:sp>
        <p:nvSpPr>
          <p:cNvPr name="TextBox 4" id="4"/>
          <p:cNvSpPr txBox="true"/>
          <p:nvPr/>
        </p:nvSpPr>
        <p:spPr>
          <a:xfrm rot="0">
            <a:off x="1028700" y="704850"/>
            <a:ext cx="6722570" cy="1593399"/>
          </a:xfrm>
          <a:prstGeom prst="rect">
            <a:avLst/>
          </a:prstGeom>
        </p:spPr>
        <p:txBody>
          <a:bodyPr anchor="t" rtlCol="false" tIns="0" lIns="0" bIns="0" rIns="0">
            <a:spAutoFit/>
          </a:bodyPr>
          <a:lstStyle/>
          <a:p>
            <a:pPr algn="ctr">
              <a:lnSpc>
                <a:spcPts val="13414"/>
              </a:lnSpc>
              <a:spcBef>
                <a:spcPct val="0"/>
              </a:spcBef>
            </a:pPr>
            <a:r>
              <a:rPr lang="en-US" b="true" sz="8383">
                <a:solidFill>
                  <a:srgbClr val="000000"/>
                </a:solidFill>
                <a:latin typeface="Canva Sans Bold"/>
                <a:ea typeface="Canva Sans Bold"/>
                <a:cs typeface="Canva Sans Bold"/>
                <a:sym typeface="Canva Sans Bold"/>
              </a:rPr>
              <a:t>Services</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0097B2"/>
        </a:solidFill>
      </p:bgPr>
    </p:bg>
    <p:spTree>
      <p:nvGrpSpPr>
        <p:cNvPr id="1" name=""/>
        <p:cNvGrpSpPr/>
        <p:nvPr/>
      </p:nvGrpSpPr>
      <p:grpSpPr>
        <a:xfrm>
          <a:off x="0" y="0"/>
          <a:ext cx="0" cy="0"/>
          <a:chOff x="0" y="0"/>
          <a:chExt cx="0" cy="0"/>
        </a:xfrm>
      </p:grpSpPr>
      <p:sp>
        <p:nvSpPr>
          <p:cNvPr name="Freeform 2" id="2"/>
          <p:cNvSpPr/>
          <p:nvPr/>
        </p:nvSpPr>
        <p:spPr>
          <a:xfrm flipH="false" flipV="false" rot="0">
            <a:off x="1777538" y="263095"/>
            <a:ext cx="14768040" cy="3623926"/>
          </a:xfrm>
          <a:custGeom>
            <a:avLst/>
            <a:gdLst/>
            <a:ahLst/>
            <a:cxnLst/>
            <a:rect r="r" b="b" t="t" l="l"/>
            <a:pathLst>
              <a:path h="3623926" w="14768040">
                <a:moveTo>
                  <a:pt x="0" y="0"/>
                </a:moveTo>
                <a:lnTo>
                  <a:pt x="14768039" y="0"/>
                </a:lnTo>
                <a:lnTo>
                  <a:pt x="14768039" y="3623927"/>
                </a:lnTo>
                <a:lnTo>
                  <a:pt x="0" y="3623927"/>
                </a:lnTo>
                <a:lnTo>
                  <a:pt x="0" y="0"/>
                </a:lnTo>
                <a:close/>
              </a:path>
            </a:pathLst>
          </a:custGeom>
          <a:blipFill>
            <a:blip r:embed="rId2"/>
            <a:stretch>
              <a:fillRect l="0" t="-13067" r="0" b="-116159"/>
            </a:stretch>
          </a:blipFill>
        </p:spPr>
      </p:sp>
      <p:sp>
        <p:nvSpPr>
          <p:cNvPr name="TextBox 3" id="3"/>
          <p:cNvSpPr txBox="true"/>
          <p:nvPr/>
        </p:nvSpPr>
        <p:spPr>
          <a:xfrm rot="0">
            <a:off x="0" y="6142737"/>
            <a:ext cx="18288000" cy="27186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From Concept to Launch: How a Professional Website Design and Development Company Brings Your Vision to Life</a:t>
            </a:r>
          </a:p>
          <a:p>
            <a:pPr algn="ctr">
              <a:lnSpc>
                <a:spcPts val="4373"/>
              </a:lnSpc>
              <a:spcBef>
                <a:spcPct val="0"/>
              </a:spcBef>
            </a:pPr>
            <a:r>
              <a:rPr lang="en-US" sz="2733">
                <a:solidFill>
                  <a:srgbClr val="000000"/>
                </a:solidFill>
                <a:latin typeface="Canva Sans"/>
                <a:ea typeface="Canva Sans"/>
                <a:cs typeface="Canva Sans"/>
                <a:sym typeface="Canva Sans"/>
              </a:rPr>
              <a:t>Creating a website is more than just a design and coding process—it's about turning your vision into an engaging, functional online experience. Partnering with a professional website design and development company ensures your website not only looks great but also supports your business goals.</a:t>
            </a:r>
          </a:p>
        </p:txBody>
      </p:sp>
      <p:sp>
        <p:nvSpPr>
          <p:cNvPr name="TextBox 4" id="4"/>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0097B2"/>
        </a:solidFill>
      </p:bgPr>
    </p:bg>
    <p:spTree>
      <p:nvGrpSpPr>
        <p:cNvPr id="1" name=""/>
        <p:cNvGrpSpPr/>
        <p:nvPr/>
      </p:nvGrpSpPr>
      <p:grpSpPr>
        <a:xfrm>
          <a:off x="0" y="0"/>
          <a:ext cx="0" cy="0"/>
          <a:chOff x="0" y="0"/>
          <a:chExt cx="0" cy="0"/>
        </a:xfrm>
      </p:grpSpPr>
      <p:sp>
        <p:nvSpPr>
          <p:cNvPr name="Freeform 2" id="2"/>
          <p:cNvSpPr/>
          <p:nvPr/>
        </p:nvSpPr>
        <p:spPr>
          <a:xfrm flipH="false" flipV="false" rot="0">
            <a:off x="1885087" y="293040"/>
            <a:ext cx="14596755" cy="3991751"/>
          </a:xfrm>
          <a:custGeom>
            <a:avLst/>
            <a:gdLst/>
            <a:ahLst/>
            <a:cxnLst/>
            <a:rect r="r" b="b" t="t" l="l"/>
            <a:pathLst>
              <a:path h="3991751" w="14596755">
                <a:moveTo>
                  <a:pt x="0" y="0"/>
                </a:moveTo>
                <a:lnTo>
                  <a:pt x="14596755" y="0"/>
                </a:lnTo>
                <a:lnTo>
                  <a:pt x="14596755" y="3991752"/>
                </a:lnTo>
                <a:lnTo>
                  <a:pt x="0" y="3991752"/>
                </a:lnTo>
                <a:lnTo>
                  <a:pt x="0" y="0"/>
                </a:lnTo>
                <a:close/>
              </a:path>
            </a:pathLst>
          </a:custGeom>
          <a:blipFill>
            <a:blip r:embed="rId2"/>
            <a:stretch>
              <a:fillRect l="0" t="-11295" r="-540" b="-46228"/>
            </a:stretch>
          </a:blipFill>
        </p:spPr>
      </p:sp>
      <p:sp>
        <p:nvSpPr>
          <p:cNvPr name="TextBox 3" id="3"/>
          <p:cNvSpPr txBox="true"/>
          <p:nvPr/>
        </p:nvSpPr>
        <p:spPr>
          <a:xfrm rot="0">
            <a:off x="0" y="6537380"/>
            <a:ext cx="18288000" cy="216617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1. Understanding Your Vision</a:t>
            </a:r>
          </a:p>
          <a:p>
            <a:pPr algn="ctr">
              <a:lnSpc>
                <a:spcPts val="4373"/>
              </a:lnSpc>
              <a:spcBef>
                <a:spcPct val="0"/>
              </a:spcBef>
            </a:pPr>
            <a:r>
              <a:rPr lang="en-US" sz="2733">
                <a:solidFill>
                  <a:srgbClr val="000000"/>
                </a:solidFill>
                <a:latin typeface="Canva Sans"/>
                <a:ea typeface="Canva Sans"/>
                <a:cs typeface="Canva Sans"/>
                <a:sym typeface="Canva Sans"/>
              </a:rPr>
              <a:t>The process begins with an in-depth consultation to gain a clear understanding of your brand identity, target audience, and business goals. This foundation guides the entire project, ensuring the website aligns with your vision.</a:t>
            </a:r>
          </a:p>
        </p:txBody>
      </p:sp>
      <p:sp>
        <p:nvSpPr>
          <p:cNvPr name="TextBox 4" id="4"/>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0097B2"/>
        </a:solidFill>
      </p:bgPr>
    </p:bg>
    <p:spTree>
      <p:nvGrpSpPr>
        <p:cNvPr id="1" name=""/>
        <p:cNvGrpSpPr/>
        <p:nvPr/>
      </p:nvGrpSpPr>
      <p:grpSpPr>
        <a:xfrm>
          <a:off x="0" y="0"/>
          <a:ext cx="0" cy="0"/>
          <a:chOff x="0" y="0"/>
          <a:chExt cx="0" cy="0"/>
        </a:xfrm>
      </p:grpSpPr>
      <p:sp>
        <p:nvSpPr>
          <p:cNvPr name="Freeform 2" id="2"/>
          <p:cNvSpPr/>
          <p:nvPr/>
        </p:nvSpPr>
        <p:spPr>
          <a:xfrm flipH="false" flipV="false" rot="0">
            <a:off x="1947787" y="325814"/>
            <a:ext cx="14418735" cy="3478942"/>
          </a:xfrm>
          <a:custGeom>
            <a:avLst/>
            <a:gdLst/>
            <a:ahLst/>
            <a:cxnLst/>
            <a:rect r="r" b="b" t="t" l="l"/>
            <a:pathLst>
              <a:path h="3478942" w="14418735">
                <a:moveTo>
                  <a:pt x="0" y="0"/>
                </a:moveTo>
                <a:lnTo>
                  <a:pt x="14418735" y="0"/>
                </a:lnTo>
                <a:lnTo>
                  <a:pt x="14418735" y="3478942"/>
                </a:lnTo>
                <a:lnTo>
                  <a:pt x="0" y="3478942"/>
                </a:lnTo>
                <a:lnTo>
                  <a:pt x="0" y="0"/>
                </a:lnTo>
                <a:close/>
              </a:path>
            </a:pathLst>
          </a:custGeom>
          <a:blipFill>
            <a:blip r:embed="rId2"/>
            <a:stretch>
              <a:fillRect l="0" t="-5530" r="0" b="-118967"/>
            </a:stretch>
          </a:blipFill>
        </p:spPr>
      </p:sp>
      <p:sp>
        <p:nvSpPr>
          <p:cNvPr name="TextBox 3" id="3"/>
          <p:cNvSpPr txBox="true"/>
          <p:nvPr/>
        </p:nvSpPr>
        <p:spPr>
          <a:xfrm rot="0">
            <a:off x="0" y="6176942"/>
            <a:ext cx="18288000" cy="216617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2. Planning and Strategy</a:t>
            </a:r>
          </a:p>
          <a:p>
            <a:pPr algn="ctr">
              <a:lnSpc>
                <a:spcPts val="4373"/>
              </a:lnSpc>
              <a:spcBef>
                <a:spcPct val="0"/>
              </a:spcBef>
            </a:pPr>
            <a:r>
              <a:rPr lang="en-US" sz="2733">
                <a:solidFill>
                  <a:srgbClr val="000000"/>
                </a:solidFill>
                <a:latin typeface="Canva Sans"/>
                <a:ea typeface="Canva Sans"/>
                <a:cs typeface="Canva Sans"/>
                <a:sym typeface="Canva Sans"/>
              </a:rPr>
              <a:t>Next, the team plans the site structure, creates wireframes, and develops a content and SEO strategy. They also design the user journey, ensuring seamless navigation and an intuitive, user-friendly experience.</a:t>
            </a:r>
          </a:p>
          <a:p>
            <a:pPr algn="ctr">
              <a:lnSpc>
                <a:spcPts val="4373"/>
              </a:lnSpc>
              <a:spcBef>
                <a:spcPct val="0"/>
              </a:spcBef>
            </a:pPr>
            <a:r>
              <a:rPr lang="en-US" sz="2733">
                <a:solidFill>
                  <a:srgbClr val="000000"/>
                </a:solidFill>
                <a:latin typeface="Canva Sans"/>
                <a:ea typeface="Canva Sans"/>
                <a:cs typeface="Canva Sans"/>
                <a:sym typeface="Canva Sans"/>
              </a:rPr>
              <a:t>3. Website Design</a:t>
            </a:r>
          </a:p>
        </p:txBody>
      </p:sp>
      <p:sp>
        <p:nvSpPr>
          <p:cNvPr name="TextBox 4" id="4"/>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0097B2"/>
        </a:solidFill>
      </p:bgPr>
    </p:bg>
    <p:spTree>
      <p:nvGrpSpPr>
        <p:cNvPr id="1" name=""/>
        <p:cNvGrpSpPr/>
        <p:nvPr/>
      </p:nvGrpSpPr>
      <p:grpSpPr>
        <a:xfrm>
          <a:off x="0" y="0"/>
          <a:ext cx="0" cy="0"/>
          <a:chOff x="0" y="0"/>
          <a:chExt cx="0" cy="0"/>
        </a:xfrm>
      </p:grpSpPr>
      <p:sp>
        <p:nvSpPr>
          <p:cNvPr name="Freeform 2" id="2"/>
          <p:cNvSpPr/>
          <p:nvPr/>
        </p:nvSpPr>
        <p:spPr>
          <a:xfrm flipH="false" flipV="false" rot="0">
            <a:off x="1861427" y="283331"/>
            <a:ext cx="14512527" cy="3195575"/>
          </a:xfrm>
          <a:custGeom>
            <a:avLst/>
            <a:gdLst/>
            <a:ahLst/>
            <a:cxnLst/>
            <a:rect r="r" b="b" t="t" l="l"/>
            <a:pathLst>
              <a:path h="3195575" w="14512527">
                <a:moveTo>
                  <a:pt x="0" y="0"/>
                </a:moveTo>
                <a:lnTo>
                  <a:pt x="14512527" y="0"/>
                </a:lnTo>
                <a:lnTo>
                  <a:pt x="14512527" y="3195575"/>
                </a:lnTo>
                <a:lnTo>
                  <a:pt x="0" y="3195575"/>
                </a:lnTo>
                <a:lnTo>
                  <a:pt x="0" y="0"/>
                </a:lnTo>
                <a:close/>
              </a:path>
            </a:pathLst>
          </a:custGeom>
          <a:blipFill>
            <a:blip r:embed="rId2"/>
            <a:stretch>
              <a:fillRect l="0" t="-48432" r="0" b="-124177"/>
            </a:stretch>
          </a:blipFill>
        </p:spPr>
      </p:sp>
      <p:sp>
        <p:nvSpPr>
          <p:cNvPr name="TextBox 3" id="3"/>
          <p:cNvSpPr txBox="true"/>
          <p:nvPr/>
        </p:nvSpPr>
        <p:spPr>
          <a:xfrm rot="0">
            <a:off x="0" y="6321644"/>
            <a:ext cx="18288000" cy="216617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In this stage, the design team crafts the visual elements, ensuring your website is both aesthetically pleasing and user-friendly. They focus on responsive design to ensure the site looks great on all devices.</a:t>
            </a:r>
          </a:p>
          <a:p>
            <a:pPr algn="ctr">
              <a:lnSpc>
                <a:spcPts val="4373"/>
              </a:lnSpc>
              <a:spcBef>
                <a:spcPct val="0"/>
              </a:spcBef>
            </a:pPr>
            <a:r>
              <a:rPr lang="en-US" sz="2733">
                <a:solidFill>
                  <a:srgbClr val="000000"/>
                </a:solidFill>
                <a:latin typeface="Canva Sans"/>
                <a:ea typeface="Canva Sans"/>
                <a:cs typeface="Canva Sans"/>
                <a:sym typeface="Canva Sans"/>
              </a:rPr>
              <a:t>4. Development</a:t>
            </a:r>
          </a:p>
          <a:p>
            <a:pPr algn="ctr">
              <a:lnSpc>
                <a:spcPts val="4373"/>
              </a:lnSpc>
              <a:spcBef>
                <a:spcPct val="0"/>
              </a:spcBef>
            </a:pPr>
            <a:r>
              <a:rPr lang="en-US" sz="2733">
                <a:solidFill>
                  <a:srgbClr val="000000"/>
                </a:solidFill>
                <a:latin typeface="Canva Sans"/>
                <a:ea typeface="Canva Sans"/>
                <a:cs typeface="Canva Sans"/>
                <a:sym typeface="Canva Sans"/>
              </a:rPr>
              <a:t>Here, the design is turned into a functional site through front-end and back-end development. </a:t>
            </a:r>
          </a:p>
        </p:txBody>
      </p:sp>
      <p:sp>
        <p:nvSpPr>
          <p:cNvPr name="TextBox 4" id="4"/>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6.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3158002"/>
            <a:ext cx="18288000" cy="49284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This includes integrating features like content management systems (CMS) and e-commerce platforms, followed by rigorous testing to ensure everything works perfectly.</a:t>
            </a:r>
          </a:p>
          <a:p>
            <a:pPr algn="ctr">
              <a:lnSpc>
                <a:spcPts val="4373"/>
              </a:lnSpc>
              <a:spcBef>
                <a:spcPct val="0"/>
              </a:spcBef>
            </a:pPr>
            <a:r>
              <a:rPr lang="en-US" sz="2733">
                <a:solidFill>
                  <a:srgbClr val="000000"/>
                </a:solidFill>
                <a:latin typeface="Canva Sans"/>
                <a:ea typeface="Canva Sans"/>
                <a:cs typeface="Canva Sans"/>
                <a:sym typeface="Canva Sans"/>
              </a:rPr>
              <a:t>5. Launching the Website</a:t>
            </a:r>
          </a:p>
          <a:p>
            <a:pPr algn="ctr">
              <a:lnSpc>
                <a:spcPts val="4373"/>
              </a:lnSpc>
              <a:spcBef>
                <a:spcPct val="0"/>
              </a:spcBef>
            </a:pPr>
            <a:r>
              <a:rPr lang="en-US" sz="2733">
                <a:solidFill>
                  <a:srgbClr val="000000"/>
                </a:solidFill>
                <a:latin typeface="Canva Sans"/>
                <a:ea typeface="Canva Sans"/>
                <a:cs typeface="Canva Sans"/>
                <a:sym typeface="Canva Sans"/>
              </a:rPr>
              <a:t>Before going live, final checks are performed for content accuracy, SEO, and functionality. The team ensures the website is secure and sets up hosting. A strategic launch plan promotes the site to your audience.</a:t>
            </a:r>
          </a:p>
          <a:p>
            <a:pPr algn="ctr">
              <a:lnSpc>
                <a:spcPts val="4373"/>
              </a:lnSpc>
              <a:spcBef>
                <a:spcPct val="0"/>
              </a:spcBef>
            </a:pPr>
            <a:r>
              <a:rPr lang="en-US" sz="2733">
                <a:solidFill>
                  <a:srgbClr val="000000"/>
                </a:solidFill>
                <a:latin typeface="Canva Sans"/>
                <a:ea typeface="Canva Sans"/>
                <a:cs typeface="Canva Sans"/>
                <a:sym typeface="Canva Sans"/>
              </a:rPr>
              <a:t>6. Post-Launch Support</a:t>
            </a:r>
          </a:p>
          <a:p>
            <a:pPr algn="ctr">
              <a:lnSpc>
                <a:spcPts val="4373"/>
              </a:lnSpc>
              <a:spcBef>
                <a:spcPct val="0"/>
              </a:spcBef>
            </a:pPr>
            <a:r>
              <a:rPr lang="en-US" sz="2733">
                <a:solidFill>
                  <a:srgbClr val="000000"/>
                </a:solidFill>
                <a:latin typeface="Canva Sans"/>
                <a:ea typeface="Canva Sans"/>
                <a:cs typeface="Canva Sans"/>
                <a:sym typeface="Canva Sans"/>
              </a:rPr>
              <a:t>After launch, the company provides ongoing maintenance, security updates, and performance monitoring. They help you optimize and evolve your site as your business grows.</a:t>
            </a:r>
          </a:p>
          <a:p>
            <a:pPr algn="ctr">
              <a:lnSpc>
                <a:spcPts val="4373"/>
              </a:lnSpc>
              <a:spcBef>
                <a:spcPct val="0"/>
              </a:spcBef>
            </a:pPr>
            <a:r>
              <a:rPr lang="en-US" sz="2733">
                <a:solidFill>
                  <a:srgbClr val="000000"/>
                </a:solidFill>
                <a:latin typeface="Canva Sans"/>
                <a:ea typeface="Canva Sans"/>
                <a:cs typeface="Canva Sans"/>
                <a:sym typeface="Canva Sans"/>
              </a:rPr>
              <a:t>Conclusion</a:t>
            </a:r>
          </a:p>
        </p:txBody>
      </p:sp>
      <p:sp>
        <p:nvSpPr>
          <p:cNvPr name="TextBox 3" id="3"/>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7.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2947276"/>
            <a:ext cx="18288000" cy="16137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A professional website design and development company ensures that your website not only meets your business needs but also provides a seamless, enjoyable user experience. From vision to launch and beyond, they bring your digital presence to life.</a:t>
            </a:r>
          </a:p>
        </p:txBody>
      </p:sp>
      <p:sp>
        <p:nvSpPr>
          <p:cNvPr name="TextBox 3" id="3"/>
          <p:cNvSpPr txBox="true"/>
          <p:nvPr/>
        </p:nvSpPr>
        <p:spPr>
          <a:xfrm rot="0">
            <a:off x="0" y="6968846"/>
            <a:ext cx="18288000" cy="216617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The Essential Checklist for Partnering with a Website Design and Development Company</a:t>
            </a:r>
          </a:p>
          <a:p>
            <a:pPr algn="ctr">
              <a:lnSpc>
                <a:spcPts val="4373"/>
              </a:lnSpc>
              <a:spcBef>
                <a:spcPct val="0"/>
              </a:spcBef>
            </a:pPr>
            <a:r>
              <a:rPr lang="en-US" sz="2733">
                <a:solidFill>
                  <a:srgbClr val="000000"/>
                </a:solidFill>
                <a:latin typeface="Canva Sans"/>
                <a:ea typeface="Canva Sans"/>
                <a:cs typeface="Canva Sans"/>
                <a:sym typeface="Canva Sans"/>
              </a:rPr>
              <a:t>Choosing the right website design and development company is essential to creating a website that meets your business goals. Use this checklist to ensure you're partnering with a company that will deliver results.</a:t>
            </a:r>
          </a:p>
          <a:p>
            <a:pPr algn="ctr">
              <a:lnSpc>
                <a:spcPts val="4373"/>
              </a:lnSpc>
              <a:spcBef>
                <a:spcPct val="0"/>
              </a:spcBef>
            </a:pPr>
            <a:r>
              <a:rPr lang="en-US" sz="2733">
                <a:solidFill>
                  <a:srgbClr val="000000"/>
                </a:solidFill>
                <a:latin typeface="Canva Sans"/>
                <a:ea typeface="Canva Sans"/>
                <a:cs typeface="Canva Sans"/>
                <a:sym typeface="Canva Sans"/>
              </a:rPr>
              <a:t>1. Define Your Goals and Requirements</a:t>
            </a:r>
          </a:p>
        </p:txBody>
      </p:sp>
      <p:sp>
        <p:nvSpPr>
          <p:cNvPr name="TextBox 4" id="4"/>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8.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3380236"/>
            <a:ext cx="18288000" cy="49284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Clearly outline your website’s objectives, desired features (e-commerce, blog, etc.), and design preferences. This will assist you in finding a company that aligns with your vision.</a:t>
            </a:r>
          </a:p>
          <a:p>
            <a:pPr algn="ctr">
              <a:lnSpc>
                <a:spcPts val="4373"/>
              </a:lnSpc>
              <a:spcBef>
                <a:spcPct val="0"/>
              </a:spcBef>
            </a:pPr>
            <a:r>
              <a:rPr lang="en-US" sz="2733">
                <a:solidFill>
                  <a:srgbClr val="000000"/>
                </a:solidFill>
                <a:latin typeface="Canva Sans"/>
                <a:ea typeface="Canva Sans"/>
                <a:cs typeface="Canva Sans"/>
                <a:sym typeface="Canva Sans"/>
              </a:rPr>
              <a:t>2. Review Their Portfolio</a:t>
            </a:r>
          </a:p>
          <a:p>
            <a:pPr algn="ctr">
              <a:lnSpc>
                <a:spcPts val="4373"/>
              </a:lnSpc>
              <a:spcBef>
                <a:spcPct val="0"/>
              </a:spcBef>
            </a:pPr>
            <a:r>
              <a:rPr lang="en-US" sz="2733">
                <a:solidFill>
                  <a:srgbClr val="000000"/>
                </a:solidFill>
                <a:latin typeface="Canva Sans"/>
                <a:ea typeface="Canva Sans"/>
                <a:cs typeface="Canva Sans"/>
                <a:sym typeface="Canva Sans"/>
              </a:rPr>
              <a:t>Look at their previous work to assess the quality, variety, and functionality of the websites they've created. This will provide you with insight into their capabilities.</a:t>
            </a:r>
          </a:p>
          <a:p>
            <a:pPr algn="ctr">
              <a:lnSpc>
                <a:spcPts val="4373"/>
              </a:lnSpc>
              <a:spcBef>
                <a:spcPct val="0"/>
              </a:spcBef>
            </a:pPr>
            <a:r>
              <a:rPr lang="en-US" sz="2733">
                <a:solidFill>
                  <a:srgbClr val="000000"/>
                </a:solidFill>
                <a:latin typeface="Canva Sans"/>
                <a:ea typeface="Canva Sans"/>
                <a:cs typeface="Canva Sans"/>
                <a:sym typeface="Canva Sans"/>
              </a:rPr>
              <a:t>3. Check Client Testimonials and Reviews</a:t>
            </a:r>
          </a:p>
          <a:p>
            <a:pPr algn="ctr">
              <a:lnSpc>
                <a:spcPts val="4373"/>
              </a:lnSpc>
              <a:spcBef>
                <a:spcPct val="0"/>
              </a:spcBef>
            </a:pPr>
            <a:r>
              <a:rPr lang="en-US" sz="2733">
                <a:solidFill>
                  <a:srgbClr val="000000"/>
                </a:solidFill>
                <a:latin typeface="Canva Sans"/>
                <a:ea typeface="Canva Sans"/>
                <a:cs typeface="Canva Sans"/>
                <a:sym typeface="Canva Sans"/>
              </a:rPr>
              <a:t>Read client testimonials and reviews on independent platforms to gauge the company’s reputation and customer satisfaction.</a:t>
            </a:r>
          </a:p>
          <a:p>
            <a:pPr algn="ctr">
              <a:lnSpc>
                <a:spcPts val="4373"/>
              </a:lnSpc>
              <a:spcBef>
                <a:spcPct val="0"/>
              </a:spcBef>
            </a:pPr>
            <a:r>
              <a:rPr lang="en-US" sz="2733">
                <a:solidFill>
                  <a:srgbClr val="000000"/>
                </a:solidFill>
                <a:latin typeface="Canva Sans"/>
                <a:ea typeface="Canva Sans"/>
                <a:cs typeface="Canva Sans"/>
                <a:sym typeface="Canva Sans"/>
              </a:rPr>
              <a:t>4. Evaluate Their Expertise and Services</a:t>
            </a:r>
          </a:p>
        </p:txBody>
      </p:sp>
      <p:sp>
        <p:nvSpPr>
          <p:cNvPr name="TextBox 3" id="3"/>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9.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3707986"/>
            <a:ext cx="18288000" cy="49284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Ensure the company has the technical skills needed, such as experience with responsive design, SEO, and CMS platforms. They should also offer ongoing support after the website is live.</a:t>
            </a:r>
          </a:p>
          <a:p>
            <a:pPr algn="ctr">
              <a:lnSpc>
                <a:spcPts val="4373"/>
              </a:lnSpc>
              <a:spcBef>
                <a:spcPct val="0"/>
              </a:spcBef>
            </a:pPr>
            <a:r>
              <a:rPr lang="en-US" sz="2733">
                <a:solidFill>
                  <a:srgbClr val="000000"/>
                </a:solidFill>
                <a:latin typeface="Canva Sans"/>
                <a:ea typeface="Canva Sans"/>
                <a:cs typeface="Canva Sans"/>
                <a:sym typeface="Canva Sans"/>
              </a:rPr>
              <a:t>5. Assess Communication and Collaboration</a:t>
            </a:r>
          </a:p>
          <a:p>
            <a:pPr algn="ctr">
              <a:lnSpc>
                <a:spcPts val="4373"/>
              </a:lnSpc>
              <a:spcBef>
                <a:spcPct val="0"/>
              </a:spcBef>
            </a:pPr>
            <a:r>
              <a:rPr lang="en-US" sz="2733">
                <a:solidFill>
                  <a:srgbClr val="000000"/>
                </a:solidFill>
                <a:latin typeface="Canva Sans"/>
                <a:ea typeface="Canva Sans"/>
                <a:cs typeface="Canva Sans"/>
                <a:sym typeface="Canva Sans"/>
              </a:rPr>
              <a:t>Effective communication is crucial. Select a company that listens to your needs, offers consistent updates, and welcomes feedback.</a:t>
            </a:r>
          </a:p>
          <a:p>
            <a:pPr algn="ctr">
              <a:lnSpc>
                <a:spcPts val="4373"/>
              </a:lnSpc>
              <a:spcBef>
                <a:spcPct val="0"/>
              </a:spcBef>
            </a:pPr>
            <a:r>
              <a:rPr lang="en-US" sz="2733">
                <a:solidFill>
                  <a:srgbClr val="000000"/>
                </a:solidFill>
                <a:latin typeface="Canva Sans"/>
                <a:ea typeface="Canva Sans"/>
                <a:cs typeface="Canva Sans"/>
                <a:sym typeface="Canva Sans"/>
              </a:rPr>
              <a:t>6. Review Their Process and Timeline</a:t>
            </a:r>
          </a:p>
          <a:p>
            <a:pPr algn="ctr">
              <a:lnSpc>
                <a:spcPts val="4373"/>
              </a:lnSpc>
              <a:spcBef>
                <a:spcPct val="0"/>
              </a:spcBef>
            </a:pPr>
            <a:r>
              <a:rPr lang="en-US" sz="2733">
                <a:solidFill>
                  <a:srgbClr val="000000"/>
                </a:solidFill>
                <a:latin typeface="Canva Sans"/>
                <a:ea typeface="Canva Sans"/>
                <a:cs typeface="Canva Sans"/>
                <a:sym typeface="Canva Sans"/>
              </a:rPr>
              <a:t>Understand their approach and ensure the project timeline and budget are realistic and aligned with your goals.</a:t>
            </a:r>
          </a:p>
          <a:p>
            <a:pPr algn="ctr">
              <a:lnSpc>
                <a:spcPts val="4373"/>
              </a:lnSpc>
              <a:spcBef>
                <a:spcPct val="0"/>
              </a:spcBef>
            </a:pPr>
            <a:r>
              <a:rPr lang="en-US" sz="2733">
                <a:solidFill>
                  <a:srgbClr val="000000"/>
                </a:solidFill>
                <a:latin typeface="Canva Sans"/>
                <a:ea typeface="Canva Sans"/>
                <a:cs typeface="Canva Sans"/>
                <a:sym typeface="Canva Sans"/>
              </a:rPr>
              <a:t>7. Consider SEO and Marketing Expertise</a:t>
            </a:r>
          </a:p>
        </p:txBody>
      </p:sp>
      <p:sp>
        <p:nvSpPr>
          <p:cNvPr name="TextBox 3" id="3"/>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DAGl2OeEXao</dc:identifier>
  <dcterms:modified xsi:type="dcterms:W3CDTF">2011-08-01T06:04:30Z</dcterms:modified>
  <cp:revision>1</cp:revision>
  <dc:title>From Concept to Launch: How a Professional Website Design and Development Company Brings Your Vision to Life</dc:title>
</cp:coreProperties>
</file>