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18288000" cy="10287000"/>
  <p:notesSz cx="6858000" cy="9144000"/>
  <p:embeddedFontLst>
    <p:embeddedFont>
      <p:font typeface="Canva Sans Bold" charset="1" panose="020B0803030501040103"/>
      <p:regular r:id="rId25"/>
    </p:embeddedFont>
    <p:embeddedFont>
      <p:font typeface="Canva Sans" charset="1" panose="020B0503030501040103"/>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fonts/font25.fntdata" Type="http://schemas.openxmlformats.org/officeDocument/2006/relationships/font"/><Relationship Id="rId26" Target="fonts/font26.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83248" t="0" r="-83248"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5886017" y="-188737"/>
            <a:ext cx="12918624" cy="1713098"/>
          </a:xfrm>
          <a:prstGeom prst="rect">
            <a:avLst/>
          </a:prstGeom>
        </p:spPr>
        <p:txBody>
          <a:bodyPr anchor="t" rtlCol="false" tIns="0" lIns="0" bIns="0" rIns="0">
            <a:spAutoFit/>
          </a:bodyPr>
          <a:lstStyle/>
          <a:p>
            <a:pPr algn="ctr">
              <a:lnSpc>
                <a:spcPts val="14444"/>
              </a:lnSpc>
              <a:spcBef>
                <a:spcPct val="0"/>
              </a:spcBef>
            </a:pPr>
            <a:r>
              <a:rPr lang="en-US" b="true" sz="9027">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10932743" y="1792013"/>
            <a:ext cx="5379924"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10765875" y="4709220"/>
            <a:ext cx="5713661"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11090703" y="5851323"/>
            <a:ext cx="503232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05033"/>
            <a:ext cx="18288000" cy="548087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 **4. Accelerated Mobile Pages (AMP)**</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AMP is an open-source framework for creating lightweight and fast-loading web pages, particularly for mobile devices.</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**Key Benefits:**</a:t>
            </a:r>
          </a:p>
          <a:p>
            <a:pPr algn="ctr">
              <a:lnSpc>
                <a:spcPts val="4373"/>
              </a:lnSpc>
            </a:pPr>
          </a:p>
          <a:p>
            <a:pPr algn="ctr">
              <a:lnSpc>
                <a:spcPts val="4373"/>
              </a:lnSpc>
              <a:spcBef>
                <a:spcPct val="0"/>
              </a:spcBef>
            </a:pPr>
            <a:r>
              <a:rPr lang="en-US" sz="2733">
                <a:solidFill>
                  <a:srgbClr val="000000"/>
                </a:solidFill>
                <a:latin typeface="Canva Sans"/>
                <a:ea typeface="Canva Sans"/>
                <a:cs typeface="Canva Sans"/>
                <a:sym typeface="Canva Sans"/>
              </a:rPr>
              <a:t>* **Improved Page Load Speed:** Faster loading times result in a better user experience and higher search engine rankings.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05033"/>
            <a:ext cx="18288000" cy="603332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 **Increased Visibility:** AMP pages are prioritized in Google search results, making it easier for users to find your website.</a:t>
            </a:r>
          </a:p>
          <a:p>
            <a:pPr algn="ctr">
              <a:lnSpc>
                <a:spcPts val="4373"/>
              </a:lnSpc>
            </a:pPr>
            <a:r>
              <a:rPr lang="en-US" sz="2733">
                <a:solidFill>
                  <a:srgbClr val="000000"/>
                </a:solidFill>
                <a:latin typeface="Canva Sans"/>
                <a:ea typeface="Canva Sans"/>
                <a:cs typeface="Canva Sans"/>
                <a:sym typeface="Canva Sans"/>
              </a:rPr>
              <a:t>* **Enhanced Mobile Performance:** Provides a smooth and seamless experience on all mobile devices.</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 **5. Cybersecurity and Data Privacy**</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In an increasingly data-driven world, cybersecurity and data privacy are paramount.</a:t>
            </a:r>
          </a:p>
          <a:p>
            <a:pPr algn="ctr">
              <a:lnSpc>
                <a:spcPts val="4373"/>
              </a:lnSpc>
            </a:pPr>
          </a:p>
          <a:p>
            <a:pPr algn="ctr">
              <a:lnSpc>
                <a:spcPts val="4373"/>
              </a:lnSpc>
              <a:spcBef>
                <a:spcPct val="0"/>
              </a:spcBef>
            </a:pPr>
            <a:r>
              <a:rPr lang="en-US" sz="2733">
                <a:solidFill>
                  <a:srgbClr val="000000"/>
                </a:solidFill>
                <a:latin typeface="Canva Sans"/>
                <a:ea typeface="Canva Sans"/>
                <a:cs typeface="Canva Sans"/>
                <a:sym typeface="Canva Sans"/>
              </a:rPr>
              <a:t>* **Robust Security Measures:** Implement strong passwords, HTTPS encryption, and firewalls to protect your website from cyber threats.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78723"/>
            <a:ext cx="18288000" cy="658577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 **Data Privacy Compliance:** Ensure your website complies with relevant data privacy regulations, such as GDPR and CCPA. </a:t>
            </a:r>
          </a:p>
          <a:p>
            <a:pPr algn="ctr">
              <a:lnSpc>
                <a:spcPts val="4373"/>
              </a:lnSpc>
            </a:pPr>
            <a:r>
              <a:rPr lang="en-US" sz="2733">
                <a:solidFill>
                  <a:srgbClr val="000000"/>
                </a:solidFill>
                <a:latin typeface="Canva Sans"/>
                <a:ea typeface="Canva Sans"/>
                <a:cs typeface="Canva Sans"/>
                <a:sym typeface="Canva Sans"/>
              </a:rPr>
              <a:t>* **Transparent Data Collection Practices:** Be transparent with users about how you collect, use, and store their data.</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**Conclusion**</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By incorporating these advanced techniques, you can create a website that is not only visually appealing and user-friendly but also competitive, engaging, and secure. Remember, the digital landscape is constantly evolving, so staying updated on the latest trends and technologies is essential for success. </a:t>
            </a: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05033"/>
            <a:ext cx="18288000" cy="60333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 Website Design &amp; Development: Is It Worth the Investment?</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A robust online presence is no longer a luxury in today's hyper-connected world; it's an absolute necessity. For businesses of all sizes, a well-designed and developed website serves as the digital storefront, connecting with potential customers, showcasing products or services, and driving sales. But with the associated costs, many business owners wonder: is investing in website design and development truly worth it?</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**The answer is a resounding yes.**</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 Why Website Design &amp; Development is a Smart Investment</a:t>
            </a: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19373"/>
            <a:ext cx="18288000" cy="6179058"/>
          </a:xfrm>
          <a:prstGeom prst="rect">
            <a:avLst/>
          </a:prstGeom>
        </p:spPr>
        <p:txBody>
          <a:bodyPr anchor="t" rtlCol="false" tIns="0" lIns="0" bIns="0" rIns="0">
            <a:spAutoFit/>
          </a:bodyPr>
          <a:lstStyle/>
          <a:p>
            <a:pPr algn="ctr">
              <a:lnSpc>
                <a:spcPts val="3821"/>
              </a:lnSpc>
            </a:pPr>
          </a:p>
          <a:p>
            <a:pPr algn="ctr">
              <a:lnSpc>
                <a:spcPts val="3821"/>
              </a:lnSpc>
            </a:pPr>
            <a:r>
              <a:rPr lang="en-US" sz="2729">
                <a:solidFill>
                  <a:srgbClr val="000000"/>
                </a:solidFill>
                <a:latin typeface="Canva Sans"/>
                <a:ea typeface="Canva Sans"/>
                <a:cs typeface="Canva Sans"/>
                <a:sym typeface="Canva Sans"/>
              </a:rPr>
              <a:t>1. **Enhanced Brand Image:** A professional website reflects positively on your brand. It conveys credibility, professionalism, and a commitment to quality. Visually appealing and user-friendly websites leave a lasting impression, fostering trust and encouraging greater engagement with your brand.</a:t>
            </a:r>
          </a:p>
          <a:p>
            <a:pPr algn="ctr">
              <a:lnSpc>
                <a:spcPts val="3821"/>
              </a:lnSpc>
            </a:pPr>
          </a:p>
          <a:p>
            <a:pPr algn="ctr">
              <a:lnSpc>
                <a:spcPts val="3821"/>
              </a:lnSpc>
            </a:pPr>
            <a:r>
              <a:rPr lang="en-US" sz="2729">
                <a:solidFill>
                  <a:srgbClr val="000000"/>
                </a:solidFill>
                <a:latin typeface="Canva Sans"/>
                <a:ea typeface="Canva Sans"/>
                <a:cs typeface="Canva Sans"/>
                <a:sym typeface="Canva Sans"/>
              </a:rPr>
              <a:t>2. **Well-structured websites with optimized content are more likely to achieve higher search engine rankings, thus increasing visibility.** This increased visibility translates to more organic traffic, meaning more potential customers finding your business online.</a:t>
            </a:r>
          </a:p>
          <a:p>
            <a:pPr algn="ctr">
              <a:lnSpc>
                <a:spcPts val="3821"/>
              </a:lnSpc>
            </a:pPr>
          </a:p>
          <a:p>
            <a:pPr algn="ctr">
              <a:lnSpc>
                <a:spcPts val="3821"/>
              </a:lnSpc>
            </a:pPr>
            <a:r>
              <a:rPr lang="en-US" sz="2729">
                <a:solidFill>
                  <a:srgbClr val="000000"/>
                </a:solidFill>
                <a:latin typeface="Canva Sans"/>
                <a:ea typeface="Canva Sans"/>
                <a:cs typeface="Canva Sans"/>
                <a:sym typeface="Canva Sans"/>
              </a:rPr>
              <a:t>3. **24/7 Accessibility &amp; Global Reach:** A website operates around the clock, making your business accessible to customers worldwide at any time. This expands your reach beyond geographical limitations, opening up new markets and opportunities.</a:t>
            </a:r>
          </a:p>
          <a:p>
            <a:pPr algn="ctr">
              <a:lnSpc>
                <a:spcPts val="3821"/>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29968"/>
            <a:ext cx="18288000" cy="6655308"/>
          </a:xfrm>
          <a:prstGeom prst="rect">
            <a:avLst/>
          </a:prstGeom>
        </p:spPr>
        <p:txBody>
          <a:bodyPr anchor="t" rtlCol="false" tIns="0" lIns="0" bIns="0" rIns="0">
            <a:spAutoFit/>
          </a:bodyPr>
          <a:lstStyle/>
          <a:p>
            <a:pPr algn="ctr">
              <a:lnSpc>
                <a:spcPts val="3821"/>
              </a:lnSpc>
            </a:pPr>
          </a:p>
          <a:p>
            <a:pPr algn="ctr">
              <a:lnSpc>
                <a:spcPts val="3821"/>
              </a:lnSpc>
            </a:pPr>
          </a:p>
          <a:p>
            <a:pPr algn="ctr">
              <a:lnSpc>
                <a:spcPts val="3821"/>
              </a:lnSpc>
            </a:pPr>
            <a:r>
              <a:rPr lang="en-US" sz="2729">
                <a:solidFill>
                  <a:srgbClr val="000000"/>
                </a:solidFill>
                <a:latin typeface="Canva Sans"/>
                <a:ea typeface="Canva Sans"/>
                <a:cs typeface="Canva Sans"/>
                <a:sym typeface="Canva Sans"/>
              </a:rPr>
              <a:t>4. **Improved Customer Experience:** A user-friendly website with intuitive navigation, clear calls to action, and valuable content enhances the overall customer experience. This results in heightened customer satisfaction, loyalty, and repeat business.</a:t>
            </a:r>
          </a:p>
          <a:p>
            <a:pPr algn="ctr">
              <a:lnSpc>
                <a:spcPts val="3821"/>
              </a:lnSpc>
            </a:pPr>
          </a:p>
          <a:p>
            <a:pPr algn="ctr">
              <a:lnSpc>
                <a:spcPts val="3821"/>
              </a:lnSpc>
            </a:pPr>
            <a:r>
              <a:rPr lang="en-US" sz="2729">
                <a:solidFill>
                  <a:srgbClr val="000000"/>
                </a:solidFill>
                <a:latin typeface="Canva Sans"/>
                <a:ea typeface="Canva Sans"/>
                <a:cs typeface="Canva Sans"/>
                <a:sym typeface="Canva Sans"/>
              </a:rPr>
              <a:t>5. **Cost-Effectiveness:** Compared to traditional marketing channels like print advertising or cold calling, a website offers a cost-effective way to reach a large audience. Once the initial investment is made, ongoing maintenance costs are relatively low, making it a sustainable marketing tool.</a:t>
            </a:r>
          </a:p>
          <a:p>
            <a:pPr algn="ctr">
              <a:lnSpc>
                <a:spcPts val="3821"/>
              </a:lnSpc>
            </a:pPr>
          </a:p>
          <a:p>
            <a:pPr algn="ctr">
              <a:lnSpc>
                <a:spcPts val="3821"/>
              </a:lnSpc>
            </a:pPr>
            <a:r>
              <a:rPr lang="en-US" sz="2729">
                <a:solidFill>
                  <a:srgbClr val="000000"/>
                </a:solidFill>
                <a:latin typeface="Canva Sans"/>
                <a:ea typeface="Canva Sans"/>
                <a:cs typeface="Canva Sans"/>
                <a:sym typeface="Canva Sans"/>
              </a:rPr>
              <a:t>6. **Data-Driven Insights:** A website can provide valuable data and analytics, such as visitor traffic, bounce rates, and conversion rates. This data can be used to track the effectiveness of your website and make informed decisions about future marketing strategies.</a:t>
            </a:r>
          </a:p>
          <a:p>
            <a:pPr algn="ctr">
              <a:lnSpc>
                <a:spcPts val="3821"/>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03540"/>
            <a:ext cx="18288000" cy="6179058"/>
          </a:xfrm>
          <a:prstGeom prst="rect">
            <a:avLst/>
          </a:prstGeom>
        </p:spPr>
        <p:txBody>
          <a:bodyPr anchor="t" rtlCol="false" tIns="0" lIns="0" bIns="0" rIns="0">
            <a:spAutoFit/>
          </a:bodyPr>
          <a:lstStyle/>
          <a:p>
            <a:pPr algn="ctr">
              <a:lnSpc>
                <a:spcPts val="3821"/>
              </a:lnSpc>
            </a:pPr>
          </a:p>
          <a:p>
            <a:pPr algn="ctr">
              <a:lnSpc>
                <a:spcPts val="3821"/>
              </a:lnSpc>
            </a:pPr>
            <a:r>
              <a:rPr lang="en-US" sz="2729">
                <a:solidFill>
                  <a:srgbClr val="000000"/>
                </a:solidFill>
                <a:latin typeface="Canva Sans"/>
                <a:ea typeface="Canva Sans"/>
                <a:cs typeface="Canva Sans"/>
                <a:sym typeface="Canva Sans"/>
              </a:rPr>
              <a:t>### Making the Most of Your Investment</a:t>
            </a:r>
          </a:p>
          <a:p>
            <a:pPr algn="ctr">
              <a:lnSpc>
                <a:spcPts val="3821"/>
              </a:lnSpc>
            </a:pPr>
          </a:p>
          <a:p>
            <a:pPr algn="ctr">
              <a:lnSpc>
                <a:spcPts val="3821"/>
              </a:lnSpc>
            </a:pPr>
            <a:r>
              <a:rPr lang="en-US" sz="2729">
                <a:solidFill>
                  <a:srgbClr val="000000"/>
                </a:solidFill>
                <a:latin typeface="Canva Sans"/>
                <a:ea typeface="Canva Sans"/>
                <a:cs typeface="Canva Sans"/>
                <a:sym typeface="Canva Sans"/>
              </a:rPr>
              <a:t>To ensure a successful return on your investment, it's essential to work with experienced website design and development professionals. Here are some key factors to consider:</a:t>
            </a:r>
          </a:p>
          <a:p>
            <a:pPr algn="ctr">
              <a:lnSpc>
                <a:spcPts val="3821"/>
              </a:lnSpc>
            </a:pPr>
          </a:p>
          <a:p>
            <a:pPr algn="ctr">
              <a:lnSpc>
                <a:spcPts val="3821"/>
              </a:lnSpc>
            </a:pPr>
            <a:r>
              <a:rPr lang="en-US" sz="2729">
                <a:solidFill>
                  <a:srgbClr val="000000"/>
                </a:solidFill>
                <a:latin typeface="Canva Sans"/>
                <a:ea typeface="Canva Sans"/>
                <a:cs typeface="Canva Sans"/>
                <a:sym typeface="Canva Sans"/>
              </a:rPr>
              <a:t>* **Clear Goals &amp; Objectives:** Define your goals for the website, whether it's to generate leads, increase sales, or build brand awareness.</a:t>
            </a:r>
          </a:p>
          <a:p>
            <a:pPr algn="ctr">
              <a:lnSpc>
                <a:spcPts val="3821"/>
              </a:lnSpc>
            </a:pPr>
            <a:r>
              <a:rPr lang="en-US" sz="2729">
                <a:solidFill>
                  <a:srgbClr val="000000"/>
                </a:solidFill>
                <a:latin typeface="Canva Sans"/>
                <a:ea typeface="Canva Sans"/>
                <a:cs typeface="Canva Sans"/>
                <a:sym typeface="Canva Sans"/>
              </a:rPr>
              <a:t>* **User-Centric Design:** Focus on creating a website that is easy to navigate and provides a positive user experience.</a:t>
            </a:r>
          </a:p>
          <a:p>
            <a:pPr algn="ctr">
              <a:lnSpc>
                <a:spcPts val="3821"/>
              </a:lnSpc>
            </a:pPr>
            <a:r>
              <a:rPr lang="en-US" sz="2729">
                <a:solidFill>
                  <a:srgbClr val="000000"/>
                </a:solidFill>
                <a:latin typeface="Canva Sans"/>
                <a:ea typeface="Canva Sans"/>
                <a:cs typeface="Canva Sans"/>
                <a:sym typeface="Canva Sans"/>
              </a:rPr>
              <a:t>* **Responsive Design:** Ensure your website is mobile-friendly, as a significant portion of traffic comes from mobile devices.</a:t>
            </a:r>
          </a:p>
          <a:p>
            <a:pPr algn="ctr">
              <a:lnSpc>
                <a:spcPts val="3821"/>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5086350"/>
            <a:ext cx="18288000" cy="3797808"/>
          </a:xfrm>
          <a:prstGeom prst="rect">
            <a:avLst/>
          </a:prstGeom>
        </p:spPr>
        <p:txBody>
          <a:bodyPr anchor="t" rtlCol="false" tIns="0" lIns="0" bIns="0" rIns="0">
            <a:spAutoFit/>
          </a:bodyPr>
          <a:lstStyle/>
          <a:p>
            <a:pPr algn="ctr">
              <a:lnSpc>
                <a:spcPts val="3821"/>
              </a:lnSpc>
            </a:pPr>
          </a:p>
          <a:p>
            <a:pPr algn="ctr">
              <a:lnSpc>
                <a:spcPts val="3821"/>
              </a:lnSpc>
            </a:pPr>
            <a:r>
              <a:rPr lang="en-US" sz="2729">
                <a:solidFill>
                  <a:srgbClr val="000000"/>
                </a:solidFill>
                <a:latin typeface="Canva Sans"/>
                <a:ea typeface="Canva Sans"/>
                <a:cs typeface="Canva Sans"/>
                <a:sym typeface="Canva Sans"/>
              </a:rPr>
              <a:t>* **Content Marketing:** Create high-quality, engaging content that attracts and retains visitors.</a:t>
            </a:r>
          </a:p>
          <a:p>
            <a:pPr algn="ctr">
              <a:lnSpc>
                <a:spcPts val="3821"/>
              </a:lnSpc>
            </a:pPr>
            <a:r>
              <a:rPr lang="en-US" sz="2729">
                <a:solidFill>
                  <a:srgbClr val="000000"/>
                </a:solidFill>
                <a:latin typeface="Canva Sans"/>
                <a:ea typeface="Canva Sans"/>
                <a:cs typeface="Canva Sans"/>
                <a:sym typeface="Canva Sans"/>
              </a:rPr>
              <a:t>* **Regular Maintenance &amp; Updates:** Keep your website up-to-date with the latest technology and security standards.</a:t>
            </a:r>
          </a:p>
          <a:p>
            <a:pPr algn="ctr">
              <a:lnSpc>
                <a:spcPts val="3821"/>
              </a:lnSpc>
            </a:pPr>
          </a:p>
          <a:p>
            <a:pPr algn="ctr">
              <a:lnSpc>
                <a:spcPts val="3821"/>
              </a:lnSpc>
              <a:spcBef>
                <a:spcPct val="0"/>
              </a:spcBef>
            </a:pPr>
            <a:r>
              <a:rPr lang="en-US" sz="2729">
                <a:solidFill>
                  <a:srgbClr val="000000"/>
                </a:solidFill>
                <a:latin typeface="Canva Sans"/>
                <a:ea typeface="Canva Sans"/>
                <a:cs typeface="Canva Sans"/>
                <a:sym typeface="Canva Sans"/>
              </a:rPr>
              <a:t>In conclusion, investing in website design and development is a strategic decision that can significantly impact your business's success. By creating a professional, user-friendly, and effective website, you can enhance your brand image, increase visibility, improve customer experience, and drive growth.</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41937"/>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238843" y="7446105"/>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27563" t="0" r="-27563" b="0"/>
            </a:stretch>
          </a:blipFill>
        </p:spPr>
      </p:sp>
      <p:sp>
        <p:nvSpPr>
          <p:cNvPr name="TextBox 3" id="3"/>
          <p:cNvSpPr txBox="true"/>
          <p:nvPr/>
        </p:nvSpPr>
        <p:spPr>
          <a:xfrm rot="0">
            <a:off x="8105978" y="26205"/>
            <a:ext cx="4295545"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199291" y="704850"/>
            <a:ext cx="4394597"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20596" y="342024"/>
            <a:ext cx="14556865" cy="6730542"/>
          </a:xfrm>
          <a:custGeom>
            <a:avLst/>
            <a:gdLst/>
            <a:ahLst/>
            <a:cxnLst/>
            <a:rect r="r" b="b" t="t" l="l"/>
            <a:pathLst>
              <a:path h="6730542" w="14556865">
                <a:moveTo>
                  <a:pt x="0" y="0"/>
                </a:moveTo>
                <a:lnTo>
                  <a:pt x="14556865" y="0"/>
                </a:lnTo>
                <a:lnTo>
                  <a:pt x="14556865" y="6730542"/>
                </a:lnTo>
                <a:lnTo>
                  <a:pt x="0" y="6730542"/>
                </a:lnTo>
                <a:lnTo>
                  <a:pt x="0" y="0"/>
                </a:lnTo>
                <a:close/>
              </a:path>
            </a:pathLst>
          </a:custGeom>
          <a:blipFill>
            <a:blip r:embed="rId2"/>
            <a:stretch>
              <a:fillRect l="0" t="-15414" r="0" b="-6423"/>
            </a:stretch>
          </a:blipFill>
        </p:spPr>
      </p:sp>
      <p:sp>
        <p:nvSpPr>
          <p:cNvPr name="TextBox 3" id="3"/>
          <p:cNvSpPr txBox="true"/>
          <p:nvPr/>
        </p:nvSpPr>
        <p:spPr>
          <a:xfrm rot="0">
            <a:off x="0" y="8837894"/>
            <a:ext cx="18288000" cy="106127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 **Beyond the Basics: Advanced Website Design &amp; Development Techniques**</a:t>
            </a:r>
          </a:p>
          <a:p>
            <a:pPr algn="ctr">
              <a:lnSpc>
                <a:spcPts val="4373"/>
              </a:lnSpc>
              <a:spcBef>
                <a:spcPct val="0"/>
              </a:spcBef>
            </a:pP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75889" y="372897"/>
            <a:ext cx="14346697" cy="6568229"/>
          </a:xfrm>
          <a:custGeom>
            <a:avLst/>
            <a:gdLst/>
            <a:ahLst/>
            <a:cxnLst/>
            <a:rect r="r" b="b" t="t" l="l"/>
            <a:pathLst>
              <a:path h="6568229" w="14346697">
                <a:moveTo>
                  <a:pt x="0" y="0"/>
                </a:moveTo>
                <a:lnTo>
                  <a:pt x="14346698" y="0"/>
                </a:lnTo>
                <a:lnTo>
                  <a:pt x="14346698" y="6568229"/>
                </a:lnTo>
                <a:lnTo>
                  <a:pt x="0" y="6568229"/>
                </a:lnTo>
                <a:lnTo>
                  <a:pt x="0" y="0"/>
                </a:lnTo>
                <a:close/>
              </a:path>
            </a:pathLst>
          </a:custGeom>
          <a:blipFill>
            <a:blip r:embed="rId2"/>
            <a:stretch>
              <a:fillRect l="-403" t="-10094" r="-403" b="0"/>
            </a:stretch>
          </a:blipFill>
        </p:spPr>
      </p:sp>
      <p:sp>
        <p:nvSpPr>
          <p:cNvPr name="TextBox 3" id="3"/>
          <p:cNvSpPr txBox="true"/>
          <p:nvPr/>
        </p:nvSpPr>
        <p:spPr>
          <a:xfrm rot="0">
            <a:off x="0" y="7663557"/>
            <a:ext cx="18288000" cy="216617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**Introduction**</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Today, websites transcend their role as mere digital brochures. </a:t>
            </a:r>
          </a:p>
          <a:p>
            <a:pPr algn="ctr">
              <a:lnSpc>
                <a:spcPts val="4373"/>
              </a:lnSpc>
              <a:spcBef>
                <a:spcPct val="0"/>
              </a:spcBef>
            </a:pP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92122" y="309906"/>
            <a:ext cx="14408994" cy="6983615"/>
          </a:xfrm>
          <a:custGeom>
            <a:avLst/>
            <a:gdLst/>
            <a:ahLst/>
            <a:cxnLst/>
            <a:rect r="r" b="b" t="t" l="l"/>
            <a:pathLst>
              <a:path h="6983615" w="14408994">
                <a:moveTo>
                  <a:pt x="0" y="0"/>
                </a:moveTo>
                <a:lnTo>
                  <a:pt x="14408994" y="0"/>
                </a:lnTo>
                <a:lnTo>
                  <a:pt x="14408994" y="6983616"/>
                </a:lnTo>
                <a:lnTo>
                  <a:pt x="0" y="6983616"/>
                </a:lnTo>
                <a:lnTo>
                  <a:pt x="0" y="0"/>
                </a:lnTo>
                <a:close/>
              </a:path>
            </a:pathLst>
          </a:custGeom>
          <a:blipFill>
            <a:blip r:embed="rId2"/>
            <a:stretch>
              <a:fillRect l="0" t="-12926" r="0" b="-3131"/>
            </a:stretch>
          </a:blipFill>
        </p:spPr>
      </p:sp>
      <p:sp>
        <p:nvSpPr>
          <p:cNvPr name="TextBox 3" id="3"/>
          <p:cNvSpPr txBox="true"/>
          <p:nvPr/>
        </p:nvSpPr>
        <p:spPr>
          <a:xfrm rot="0">
            <a:off x="0" y="8956261"/>
            <a:ext cx="18288000"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It's a powerful tool for branding, lead generation, and customer engagement.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86773" y="351402"/>
            <a:ext cx="14219692" cy="7295267"/>
          </a:xfrm>
          <a:custGeom>
            <a:avLst/>
            <a:gdLst/>
            <a:ahLst/>
            <a:cxnLst/>
            <a:rect r="r" b="b" t="t" l="l"/>
            <a:pathLst>
              <a:path h="7295267" w="14219692">
                <a:moveTo>
                  <a:pt x="0" y="0"/>
                </a:moveTo>
                <a:lnTo>
                  <a:pt x="14219692" y="0"/>
                </a:lnTo>
                <a:lnTo>
                  <a:pt x="14219692" y="7295267"/>
                </a:lnTo>
                <a:lnTo>
                  <a:pt x="0" y="7295267"/>
                </a:lnTo>
                <a:lnTo>
                  <a:pt x="0" y="0"/>
                </a:lnTo>
                <a:close/>
              </a:path>
            </a:pathLst>
          </a:custGeom>
          <a:blipFill>
            <a:blip r:embed="rId2"/>
            <a:stretch>
              <a:fillRect l="0" t="-10819" r="0" b="-6130"/>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While basic website design and development principles are essential, mastering advanced techniques can elevate your online presence and drive significant results.</a:t>
            </a:r>
            <a:r>
              <a:rPr lang="en-US" sz="2733">
                <a:solidFill>
                  <a:srgbClr val="000000"/>
                </a:solidFill>
                <a:latin typeface="Canva Sans"/>
                <a:ea typeface="Canva Sans"/>
                <a:cs typeface="Canva Sans"/>
                <a:sym typeface="Canva Sans"/>
              </a:rPr>
              <a:t>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05033"/>
            <a:ext cx="18288000" cy="6033327"/>
          </a:xfrm>
          <a:prstGeom prst="rect">
            <a:avLst/>
          </a:prstGeom>
        </p:spPr>
        <p:txBody>
          <a:bodyPr anchor="t" rtlCol="false" tIns="0" lIns="0" bIns="0" rIns="0">
            <a:spAutoFit/>
          </a:bodyPr>
          <a:lstStyle/>
          <a:p>
            <a:pPr algn="ctr">
              <a:lnSpc>
                <a:spcPts val="4373"/>
              </a:lnSpc>
            </a:pPr>
          </a:p>
          <a:p>
            <a:pPr algn="ctr">
              <a:lnSpc>
                <a:spcPts val="4373"/>
              </a:lnSpc>
            </a:pPr>
          </a:p>
          <a:p>
            <a:pPr algn="ctr">
              <a:lnSpc>
                <a:spcPts val="4373"/>
              </a:lnSpc>
            </a:pPr>
            <a:r>
              <a:rPr lang="en-US" sz="2733">
                <a:solidFill>
                  <a:srgbClr val="000000"/>
                </a:solidFill>
                <a:latin typeface="Canva Sans"/>
                <a:ea typeface="Canva Sans"/>
                <a:cs typeface="Canva Sans"/>
                <a:sym typeface="Canva Sans"/>
              </a:rPr>
              <a:t>This article delves into some cutting-edge strategies that go beyond the basics, empowering you to create websites that are not only visually stunning but also highly functional and user-centric.</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 **1. Progressive Web Apps (PWAs)**</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Progressive Web Apps (PWAs) effectively bridge the divide between traditional websites and mobile applications. They offer a seamless user experience by providing app-like features, such as push notifications, offline functionality, and the ability to be installed on the user's home screen. </a:t>
            </a: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31342"/>
            <a:ext cx="18288000" cy="603332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**Key Benefits:**</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 **Enhanced User Experience:** Offer a faster, more reliable experience, even in areas with poor connectivity.</a:t>
            </a:r>
          </a:p>
          <a:p>
            <a:pPr algn="ctr">
              <a:lnSpc>
                <a:spcPts val="4373"/>
              </a:lnSpc>
            </a:pPr>
            <a:r>
              <a:rPr lang="en-US" sz="2733">
                <a:solidFill>
                  <a:srgbClr val="000000"/>
                </a:solidFill>
                <a:latin typeface="Canva Sans"/>
                <a:ea typeface="Canva Sans"/>
                <a:cs typeface="Canva Sans"/>
                <a:sym typeface="Canva Sans"/>
              </a:rPr>
              <a:t>* **Improved Engagement:** Push notifications and home screen installation increase user engagement and retention. </a:t>
            </a:r>
          </a:p>
          <a:p>
            <a:pPr algn="ctr">
              <a:lnSpc>
                <a:spcPts val="4373"/>
              </a:lnSpc>
            </a:pPr>
            <a:r>
              <a:rPr lang="en-US" sz="2733">
                <a:solidFill>
                  <a:srgbClr val="000000"/>
                </a:solidFill>
                <a:latin typeface="Canva Sans"/>
                <a:ea typeface="Canva Sans"/>
                <a:cs typeface="Canva Sans"/>
                <a:sym typeface="Canva Sans"/>
              </a:rPr>
              <a:t>Streamlined user experiences and app-like features within PWAs can significantly boost conversion rates.</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 **2. Artificial Intelligence (AI) and Machine Learning (ML)**</a:t>
            </a: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210271"/>
            <a:ext cx="18288000" cy="658577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AI and ML are revolutionizing website design and development in several ways:</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 **Personalized Experiences:** AI can analyze user behavior to deliver personalized content recommendations, product suggestions, and targeted offers.</a:t>
            </a:r>
          </a:p>
          <a:p>
            <a:pPr algn="ctr">
              <a:lnSpc>
                <a:spcPts val="4373"/>
              </a:lnSpc>
            </a:pPr>
            <a:r>
              <a:rPr lang="en-US" sz="2733">
                <a:solidFill>
                  <a:srgbClr val="000000"/>
                </a:solidFill>
                <a:latin typeface="Canva Sans"/>
                <a:ea typeface="Canva Sans"/>
                <a:cs typeface="Canva Sans"/>
                <a:sym typeface="Canva Sans"/>
              </a:rPr>
              <a:t>* **Chatbots:** AI-powered chatbots provide instant customer support, answer frequently asked questions, and guide users through the sales funnel. </a:t>
            </a:r>
          </a:p>
          <a:p>
            <a:pPr algn="ctr">
              <a:lnSpc>
                <a:spcPts val="4373"/>
              </a:lnSpc>
            </a:pPr>
            <a:r>
              <a:rPr lang="en-US" sz="2733">
                <a:solidFill>
                  <a:srgbClr val="000000"/>
                </a:solidFill>
                <a:latin typeface="Canva Sans"/>
                <a:ea typeface="Canva Sans"/>
                <a:cs typeface="Canva Sans"/>
                <a:sym typeface="Canva Sans"/>
              </a:rPr>
              <a:t>* **Visual Search:** ML algorithms enable visual search capabilities, allowing users to search for products or images by simply uploading a photo.</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 **3. Voice Search Optimization**</a:t>
            </a: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20866"/>
            <a:ext cx="18288000" cy="603332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Given the rapid surge in voice search popularity, optimizing your website for voice queries is now essential.</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**Key Considerations:**</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 **Natural Language Processing (NLP):** Focus on using natural language and conversational keywords in your website content.</a:t>
            </a:r>
          </a:p>
          <a:p>
            <a:pPr algn="ctr">
              <a:lnSpc>
                <a:spcPts val="4373"/>
              </a:lnSpc>
            </a:pPr>
            <a:r>
              <a:rPr lang="en-US" sz="2733">
                <a:solidFill>
                  <a:srgbClr val="000000"/>
                </a:solidFill>
                <a:latin typeface="Canva Sans"/>
                <a:ea typeface="Canva Sans"/>
                <a:cs typeface="Canva Sans"/>
                <a:sym typeface="Canva Sans"/>
              </a:rPr>
              <a:t>* **Answer Schema:** Implement schema markup to help search engines understand the intent of your content and provide more accurate voice search results.</a:t>
            </a:r>
          </a:p>
          <a:p>
            <a:pPr algn="ctr">
              <a:lnSpc>
                <a:spcPts val="4373"/>
              </a:lnSpc>
            </a:pPr>
            <a:r>
              <a:rPr lang="en-US" sz="2733">
                <a:solidFill>
                  <a:srgbClr val="000000"/>
                </a:solidFill>
                <a:latin typeface="Canva Sans"/>
                <a:ea typeface="Canva Sans"/>
                <a:cs typeface="Canva Sans"/>
                <a:sym typeface="Canva Sans"/>
              </a:rPr>
              <a:t>* **Local SEO:** Optimize your website for local searches, as many voice searches are location-based.</a:t>
            </a: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DAGagYrFLww</dc:identifier>
  <dcterms:modified xsi:type="dcterms:W3CDTF">2011-08-01T06:04:30Z</dcterms:modified>
  <cp:revision>1</cp:revision>
  <dc:title>Beyond the Basics: Advanced Website Design &amp; Development Techniques</dc:title>
</cp:coreProperties>
</file>