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Poppins Bold" charset="1" panose="00000800000000000000"/>
      <p:regular r:id="rId12"/>
    </p:embeddedFont>
    <p:embeddedFont>
      <p:font typeface="TT Firs Neue Bold" charset="1" panose="02000803030000020004"/>
      <p:regular r:id="rId13"/>
    </p:embeddedFont>
    <p:embeddedFont>
      <p:font typeface="TT Firs Neue" charset="1" panose="02000503030000020004"/>
      <p:regular r:id="rId14"/>
    </p:embeddedFont>
    <p:embeddedFont>
      <p:font typeface="Poppins Medium" charset="1" panose="0000060000000000000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https://www.airflypolicy.com" TargetMode="External" Type="http://schemas.openxmlformats.org/officeDocument/2006/relationships/hyperlink"/><Relationship Id="rId14" Target="../media/image12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0.png" Type="http://schemas.openxmlformats.org/officeDocument/2006/relationships/image"/><Relationship Id="rId13" Target="../media/image11.svg" Type="http://schemas.openxmlformats.org/officeDocument/2006/relationships/image"/><Relationship Id="rId14" Target="../media/image12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https://www.airflypolicy.com/deals/american-airlines-vacation-packages" TargetMode="External" Type="http://schemas.openxmlformats.org/officeDocument/2006/relationships/hyperlink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2.png" Type="http://schemas.openxmlformats.org/officeDocument/2006/relationships/image"/><Relationship Id="rId16" Target="https://www.airflypolicy.com" TargetMode="External" Type="http://schemas.openxmlformats.org/officeDocument/2006/relationships/hyperlink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svg" Type="http://schemas.openxmlformats.org/officeDocument/2006/relationships/image"/><Relationship Id="rId12" Target="../media/image26.png" Type="http://schemas.openxmlformats.org/officeDocument/2006/relationships/image"/><Relationship Id="rId13" Target="../media/image21.png" Type="http://schemas.openxmlformats.org/officeDocument/2006/relationships/image"/><Relationship Id="rId14" Target="../media/image22.svg" Type="http://schemas.openxmlformats.org/officeDocument/2006/relationships/image"/><Relationship Id="rId15" Target="https://myairflypolicy.blogspot.com/2026/06/how-to-book-aa-vacation-packages-for.html" TargetMode="External" Type="http://schemas.openxmlformats.org/officeDocument/2006/relationships/hyperlink"/><Relationship Id="rId16" Target="https://www.airflypolicy.com" TargetMode="External" Type="http://schemas.openxmlformats.org/officeDocument/2006/relationships/hyperlink"/><Relationship Id="rId17" Target="../media/image12.png" Type="http://schemas.openxmlformats.org/officeDocument/2006/relationships/image"/><Relationship Id="rId2" Target="../media/image1.jpe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https://www.airflypolicy.com" TargetMode="External" Type="http://schemas.openxmlformats.org/officeDocument/2006/relationships/hyperlink"/><Relationship Id="rId12" Target="../media/image12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0.png" Type="http://schemas.openxmlformats.org/officeDocument/2006/relationships/image"/><Relationship Id="rId13" Target="../media/image11.svg" Type="http://schemas.openxmlformats.org/officeDocument/2006/relationships/image"/><Relationship Id="rId14" Target="https://www.airflypolicy.com" TargetMode="External" Type="http://schemas.openxmlformats.org/officeDocument/2006/relationships/hyperlink"/><Relationship Id="rId15" Target="../media/image12.png" Type="http://schemas.openxmlformats.org/officeDocument/2006/relationships/image"/><Relationship Id="rId2" Target="../media/image29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24512" y="4259853"/>
            <a:ext cx="7722360" cy="2178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13"/>
              </a:lnSpc>
            </a:pPr>
            <a:r>
              <a:rPr lang="en-US" b="true" sz="5513">
                <a:solidFill>
                  <a:srgbClr val="15616D"/>
                </a:solidFill>
                <a:latin typeface="Poppins Bold"/>
                <a:ea typeface="Poppins Bold"/>
                <a:cs typeface="Poppins Bold"/>
                <a:sym typeface="Poppins Bold"/>
              </a:rPr>
              <a:t>HOW CAN I BOOK AN AMERICAN AIRLINES VACATION PACKAGE?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9112994" y="3460570"/>
            <a:ext cx="3960915" cy="3960915"/>
          </a:xfrm>
          <a:custGeom>
            <a:avLst/>
            <a:gdLst/>
            <a:ahLst/>
            <a:cxnLst/>
            <a:rect r="r" b="b" t="t" l="l"/>
            <a:pathLst>
              <a:path h="3960915" w="3960915">
                <a:moveTo>
                  <a:pt x="0" y="0"/>
                </a:moveTo>
                <a:lnTo>
                  <a:pt x="3960914" y="0"/>
                </a:lnTo>
                <a:lnTo>
                  <a:pt x="3960914" y="3960915"/>
                </a:lnTo>
                <a:lnTo>
                  <a:pt x="0" y="3960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864818">
            <a:off x="14474511" y="1200736"/>
            <a:ext cx="4017789" cy="4047224"/>
          </a:xfrm>
          <a:custGeom>
            <a:avLst/>
            <a:gdLst/>
            <a:ahLst/>
            <a:cxnLst/>
            <a:rect r="r" b="b" t="t" l="l"/>
            <a:pathLst>
              <a:path h="4047224" w="4017789">
                <a:moveTo>
                  <a:pt x="0" y="0"/>
                </a:moveTo>
                <a:lnTo>
                  <a:pt x="4017789" y="0"/>
                </a:lnTo>
                <a:lnTo>
                  <a:pt x="4017789" y="4047223"/>
                </a:lnTo>
                <a:lnTo>
                  <a:pt x="0" y="40472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1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115016">
            <a:off x="8882008" y="7388394"/>
            <a:ext cx="4017789" cy="4047224"/>
          </a:xfrm>
          <a:custGeom>
            <a:avLst/>
            <a:gdLst/>
            <a:ahLst/>
            <a:cxnLst/>
            <a:rect r="r" b="b" t="t" l="l"/>
            <a:pathLst>
              <a:path h="4047224" w="4017789">
                <a:moveTo>
                  <a:pt x="0" y="0"/>
                </a:moveTo>
                <a:lnTo>
                  <a:pt x="4017789" y="0"/>
                </a:lnTo>
                <a:lnTo>
                  <a:pt x="4017789" y="4047224"/>
                </a:lnTo>
                <a:lnTo>
                  <a:pt x="0" y="4047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1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055806" y="2125398"/>
            <a:ext cx="6036205" cy="6036205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14231" y="-32"/>
              <a:ext cx="6378462" cy="6350064"/>
            </a:xfrm>
            <a:custGeom>
              <a:avLst/>
              <a:gdLst/>
              <a:ahLst/>
              <a:cxnLst/>
              <a:rect r="r" b="b" t="t" l="l"/>
              <a:pathLst>
                <a:path h="6350064" w="6378462">
                  <a:moveTo>
                    <a:pt x="3189231" y="32"/>
                  </a:moveTo>
                  <a:lnTo>
                    <a:pt x="3189231" y="32"/>
                  </a:lnTo>
                  <a:cubicBezTo>
                    <a:pt x="2051530" y="-5056"/>
                    <a:pt x="998068" y="598980"/>
                    <a:pt x="427743" y="1583419"/>
                  </a:cubicBezTo>
                  <a:cubicBezTo>
                    <a:pt x="-142581" y="2567857"/>
                    <a:pt x="-142581" y="3782207"/>
                    <a:pt x="427743" y="4766645"/>
                  </a:cubicBezTo>
                  <a:cubicBezTo>
                    <a:pt x="998068" y="5751084"/>
                    <a:pt x="2051530" y="6355120"/>
                    <a:pt x="3189231" y="6350032"/>
                  </a:cubicBezTo>
                  <a:cubicBezTo>
                    <a:pt x="4326932" y="6355120"/>
                    <a:pt x="5380395" y="5751084"/>
                    <a:pt x="5950719" y="4766645"/>
                  </a:cubicBezTo>
                  <a:cubicBezTo>
                    <a:pt x="6521043" y="3782207"/>
                    <a:pt x="6521043" y="2567857"/>
                    <a:pt x="5950719" y="1583419"/>
                  </a:cubicBezTo>
                  <a:cubicBezTo>
                    <a:pt x="5380395" y="598980"/>
                    <a:pt x="4326932" y="-5056"/>
                    <a:pt x="3189231" y="32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408023" y="420342"/>
              <a:ext cx="5533953" cy="5509315"/>
            </a:xfrm>
            <a:custGeom>
              <a:avLst/>
              <a:gdLst/>
              <a:ahLst/>
              <a:cxnLst/>
              <a:rect r="r" b="b" t="t" l="l"/>
              <a:pathLst>
                <a:path h="5509315" w="5533953">
                  <a:moveTo>
                    <a:pt x="2766977" y="28"/>
                  </a:moveTo>
                  <a:cubicBezTo>
                    <a:pt x="1779908" y="-4386"/>
                    <a:pt x="865924" y="519676"/>
                    <a:pt x="371110" y="1373774"/>
                  </a:cubicBezTo>
                  <a:cubicBezTo>
                    <a:pt x="-123703" y="2227873"/>
                    <a:pt x="-123703" y="3281443"/>
                    <a:pt x="371110" y="4135542"/>
                  </a:cubicBezTo>
                  <a:cubicBezTo>
                    <a:pt x="865924" y="4989640"/>
                    <a:pt x="1779908" y="5513702"/>
                    <a:pt x="2766977" y="5509288"/>
                  </a:cubicBezTo>
                  <a:cubicBezTo>
                    <a:pt x="3754046" y="5513702"/>
                    <a:pt x="4668030" y="4989640"/>
                    <a:pt x="5162844" y="4135542"/>
                  </a:cubicBezTo>
                  <a:cubicBezTo>
                    <a:pt x="5657657" y="3281443"/>
                    <a:pt x="5657657" y="2227873"/>
                    <a:pt x="5162844" y="1373775"/>
                  </a:cubicBezTo>
                  <a:cubicBezTo>
                    <a:pt x="4668030" y="519676"/>
                    <a:pt x="3754046" y="-4386"/>
                    <a:pt x="2766977" y="28"/>
                  </a:cubicBezTo>
                  <a:close/>
                </a:path>
              </a:pathLst>
            </a:custGeom>
            <a:blipFill>
              <a:blip r:embed="rId7"/>
              <a:stretch>
                <a:fillRect l="-27" t="0" r="-27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446872" y="5602596"/>
            <a:ext cx="2609277" cy="2609277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AutoShape 12" id="12"/>
          <p:cNvSpPr/>
          <p:nvPr/>
        </p:nvSpPr>
        <p:spPr>
          <a:xfrm flipV="true">
            <a:off x="1047750" y="3224348"/>
            <a:ext cx="0" cy="4720232"/>
          </a:xfrm>
          <a:prstGeom prst="line">
            <a:avLst/>
          </a:prstGeom>
          <a:ln cap="flat" w="38100">
            <a:solidFill>
              <a:srgbClr val="15616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3" id="13"/>
          <p:cNvGrpSpPr/>
          <p:nvPr/>
        </p:nvGrpSpPr>
        <p:grpSpPr>
          <a:xfrm rot="0">
            <a:off x="-2360544" y="-657107"/>
            <a:ext cx="3086100" cy="11900394"/>
            <a:chOff x="0" y="0"/>
            <a:chExt cx="812800" cy="313426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3134260"/>
            </a:xfrm>
            <a:custGeom>
              <a:avLst/>
              <a:gdLst/>
              <a:ahLst/>
              <a:cxnLst/>
              <a:rect r="r" b="b" t="t" l="l"/>
              <a:pathLst>
                <a:path h="313426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3006320"/>
                  </a:lnTo>
                  <a:cubicBezTo>
                    <a:pt x="812800" y="3040251"/>
                    <a:pt x="799321" y="3072794"/>
                    <a:pt x="775327" y="3096787"/>
                  </a:cubicBezTo>
                  <a:cubicBezTo>
                    <a:pt x="751333" y="3120781"/>
                    <a:pt x="718791" y="3134260"/>
                    <a:pt x="684859" y="3134260"/>
                  </a:cubicBezTo>
                  <a:lnTo>
                    <a:pt x="127941" y="3134260"/>
                  </a:lnTo>
                  <a:cubicBezTo>
                    <a:pt x="94009" y="3134260"/>
                    <a:pt x="61467" y="3120781"/>
                    <a:pt x="37473" y="3096787"/>
                  </a:cubicBezTo>
                  <a:cubicBezTo>
                    <a:pt x="13479" y="3072794"/>
                    <a:pt x="0" y="3040251"/>
                    <a:pt x="0" y="3006320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812800" cy="31818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-5400000">
            <a:off x="-268225" y="928746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6"/>
                </a:lnTo>
                <a:lnTo>
                  <a:pt x="0" y="4084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268225" y="8903250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5"/>
                </a:lnTo>
                <a:lnTo>
                  <a:pt x="0" y="4084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5400000">
            <a:off x="7635978" y="1777820"/>
            <a:ext cx="423785" cy="1118941"/>
          </a:xfrm>
          <a:custGeom>
            <a:avLst/>
            <a:gdLst/>
            <a:ahLst/>
            <a:cxnLst/>
            <a:rect r="r" b="b" t="t" l="l"/>
            <a:pathLst>
              <a:path h="1118941" w="423785">
                <a:moveTo>
                  <a:pt x="0" y="0"/>
                </a:moveTo>
                <a:lnTo>
                  <a:pt x="423785" y="0"/>
                </a:lnTo>
                <a:lnTo>
                  <a:pt x="423785" y="1118941"/>
                </a:lnTo>
                <a:lnTo>
                  <a:pt x="0" y="11189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724512" y="7194823"/>
            <a:ext cx="6123359" cy="1244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</a:pPr>
            <a:r>
              <a:rPr lang="en-US" b="true" sz="2398">
                <a:solidFill>
                  <a:srgbClr val="00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Your guide to AA vacation packages and American Airlines vacation package all inclusive offers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724512" y="3468184"/>
            <a:ext cx="5719028" cy="405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</a:pPr>
            <a:r>
              <a:rPr lang="en-US" sz="2398">
                <a:solidFill>
                  <a:srgbClr val="000000"/>
                </a:solidFill>
                <a:latin typeface="TT Firs Neue"/>
                <a:ea typeface="TT Firs Neue"/>
                <a:cs typeface="TT Firs Neue"/>
                <a:sym typeface="TT Firs Neue"/>
              </a:rPr>
              <a:t>American Airlines Vacation Packages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156804" y="8918525"/>
            <a:ext cx="4102496" cy="339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8"/>
              </a:lnSpc>
            </a:pPr>
            <a:r>
              <a:rPr lang="en-US" sz="1998" u="sng">
                <a:solidFill>
                  <a:srgbClr val="000000"/>
                </a:solidFill>
                <a:latin typeface="TT Firs Neue"/>
                <a:ea typeface="TT Firs Neue"/>
                <a:cs typeface="TT Firs Neue"/>
                <a:sym typeface="TT Firs Neue"/>
                <a:hlinkClick r:id="rId13" tooltip="https://www.airflypolicy.com"/>
              </a:rPr>
              <a:t>www.airflypolicy.com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156804" y="8475448"/>
            <a:ext cx="2195335" cy="339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8"/>
              </a:lnSpc>
            </a:pPr>
            <a:r>
              <a:rPr lang="en-US" sz="1998">
                <a:solidFill>
                  <a:srgbClr val="000000"/>
                </a:solidFill>
                <a:latin typeface="TT Firs Neue"/>
                <a:ea typeface="TT Firs Neue"/>
                <a:cs typeface="TT Firs Neue"/>
                <a:sym typeface="TT Firs Neue"/>
              </a:rPr>
              <a:t>Visit Us: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55996" y="0"/>
            <a:ext cx="1945408" cy="628535"/>
          </a:xfrm>
          <a:custGeom>
            <a:avLst/>
            <a:gdLst/>
            <a:ahLst/>
            <a:cxnLst/>
            <a:rect r="r" b="b" t="t" l="l"/>
            <a:pathLst>
              <a:path h="628535" w="1945408">
                <a:moveTo>
                  <a:pt x="0" y="0"/>
                </a:moveTo>
                <a:lnTo>
                  <a:pt x="1945408" y="0"/>
                </a:lnTo>
                <a:lnTo>
                  <a:pt x="1945408" y="628535"/>
                </a:lnTo>
                <a:lnTo>
                  <a:pt x="0" y="62853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932" t="-24809" r="-9550" b="-22604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597788" y="8601480"/>
            <a:ext cx="5845751" cy="878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63"/>
              </a:lnSpc>
              <a:spcBef>
                <a:spcPct val="0"/>
              </a:spcBef>
            </a:pPr>
            <a:r>
              <a:rPr lang="en-US" b="true" sz="4902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+</a:t>
            </a:r>
            <a:r>
              <a:rPr lang="en-US" b="true" sz="4902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1-8</a:t>
            </a:r>
            <a:r>
              <a:rPr lang="en-US" b="true" sz="4902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88</a:t>
            </a:r>
            <a:r>
              <a:rPr lang="en-US" b="true" sz="4902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</a:t>
            </a:r>
            <a:r>
              <a:rPr lang="en-US" b="true" sz="4902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212</a:t>
            </a:r>
            <a:r>
              <a:rPr lang="en-US" b="true" sz="4902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-0</a:t>
            </a:r>
            <a:r>
              <a:rPr lang="en-US" b="true" sz="4902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8</a:t>
            </a:r>
            <a:r>
              <a:rPr lang="en-US" b="true" sz="4902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0</a:t>
            </a:r>
            <a:r>
              <a:rPr lang="en-US" b="true" sz="4902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9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22730">
            <a:off x="8610135" y="-728375"/>
            <a:ext cx="4920869" cy="4956920"/>
          </a:xfrm>
          <a:custGeom>
            <a:avLst/>
            <a:gdLst/>
            <a:ahLst/>
            <a:cxnLst/>
            <a:rect r="r" b="b" t="t" l="l"/>
            <a:pathLst>
              <a:path h="4956920" w="4920869">
                <a:moveTo>
                  <a:pt x="0" y="0"/>
                </a:moveTo>
                <a:lnTo>
                  <a:pt x="4920869" y="0"/>
                </a:lnTo>
                <a:lnTo>
                  <a:pt x="4920869" y="4956920"/>
                </a:lnTo>
                <a:lnTo>
                  <a:pt x="0" y="4956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431605" y="1181100"/>
            <a:ext cx="4429875" cy="8229600"/>
            <a:chOff x="0" y="0"/>
            <a:chExt cx="1350366" cy="25086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50366" cy="2508642"/>
            </a:xfrm>
            <a:custGeom>
              <a:avLst/>
              <a:gdLst/>
              <a:ahLst/>
              <a:cxnLst/>
              <a:rect r="r" b="b" t="t" l="l"/>
              <a:pathLst>
                <a:path h="2508642" w="1350366">
                  <a:moveTo>
                    <a:pt x="43692" y="0"/>
                  </a:moveTo>
                  <a:lnTo>
                    <a:pt x="1306674" y="0"/>
                  </a:lnTo>
                  <a:cubicBezTo>
                    <a:pt x="1318262" y="0"/>
                    <a:pt x="1329375" y="4603"/>
                    <a:pt x="1337569" y="12797"/>
                  </a:cubicBezTo>
                  <a:cubicBezTo>
                    <a:pt x="1345763" y="20991"/>
                    <a:pt x="1350366" y="32104"/>
                    <a:pt x="1350366" y="43692"/>
                  </a:cubicBezTo>
                  <a:lnTo>
                    <a:pt x="1350366" y="2464951"/>
                  </a:lnTo>
                  <a:cubicBezTo>
                    <a:pt x="1350366" y="2476538"/>
                    <a:pt x="1345763" y="2487651"/>
                    <a:pt x="1337569" y="2495845"/>
                  </a:cubicBezTo>
                  <a:cubicBezTo>
                    <a:pt x="1329375" y="2504039"/>
                    <a:pt x="1318262" y="2508642"/>
                    <a:pt x="1306674" y="2508642"/>
                  </a:cubicBezTo>
                  <a:lnTo>
                    <a:pt x="43692" y="2508642"/>
                  </a:lnTo>
                  <a:cubicBezTo>
                    <a:pt x="32104" y="2508642"/>
                    <a:pt x="20991" y="2504039"/>
                    <a:pt x="12797" y="2495845"/>
                  </a:cubicBezTo>
                  <a:cubicBezTo>
                    <a:pt x="4603" y="2487651"/>
                    <a:pt x="0" y="2476538"/>
                    <a:pt x="0" y="2464951"/>
                  </a:cubicBezTo>
                  <a:lnTo>
                    <a:pt x="0" y="43692"/>
                  </a:lnTo>
                  <a:cubicBezTo>
                    <a:pt x="0" y="32104"/>
                    <a:pt x="4603" y="20991"/>
                    <a:pt x="12797" y="12797"/>
                  </a:cubicBezTo>
                  <a:cubicBezTo>
                    <a:pt x="20991" y="4603"/>
                    <a:pt x="32104" y="0"/>
                    <a:pt x="43692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7835084" y="5481352"/>
            <a:ext cx="4049705" cy="3929348"/>
            <a:chOff x="0" y="0"/>
            <a:chExt cx="1234478" cy="11977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34478" cy="1197789"/>
            </a:xfrm>
            <a:custGeom>
              <a:avLst/>
              <a:gdLst/>
              <a:ahLst/>
              <a:cxnLst/>
              <a:rect r="r" b="b" t="t" l="l"/>
              <a:pathLst>
                <a:path h="1197789" w="1234478">
                  <a:moveTo>
                    <a:pt x="47793" y="0"/>
                  </a:moveTo>
                  <a:lnTo>
                    <a:pt x="1186685" y="0"/>
                  </a:lnTo>
                  <a:cubicBezTo>
                    <a:pt x="1199360" y="0"/>
                    <a:pt x="1211517" y="5035"/>
                    <a:pt x="1220480" y="13998"/>
                  </a:cubicBezTo>
                  <a:cubicBezTo>
                    <a:pt x="1229443" y="22961"/>
                    <a:pt x="1234478" y="35118"/>
                    <a:pt x="1234478" y="47793"/>
                  </a:cubicBezTo>
                  <a:lnTo>
                    <a:pt x="1234478" y="1149996"/>
                  </a:lnTo>
                  <a:cubicBezTo>
                    <a:pt x="1234478" y="1162672"/>
                    <a:pt x="1229443" y="1174828"/>
                    <a:pt x="1220480" y="1183791"/>
                  </a:cubicBezTo>
                  <a:cubicBezTo>
                    <a:pt x="1211517" y="1192754"/>
                    <a:pt x="1199360" y="1197789"/>
                    <a:pt x="1186685" y="1197789"/>
                  </a:cubicBezTo>
                  <a:lnTo>
                    <a:pt x="47793" y="1197789"/>
                  </a:lnTo>
                  <a:cubicBezTo>
                    <a:pt x="35118" y="1197789"/>
                    <a:pt x="22961" y="1192754"/>
                    <a:pt x="13998" y="1183791"/>
                  </a:cubicBezTo>
                  <a:cubicBezTo>
                    <a:pt x="5035" y="1174828"/>
                    <a:pt x="0" y="1162672"/>
                    <a:pt x="0" y="1149996"/>
                  </a:cubicBezTo>
                  <a:lnTo>
                    <a:pt x="0" y="47793"/>
                  </a:lnTo>
                  <a:cubicBezTo>
                    <a:pt x="0" y="35118"/>
                    <a:pt x="5035" y="22961"/>
                    <a:pt x="13998" y="13998"/>
                  </a:cubicBezTo>
                  <a:cubicBezTo>
                    <a:pt x="22961" y="5035"/>
                    <a:pt x="35118" y="0"/>
                    <a:pt x="47793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279205" y="1028700"/>
            <a:ext cx="4429875" cy="8229600"/>
            <a:chOff x="0" y="0"/>
            <a:chExt cx="1350366" cy="250864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50366" cy="2508642"/>
            </a:xfrm>
            <a:custGeom>
              <a:avLst/>
              <a:gdLst/>
              <a:ahLst/>
              <a:cxnLst/>
              <a:rect r="r" b="b" t="t" l="l"/>
              <a:pathLst>
                <a:path h="2508642" w="1350366">
                  <a:moveTo>
                    <a:pt x="43692" y="0"/>
                  </a:moveTo>
                  <a:lnTo>
                    <a:pt x="1306674" y="0"/>
                  </a:lnTo>
                  <a:cubicBezTo>
                    <a:pt x="1318262" y="0"/>
                    <a:pt x="1329375" y="4603"/>
                    <a:pt x="1337569" y="12797"/>
                  </a:cubicBezTo>
                  <a:cubicBezTo>
                    <a:pt x="1345763" y="20991"/>
                    <a:pt x="1350366" y="32104"/>
                    <a:pt x="1350366" y="43692"/>
                  </a:cubicBezTo>
                  <a:lnTo>
                    <a:pt x="1350366" y="2464951"/>
                  </a:lnTo>
                  <a:cubicBezTo>
                    <a:pt x="1350366" y="2476538"/>
                    <a:pt x="1345763" y="2487651"/>
                    <a:pt x="1337569" y="2495845"/>
                  </a:cubicBezTo>
                  <a:cubicBezTo>
                    <a:pt x="1329375" y="2504039"/>
                    <a:pt x="1318262" y="2508642"/>
                    <a:pt x="1306674" y="2508642"/>
                  </a:cubicBezTo>
                  <a:lnTo>
                    <a:pt x="43692" y="2508642"/>
                  </a:lnTo>
                  <a:cubicBezTo>
                    <a:pt x="32104" y="2508642"/>
                    <a:pt x="20991" y="2504039"/>
                    <a:pt x="12797" y="2495845"/>
                  </a:cubicBezTo>
                  <a:cubicBezTo>
                    <a:pt x="4603" y="2487651"/>
                    <a:pt x="0" y="2476538"/>
                    <a:pt x="0" y="2464951"/>
                  </a:cubicBezTo>
                  <a:lnTo>
                    <a:pt x="0" y="43692"/>
                  </a:lnTo>
                  <a:cubicBezTo>
                    <a:pt x="0" y="32104"/>
                    <a:pt x="4603" y="20991"/>
                    <a:pt x="12797" y="12797"/>
                  </a:cubicBezTo>
                  <a:cubicBezTo>
                    <a:pt x="20991" y="4603"/>
                    <a:pt x="32104" y="0"/>
                    <a:pt x="43692" y="0"/>
                  </a:cubicBezTo>
                  <a:close/>
                </a:path>
              </a:pathLst>
            </a:custGeom>
            <a:blipFill>
              <a:blip r:embed="rId5"/>
              <a:stretch>
                <a:fillRect l="-391" t="0" r="-391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7682684" y="5328952"/>
            <a:ext cx="4049705" cy="3929348"/>
            <a:chOff x="0" y="0"/>
            <a:chExt cx="1234478" cy="119778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34478" cy="1197789"/>
            </a:xfrm>
            <a:custGeom>
              <a:avLst/>
              <a:gdLst/>
              <a:ahLst/>
              <a:cxnLst/>
              <a:rect r="r" b="b" t="t" l="l"/>
              <a:pathLst>
                <a:path h="1197789" w="1234478">
                  <a:moveTo>
                    <a:pt x="47793" y="0"/>
                  </a:moveTo>
                  <a:lnTo>
                    <a:pt x="1186685" y="0"/>
                  </a:lnTo>
                  <a:cubicBezTo>
                    <a:pt x="1199360" y="0"/>
                    <a:pt x="1211517" y="5035"/>
                    <a:pt x="1220480" y="13998"/>
                  </a:cubicBezTo>
                  <a:cubicBezTo>
                    <a:pt x="1229443" y="22961"/>
                    <a:pt x="1234478" y="35118"/>
                    <a:pt x="1234478" y="47793"/>
                  </a:cubicBezTo>
                  <a:lnTo>
                    <a:pt x="1234478" y="1149996"/>
                  </a:lnTo>
                  <a:cubicBezTo>
                    <a:pt x="1234478" y="1162672"/>
                    <a:pt x="1229443" y="1174828"/>
                    <a:pt x="1220480" y="1183791"/>
                  </a:cubicBezTo>
                  <a:cubicBezTo>
                    <a:pt x="1211517" y="1192754"/>
                    <a:pt x="1199360" y="1197789"/>
                    <a:pt x="1186685" y="1197789"/>
                  </a:cubicBezTo>
                  <a:lnTo>
                    <a:pt x="47793" y="1197789"/>
                  </a:lnTo>
                  <a:cubicBezTo>
                    <a:pt x="35118" y="1197789"/>
                    <a:pt x="22961" y="1192754"/>
                    <a:pt x="13998" y="1183791"/>
                  </a:cubicBezTo>
                  <a:cubicBezTo>
                    <a:pt x="5035" y="1174828"/>
                    <a:pt x="0" y="1162672"/>
                    <a:pt x="0" y="1149996"/>
                  </a:cubicBezTo>
                  <a:lnTo>
                    <a:pt x="0" y="47793"/>
                  </a:lnTo>
                  <a:cubicBezTo>
                    <a:pt x="0" y="35118"/>
                    <a:pt x="5035" y="22961"/>
                    <a:pt x="13998" y="13998"/>
                  </a:cubicBezTo>
                  <a:cubicBezTo>
                    <a:pt x="22961" y="5035"/>
                    <a:pt x="35118" y="0"/>
                    <a:pt x="47793" y="0"/>
                  </a:cubicBezTo>
                  <a:close/>
                </a:path>
              </a:pathLst>
            </a:custGeom>
            <a:blipFill>
              <a:blip r:embed="rId6"/>
              <a:stretch>
                <a:fillRect l="-14" t="0" r="-14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2064407" y="5094649"/>
            <a:ext cx="6852522" cy="1992635"/>
            <a:chOff x="0" y="0"/>
            <a:chExt cx="1804780" cy="52480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804780" cy="524809"/>
            </a:xfrm>
            <a:custGeom>
              <a:avLst/>
              <a:gdLst/>
              <a:ahLst/>
              <a:cxnLst/>
              <a:rect r="r" b="b" t="t" l="l"/>
              <a:pathLst>
                <a:path h="524809" w="1804780">
                  <a:moveTo>
                    <a:pt x="28245" y="0"/>
                  </a:moveTo>
                  <a:lnTo>
                    <a:pt x="1776535" y="0"/>
                  </a:lnTo>
                  <a:cubicBezTo>
                    <a:pt x="1784026" y="0"/>
                    <a:pt x="1791210" y="2976"/>
                    <a:pt x="1796507" y="8273"/>
                  </a:cubicBezTo>
                  <a:cubicBezTo>
                    <a:pt x="1801804" y="13570"/>
                    <a:pt x="1804780" y="20754"/>
                    <a:pt x="1804780" y="28245"/>
                  </a:cubicBezTo>
                  <a:lnTo>
                    <a:pt x="1804780" y="496565"/>
                  </a:lnTo>
                  <a:cubicBezTo>
                    <a:pt x="1804780" y="504055"/>
                    <a:pt x="1801804" y="511240"/>
                    <a:pt x="1796507" y="516537"/>
                  </a:cubicBezTo>
                  <a:cubicBezTo>
                    <a:pt x="1791210" y="521834"/>
                    <a:pt x="1784026" y="524809"/>
                    <a:pt x="1776535" y="524809"/>
                  </a:cubicBezTo>
                  <a:lnTo>
                    <a:pt x="28245" y="524809"/>
                  </a:lnTo>
                  <a:cubicBezTo>
                    <a:pt x="20754" y="524809"/>
                    <a:pt x="13570" y="521834"/>
                    <a:pt x="8273" y="516537"/>
                  </a:cubicBezTo>
                  <a:cubicBezTo>
                    <a:pt x="2976" y="511240"/>
                    <a:pt x="0" y="504055"/>
                    <a:pt x="0" y="496565"/>
                  </a:cubicBezTo>
                  <a:lnTo>
                    <a:pt x="0" y="28245"/>
                  </a:lnTo>
                  <a:cubicBezTo>
                    <a:pt x="0" y="20754"/>
                    <a:pt x="2976" y="13570"/>
                    <a:pt x="8273" y="8273"/>
                  </a:cubicBezTo>
                  <a:cubicBezTo>
                    <a:pt x="13570" y="2976"/>
                    <a:pt x="20754" y="0"/>
                    <a:pt x="28245" y="0"/>
                  </a:cubicBezTo>
                  <a:close/>
                </a:path>
              </a:pathLst>
            </a:custGeom>
            <a:solidFill>
              <a:srgbClr val="15616D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1804780" cy="5724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-2700000">
            <a:off x="2485514" y="5658225"/>
            <a:ext cx="865482" cy="865482"/>
          </a:xfrm>
          <a:custGeom>
            <a:avLst/>
            <a:gdLst/>
            <a:ahLst/>
            <a:cxnLst/>
            <a:rect r="r" b="b" t="t" l="l"/>
            <a:pathLst>
              <a:path h="865482" w="865482">
                <a:moveTo>
                  <a:pt x="0" y="0"/>
                </a:moveTo>
                <a:lnTo>
                  <a:pt x="865482" y="0"/>
                </a:lnTo>
                <a:lnTo>
                  <a:pt x="865482" y="865482"/>
                </a:lnTo>
                <a:lnTo>
                  <a:pt x="0" y="865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165708" y="2753486"/>
            <a:ext cx="7871810" cy="1842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59"/>
              </a:lnSpc>
            </a:pPr>
            <a:r>
              <a:rPr lang="en-US" b="true" sz="465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WHAT ARE AMERICAN AIRLINES VACATION PACKAGES?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575041" y="5373416"/>
            <a:ext cx="5138118" cy="1176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43"/>
              </a:lnSpc>
            </a:pPr>
            <a:r>
              <a:rPr lang="en-US" sz="1674" u="sng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  <a:hlinkClick r:id="rId9" tooltip="https://www.airflypolicy.com/deals/american-airlines-vacation-packages"/>
              </a:rPr>
              <a:t>American Airlines vacation packages</a:t>
            </a:r>
            <a:r>
              <a:rPr lang="en-US" sz="1674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 offer travelers bundled options — combining flights, hotels, car rentals, and activities — for a seamless, cost-effective trip experience all in one place.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-2360544" y="-657107"/>
            <a:ext cx="3086100" cy="11900394"/>
            <a:chOff x="0" y="0"/>
            <a:chExt cx="812800" cy="313426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3134260"/>
            </a:xfrm>
            <a:custGeom>
              <a:avLst/>
              <a:gdLst/>
              <a:ahLst/>
              <a:cxnLst/>
              <a:rect r="r" b="b" t="t" l="l"/>
              <a:pathLst>
                <a:path h="313426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3006320"/>
                  </a:lnTo>
                  <a:cubicBezTo>
                    <a:pt x="812800" y="3040251"/>
                    <a:pt x="799321" y="3072794"/>
                    <a:pt x="775327" y="3096787"/>
                  </a:cubicBezTo>
                  <a:cubicBezTo>
                    <a:pt x="751333" y="3120781"/>
                    <a:pt x="718791" y="3134260"/>
                    <a:pt x="684859" y="3134260"/>
                  </a:cubicBezTo>
                  <a:lnTo>
                    <a:pt x="127941" y="3134260"/>
                  </a:lnTo>
                  <a:cubicBezTo>
                    <a:pt x="94009" y="3134260"/>
                    <a:pt x="61467" y="3120781"/>
                    <a:pt x="37473" y="3096787"/>
                  </a:cubicBezTo>
                  <a:cubicBezTo>
                    <a:pt x="13479" y="3072794"/>
                    <a:pt x="0" y="3040251"/>
                    <a:pt x="0" y="3006320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812800" cy="31818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-5400000">
            <a:off x="-268225" y="928746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6"/>
                </a:lnTo>
                <a:lnTo>
                  <a:pt x="0" y="408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-268225" y="8903250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5"/>
                </a:lnTo>
                <a:lnTo>
                  <a:pt x="0" y="408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5400000">
            <a:off x="2094374" y="1190615"/>
            <a:ext cx="423785" cy="1118941"/>
          </a:xfrm>
          <a:custGeom>
            <a:avLst/>
            <a:gdLst/>
            <a:ahLst/>
            <a:cxnLst/>
            <a:rect r="r" b="b" t="t" l="l"/>
            <a:pathLst>
              <a:path h="1118941" w="423785">
                <a:moveTo>
                  <a:pt x="0" y="0"/>
                </a:moveTo>
                <a:lnTo>
                  <a:pt x="423785" y="0"/>
                </a:lnTo>
                <a:lnTo>
                  <a:pt x="423785" y="1118941"/>
                </a:lnTo>
                <a:lnTo>
                  <a:pt x="0" y="11189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4" id="24"/>
          <p:cNvSpPr/>
          <p:nvPr/>
        </p:nvSpPr>
        <p:spPr>
          <a:xfrm flipV="true">
            <a:off x="1047750" y="3118862"/>
            <a:ext cx="0" cy="4720232"/>
          </a:xfrm>
          <a:prstGeom prst="line">
            <a:avLst/>
          </a:prstGeom>
          <a:ln cap="flat" w="38100">
            <a:solidFill>
              <a:srgbClr val="1561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5" id="25"/>
          <p:cNvSpPr/>
          <p:nvPr/>
        </p:nvSpPr>
        <p:spPr>
          <a:xfrm flipH="false" flipV="false" rot="0">
            <a:off x="55996" y="0"/>
            <a:ext cx="1945408" cy="628535"/>
          </a:xfrm>
          <a:custGeom>
            <a:avLst/>
            <a:gdLst/>
            <a:ahLst/>
            <a:cxnLst/>
            <a:rect r="r" b="b" t="t" l="l"/>
            <a:pathLst>
              <a:path h="628535" w="1945408">
                <a:moveTo>
                  <a:pt x="0" y="0"/>
                </a:moveTo>
                <a:lnTo>
                  <a:pt x="1945408" y="0"/>
                </a:lnTo>
                <a:lnTo>
                  <a:pt x="1945408" y="628535"/>
                </a:lnTo>
                <a:lnTo>
                  <a:pt x="0" y="62853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932" t="-24809" r="-9550" b="-22604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848713" y="1522447"/>
            <a:ext cx="4204886" cy="4128503"/>
            <a:chOff x="0" y="0"/>
            <a:chExt cx="787132" cy="77283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87132" cy="772834"/>
            </a:xfrm>
            <a:custGeom>
              <a:avLst/>
              <a:gdLst/>
              <a:ahLst/>
              <a:cxnLst/>
              <a:rect r="r" b="b" t="t" l="l"/>
              <a:pathLst>
                <a:path h="772834" w="787132">
                  <a:moveTo>
                    <a:pt x="64441" y="0"/>
                  </a:moveTo>
                  <a:lnTo>
                    <a:pt x="722691" y="0"/>
                  </a:lnTo>
                  <a:cubicBezTo>
                    <a:pt x="758281" y="0"/>
                    <a:pt x="787132" y="28851"/>
                    <a:pt x="787132" y="64441"/>
                  </a:cubicBezTo>
                  <a:lnTo>
                    <a:pt x="787132" y="708393"/>
                  </a:lnTo>
                  <a:cubicBezTo>
                    <a:pt x="787132" y="743982"/>
                    <a:pt x="758281" y="772834"/>
                    <a:pt x="722691" y="772834"/>
                  </a:cubicBezTo>
                  <a:lnTo>
                    <a:pt x="64441" y="772834"/>
                  </a:lnTo>
                  <a:cubicBezTo>
                    <a:pt x="47350" y="772834"/>
                    <a:pt x="30959" y="766044"/>
                    <a:pt x="18874" y="753959"/>
                  </a:cubicBezTo>
                  <a:cubicBezTo>
                    <a:pt x="6789" y="741874"/>
                    <a:pt x="0" y="725483"/>
                    <a:pt x="0" y="708393"/>
                  </a:cubicBezTo>
                  <a:lnTo>
                    <a:pt x="0" y="64441"/>
                  </a:lnTo>
                  <a:cubicBezTo>
                    <a:pt x="0" y="28851"/>
                    <a:pt x="28851" y="0"/>
                    <a:pt x="64441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4670047" y="5979464"/>
            <a:ext cx="4983263" cy="3185140"/>
            <a:chOff x="0" y="0"/>
            <a:chExt cx="1209125" cy="77283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09125" cy="772834"/>
            </a:xfrm>
            <a:custGeom>
              <a:avLst/>
              <a:gdLst/>
              <a:ahLst/>
              <a:cxnLst/>
              <a:rect r="r" b="b" t="t" l="l"/>
              <a:pathLst>
                <a:path h="772834" w="1209125">
                  <a:moveTo>
                    <a:pt x="54375" y="0"/>
                  </a:moveTo>
                  <a:lnTo>
                    <a:pt x="1154750" y="0"/>
                  </a:lnTo>
                  <a:cubicBezTo>
                    <a:pt x="1184781" y="0"/>
                    <a:pt x="1209125" y="24345"/>
                    <a:pt x="1209125" y="54375"/>
                  </a:cubicBezTo>
                  <a:lnTo>
                    <a:pt x="1209125" y="718458"/>
                  </a:lnTo>
                  <a:cubicBezTo>
                    <a:pt x="1209125" y="748489"/>
                    <a:pt x="1184781" y="772834"/>
                    <a:pt x="1154750" y="772834"/>
                  </a:cubicBezTo>
                  <a:lnTo>
                    <a:pt x="54375" y="772834"/>
                  </a:lnTo>
                  <a:cubicBezTo>
                    <a:pt x="24345" y="772834"/>
                    <a:pt x="0" y="748489"/>
                    <a:pt x="0" y="718458"/>
                  </a:cubicBezTo>
                  <a:lnTo>
                    <a:pt x="0" y="54375"/>
                  </a:lnTo>
                  <a:cubicBezTo>
                    <a:pt x="0" y="24345"/>
                    <a:pt x="24345" y="0"/>
                    <a:pt x="54375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6430825" y="2794863"/>
            <a:ext cx="2908928" cy="2856087"/>
            <a:chOff x="0" y="0"/>
            <a:chExt cx="787132" cy="7728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87132" cy="772834"/>
            </a:xfrm>
            <a:custGeom>
              <a:avLst/>
              <a:gdLst/>
              <a:ahLst/>
              <a:cxnLst/>
              <a:rect r="r" b="b" t="t" l="l"/>
              <a:pathLst>
                <a:path h="772834" w="787132">
                  <a:moveTo>
                    <a:pt x="93150" y="0"/>
                  </a:moveTo>
                  <a:lnTo>
                    <a:pt x="693982" y="0"/>
                  </a:lnTo>
                  <a:cubicBezTo>
                    <a:pt x="745427" y="0"/>
                    <a:pt x="787132" y="41705"/>
                    <a:pt x="787132" y="93150"/>
                  </a:cubicBezTo>
                  <a:lnTo>
                    <a:pt x="787132" y="679683"/>
                  </a:lnTo>
                  <a:cubicBezTo>
                    <a:pt x="787132" y="731129"/>
                    <a:pt x="745427" y="772834"/>
                    <a:pt x="693982" y="772834"/>
                  </a:cubicBezTo>
                  <a:lnTo>
                    <a:pt x="93150" y="772834"/>
                  </a:lnTo>
                  <a:cubicBezTo>
                    <a:pt x="68445" y="772834"/>
                    <a:pt x="44752" y="763020"/>
                    <a:pt x="27283" y="745550"/>
                  </a:cubicBezTo>
                  <a:cubicBezTo>
                    <a:pt x="9814" y="728081"/>
                    <a:pt x="0" y="704388"/>
                    <a:pt x="0" y="679683"/>
                  </a:cubicBezTo>
                  <a:lnTo>
                    <a:pt x="0" y="93150"/>
                  </a:lnTo>
                  <a:cubicBezTo>
                    <a:pt x="0" y="41705"/>
                    <a:pt x="41705" y="0"/>
                    <a:pt x="93150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6148064">
            <a:off x="-736275" y="7568110"/>
            <a:ext cx="4308414" cy="4339978"/>
          </a:xfrm>
          <a:custGeom>
            <a:avLst/>
            <a:gdLst/>
            <a:ahLst/>
            <a:cxnLst/>
            <a:rect r="r" b="b" t="t" l="l"/>
            <a:pathLst>
              <a:path h="4339978" w="4308414">
                <a:moveTo>
                  <a:pt x="0" y="0"/>
                </a:moveTo>
                <a:lnTo>
                  <a:pt x="4308414" y="0"/>
                </a:lnTo>
                <a:lnTo>
                  <a:pt x="4308414" y="4339978"/>
                </a:lnTo>
                <a:lnTo>
                  <a:pt x="0" y="4339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417932" y="5979464"/>
            <a:ext cx="2914962" cy="2678301"/>
            <a:chOff x="0" y="0"/>
            <a:chExt cx="841123" cy="77283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41123" cy="772834"/>
            </a:xfrm>
            <a:custGeom>
              <a:avLst/>
              <a:gdLst/>
              <a:ahLst/>
              <a:cxnLst/>
              <a:rect r="r" b="b" t="t" l="l"/>
              <a:pathLst>
                <a:path h="772834" w="841123">
                  <a:moveTo>
                    <a:pt x="92957" y="0"/>
                  </a:moveTo>
                  <a:lnTo>
                    <a:pt x="748166" y="0"/>
                  </a:lnTo>
                  <a:cubicBezTo>
                    <a:pt x="799505" y="0"/>
                    <a:pt x="841123" y="41618"/>
                    <a:pt x="841123" y="92957"/>
                  </a:cubicBezTo>
                  <a:lnTo>
                    <a:pt x="841123" y="679876"/>
                  </a:lnTo>
                  <a:cubicBezTo>
                    <a:pt x="841123" y="731215"/>
                    <a:pt x="799505" y="772834"/>
                    <a:pt x="748166" y="772834"/>
                  </a:cubicBezTo>
                  <a:lnTo>
                    <a:pt x="92957" y="772834"/>
                  </a:lnTo>
                  <a:cubicBezTo>
                    <a:pt x="41618" y="772834"/>
                    <a:pt x="0" y="731215"/>
                    <a:pt x="0" y="679876"/>
                  </a:cubicBezTo>
                  <a:lnTo>
                    <a:pt x="0" y="92957"/>
                  </a:lnTo>
                  <a:cubicBezTo>
                    <a:pt x="0" y="41618"/>
                    <a:pt x="41618" y="0"/>
                    <a:pt x="92957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696313" y="1370047"/>
            <a:ext cx="4204886" cy="4128503"/>
            <a:chOff x="0" y="0"/>
            <a:chExt cx="787132" cy="77283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7132" cy="772834"/>
            </a:xfrm>
            <a:custGeom>
              <a:avLst/>
              <a:gdLst/>
              <a:ahLst/>
              <a:cxnLst/>
              <a:rect r="r" b="b" t="t" l="l"/>
              <a:pathLst>
                <a:path h="772834" w="787132">
                  <a:moveTo>
                    <a:pt x="64441" y="0"/>
                  </a:moveTo>
                  <a:lnTo>
                    <a:pt x="722691" y="0"/>
                  </a:lnTo>
                  <a:cubicBezTo>
                    <a:pt x="758281" y="0"/>
                    <a:pt x="787132" y="28851"/>
                    <a:pt x="787132" y="64441"/>
                  </a:cubicBezTo>
                  <a:lnTo>
                    <a:pt x="787132" y="708393"/>
                  </a:lnTo>
                  <a:cubicBezTo>
                    <a:pt x="787132" y="743982"/>
                    <a:pt x="758281" y="772834"/>
                    <a:pt x="722691" y="772834"/>
                  </a:cubicBezTo>
                  <a:lnTo>
                    <a:pt x="64441" y="772834"/>
                  </a:lnTo>
                  <a:cubicBezTo>
                    <a:pt x="47350" y="772834"/>
                    <a:pt x="30959" y="766044"/>
                    <a:pt x="18874" y="753959"/>
                  </a:cubicBezTo>
                  <a:cubicBezTo>
                    <a:pt x="6789" y="741874"/>
                    <a:pt x="0" y="725483"/>
                    <a:pt x="0" y="708393"/>
                  </a:cubicBezTo>
                  <a:lnTo>
                    <a:pt x="0" y="64441"/>
                  </a:lnTo>
                  <a:cubicBezTo>
                    <a:pt x="0" y="28851"/>
                    <a:pt x="28851" y="0"/>
                    <a:pt x="64441" y="0"/>
                  </a:cubicBezTo>
                  <a:close/>
                </a:path>
              </a:pathLst>
            </a:custGeom>
            <a:blipFill>
              <a:blip r:embed="rId5"/>
              <a:stretch>
                <a:fillRect l="-29" t="0" r="-29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4517647" y="5827064"/>
            <a:ext cx="4983263" cy="3185140"/>
            <a:chOff x="0" y="0"/>
            <a:chExt cx="1209125" cy="77283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09125" cy="772834"/>
            </a:xfrm>
            <a:custGeom>
              <a:avLst/>
              <a:gdLst/>
              <a:ahLst/>
              <a:cxnLst/>
              <a:rect r="r" b="b" t="t" l="l"/>
              <a:pathLst>
                <a:path h="772834" w="1209125">
                  <a:moveTo>
                    <a:pt x="54375" y="0"/>
                  </a:moveTo>
                  <a:lnTo>
                    <a:pt x="1154750" y="0"/>
                  </a:lnTo>
                  <a:cubicBezTo>
                    <a:pt x="1184781" y="0"/>
                    <a:pt x="1209125" y="24345"/>
                    <a:pt x="1209125" y="54375"/>
                  </a:cubicBezTo>
                  <a:lnTo>
                    <a:pt x="1209125" y="718458"/>
                  </a:lnTo>
                  <a:cubicBezTo>
                    <a:pt x="1209125" y="748489"/>
                    <a:pt x="1184781" y="772834"/>
                    <a:pt x="1154750" y="772834"/>
                  </a:cubicBezTo>
                  <a:lnTo>
                    <a:pt x="54375" y="772834"/>
                  </a:lnTo>
                  <a:cubicBezTo>
                    <a:pt x="24345" y="772834"/>
                    <a:pt x="0" y="748489"/>
                    <a:pt x="0" y="718458"/>
                  </a:cubicBezTo>
                  <a:lnTo>
                    <a:pt x="0" y="54375"/>
                  </a:lnTo>
                  <a:cubicBezTo>
                    <a:pt x="0" y="24345"/>
                    <a:pt x="24345" y="0"/>
                    <a:pt x="54375" y="0"/>
                  </a:cubicBezTo>
                  <a:close/>
                </a:path>
              </a:pathLst>
            </a:custGeom>
            <a:blipFill>
              <a:blip r:embed="rId6"/>
              <a:stretch>
                <a:fillRect l="-130" t="0" r="-13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6278425" y="2642463"/>
            <a:ext cx="2908928" cy="2856087"/>
            <a:chOff x="0" y="0"/>
            <a:chExt cx="787132" cy="77283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87132" cy="772834"/>
            </a:xfrm>
            <a:custGeom>
              <a:avLst/>
              <a:gdLst/>
              <a:ahLst/>
              <a:cxnLst/>
              <a:rect r="r" b="b" t="t" l="l"/>
              <a:pathLst>
                <a:path h="772834" w="787132">
                  <a:moveTo>
                    <a:pt x="93150" y="0"/>
                  </a:moveTo>
                  <a:lnTo>
                    <a:pt x="693982" y="0"/>
                  </a:lnTo>
                  <a:cubicBezTo>
                    <a:pt x="745427" y="0"/>
                    <a:pt x="787132" y="41705"/>
                    <a:pt x="787132" y="93150"/>
                  </a:cubicBezTo>
                  <a:lnTo>
                    <a:pt x="787132" y="679683"/>
                  </a:lnTo>
                  <a:cubicBezTo>
                    <a:pt x="787132" y="731129"/>
                    <a:pt x="745427" y="772834"/>
                    <a:pt x="693982" y="772834"/>
                  </a:cubicBezTo>
                  <a:lnTo>
                    <a:pt x="93150" y="772834"/>
                  </a:lnTo>
                  <a:cubicBezTo>
                    <a:pt x="68445" y="772834"/>
                    <a:pt x="44752" y="763020"/>
                    <a:pt x="27283" y="745550"/>
                  </a:cubicBezTo>
                  <a:cubicBezTo>
                    <a:pt x="9814" y="728081"/>
                    <a:pt x="0" y="704388"/>
                    <a:pt x="0" y="679683"/>
                  </a:cubicBezTo>
                  <a:lnTo>
                    <a:pt x="0" y="93150"/>
                  </a:lnTo>
                  <a:cubicBezTo>
                    <a:pt x="0" y="41705"/>
                    <a:pt x="41705" y="0"/>
                    <a:pt x="93150" y="0"/>
                  </a:cubicBezTo>
                  <a:close/>
                </a:path>
              </a:pathLst>
            </a:custGeom>
            <a:blipFill>
              <a:blip r:embed="rId7"/>
              <a:stretch>
                <a:fillRect l="-29" t="0" r="-29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265532" y="5827064"/>
            <a:ext cx="2914962" cy="2678301"/>
            <a:chOff x="0" y="0"/>
            <a:chExt cx="841123" cy="77283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41123" cy="772834"/>
            </a:xfrm>
            <a:custGeom>
              <a:avLst/>
              <a:gdLst/>
              <a:ahLst/>
              <a:cxnLst/>
              <a:rect r="r" b="b" t="t" l="l"/>
              <a:pathLst>
                <a:path h="772834" w="841123">
                  <a:moveTo>
                    <a:pt x="92957" y="0"/>
                  </a:moveTo>
                  <a:lnTo>
                    <a:pt x="748166" y="0"/>
                  </a:lnTo>
                  <a:cubicBezTo>
                    <a:pt x="799505" y="0"/>
                    <a:pt x="841123" y="41618"/>
                    <a:pt x="841123" y="92957"/>
                  </a:cubicBezTo>
                  <a:lnTo>
                    <a:pt x="841123" y="679876"/>
                  </a:lnTo>
                  <a:cubicBezTo>
                    <a:pt x="841123" y="731215"/>
                    <a:pt x="799505" y="772834"/>
                    <a:pt x="748166" y="772834"/>
                  </a:cubicBezTo>
                  <a:lnTo>
                    <a:pt x="92957" y="772834"/>
                  </a:lnTo>
                  <a:cubicBezTo>
                    <a:pt x="41618" y="772834"/>
                    <a:pt x="0" y="731215"/>
                    <a:pt x="0" y="679876"/>
                  </a:cubicBezTo>
                  <a:lnTo>
                    <a:pt x="0" y="92957"/>
                  </a:lnTo>
                  <a:cubicBezTo>
                    <a:pt x="0" y="41618"/>
                    <a:pt x="41618" y="0"/>
                    <a:pt x="92957" y="0"/>
                  </a:cubicBezTo>
                  <a:close/>
                </a:path>
              </a:pathLst>
            </a:custGeom>
            <a:blipFill>
              <a:blip r:embed="rId8"/>
              <a:stretch>
                <a:fillRect l="-3" t="0" r="-3" b="0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0758522" y="5410876"/>
            <a:ext cx="501992" cy="501992"/>
          </a:xfrm>
          <a:custGeom>
            <a:avLst/>
            <a:gdLst/>
            <a:ahLst/>
            <a:cxnLst/>
            <a:rect r="r" b="b" t="t" l="l"/>
            <a:pathLst>
              <a:path h="501992" w="501992">
                <a:moveTo>
                  <a:pt x="0" y="0"/>
                </a:moveTo>
                <a:lnTo>
                  <a:pt x="501992" y="0"/>
                </a:lnTo>
                <a:lnTo>
                  <a:pt x="501992" y="501992"/>
                </a:lnTo>
                <a:lnTo>
                  <a:pt x="0" y="5019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-10800000">
            <a:off x="17484664" y="-539322"/>
            <a:ext cx="3086100" cy="11900394"/>
            <a:chOff x="0" y="0"/>
            <a:chExt cx="812800" cy="313426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3134260"/>
            </a:xfrm>
            <a:custGeom>
              <a:avLst/>
              <a:gdLst/>
              <a:ahLst/>
              <a:cxnLst/>
              <a:rect r="r" b="b" t="t" l="l"/>
              <a:pathLst>
                <a:path h="313426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3006320"/>
                  </a:lnTo>
                  <a:cubicBezTo>
                    <a:pt x="812800" y="3040251"/>
                    <a:pt x="799321" y="3072794"/>
                    <a:pt x="775327" y="3096787"/>
                  </a:cubicBezTo>
                  <a:cubicBezTo>
                    <a:pt x="751333" y="3120781"/>
                    <a:pt x="718791" y="3134260"/>
                    <a:pt x="684859" y="3134260"/>
                  </a:cubicBezTo>
                  <a:lnTo>
                    <a:pt x="127941" y="3134260"/>
                  </a:lnTo>
                  <a:cubicBezTo>
                    <a:pt x="94009" y="3134260"/>
                    <a:pt x="61467" y="3120781"/>
                    <a:pt x="37473" y="3096787"/>
                  </a:cubicBezTo>
                  <a:cubicBezTo>
                    <a:pt x="13479" y="3072794"/>
                    <a:pt x="0" y="3040251"/>
                    <a:pt x="0" y="3006320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47625"/>
              <a:ext cx="812800" cy="31818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5400000">
            <a:off x="17244192" y="9366794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5"/>
                </a:lnTo>
                <a:lnTo>
                  <a:pt x="0" y="4084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5400000">
            <a:off x="17244192" y="1392290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5"/>
                </a:lnTo>
                <a:lnTo>
                  <a:pt x="0" y="4084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5400000">
            <a:off x="9289018" y="1022468"/>
            <a:ext cx="423785" cy="1118941"/>
          </a:xfrm>
          <a:custGeom>
            <a:avLst/>
            <a:gdLst/>
            <a:ahLst/>
            <a:cxnLst/>
            <a:rect r="r" b="b" t="t" l="l"/>
            <a:pathLst>
              <a:path h="1118941" w="423785">
                <a:moveTo>
                  <a:pt x="0" y="0"/>
                </a:moveTo>
                <a:lnTo>
                  <a:pt x="423785" y="0"/>
                </a:lnTo>
                <a:lnTo>
                  <a:pt x="423785" y="1118942"/>
                </a:lnTo>
                <a:lnTo>
                  <a:pt x="0" y="11189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7" id="27"/>
          <p:cNvSpPr/>
          <p:nvPr/>
        </p:nvSpPr>
        <p:spPr>
          <a:xfrm flipV="true">
            <a:off x="17240250" y="3042692"/>
            <a:ext cx="0" cy="4720232"/>
          </a:xfrm>
          <a:prstGeom prst="line">
            <a:avLst/>
          </a:prstGeom>
          <a:ln cap="flat" w="38100">
            <a:solidFill>
              <a:srgbClr val="1561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8" id="28"/>
          <p:cNvSpPr/>
          <p:nvPr/>
        </p:nvSpPr>
        <p:spPr>
          <a:xfrm flipH="false" flipV="false" rot="0">
            <a:off x="55996" y="0"/>
            <a:ext cx="1945408" cy="628535"/>
          </a:xfrm>
          <a:custGeom>
            <a:avLst/>
            <a:gdLst/>
            <a:ahLst/>
            <a:cxnLst/>
            <a:rect r="r" b="b" t="t" l="l"/>
            <a:pathLst>
              <a:path h="628535" w="1945408">
                <a:moveTo>
                  <a:pt x="0" y="0"/>
                </a:moveTo>
                <a:lnTo>
                  <a:pt x="1945408" y="0"/>
                </a:lnTo>
                <a:lnTo>
                  <a:pt x="1945408" y="628535"/>
                </a:lnTo>
                <a:lnTo>
                  <a:pt x="0" y="62853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932" t="-24809" r="-9550" b="-22604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0744007" y="3046025"/>
            <a:ext cx="6254881" cy="1820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95"/>
              </a:lnSpc>
            </a:pPr>
            <a:r>
              <a:rPr lang="en-US" b="true" sz="6795" spc="-373">
                <a:solidFill>
                  <a:srgbClr val="231F20"/>
                </a:solidFill>
                <a:latin typeface="Poppins Bold"/>
                <a:ea typeface="Poppins Bold"/>
                <a:cs typeface="Poppins Bold"/>
                <a:sym typeface="Poppins Bold"/>
              </a:rPr>
              <a:t>HOW TO BOOK YOUR PACKAGE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744007" y="5992722"/>
            <a:ext cx="5371423" cy="1868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8554" indent="-194277" lvl="1">
              <a:lnSpc>
                <a:spcPts val="2519"/>
              </a:lnSpc>
              <a:buAutoNum type="arabicPeriod" startAt="1"/>
            </a:pPr>
            <a:r>
              <a:rPr lang="en-US" sz="1799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Visit aa.com or the American Airlines app</a:t>
            </a:r>
          </a:p>
          <a:p>
            <a:pPr algn="l" marL="388554" indent="-194277" lvl="1">
              <a:lnSpc>
                <a:spcPts val="2519"/>
              </a:lnSpc>
              <a:buAutoNum type="arabicPeriod" startAt="1"/>
            </a:pPr>
            <a:r>
              <a:rPr lang="en-US" sz="1799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Enter destination, travel dates &amp; preferences</a:t>
            </a:r>
          </a:p>
          <a:p>
            <a:pPr algn="l" marL="388554" indent="-194277" lvl="1">
              <a:lnSpc>
                <a:spcPts val="2519"/>
              </a:lnSpc>
              <a:buAutoNum type="arabicPeriod" startAt="1"/>
            </a:pPr>
            <a:r>
              <a:rPr lang="en-US" sz="1799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Choose your package (flight + hotel, car, activities)</a:t>
            </a:r>
          </a:p>
          <a:p>
            <a:pPr algn="l" marL="388554" indent="-194277" lvl="1">
              <a:lnSpc>
                <a:spcPts val="2519"/>
              </a:lnSpc>
              <a:buAutoNum type="arabicPeriod" startAt="1"/>
            </a:pPr>
            <a:r>
              <a:rPr lang="en-US" sz="1799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Review details and pricing carefully</a:t>
            </a:r>
          </a:p>
          <a:p>
            <a:pPr algn="l" marL="388554" indent="-194277" lvl="1">
              <a:lnSpc>
                <a:spcPts val="2519"/>
              </a:lnSpc>
              <a:buAutoNum type="arabicPeriod" startAt="1"/>
            </a:pPr>
            <a:r>
              <a:rPr lang="en-US" sz="1799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Complete your booking with secure payment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454981" y="5435177"/>
            <a:ext cx="3180743" cy="405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</a:pPr>
            <a:r>
              <a:rPr lang="en-US" b="true" sz="2398">
                <a:solidFill>
                  <a:srgbClr val="231F2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Step-by-Step Guide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156804" y="8918525"/>
            <a:ext cx="4102496" cy="339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8"/>
              </a:lnSpc>
            </a:pPr>
            <a:r>
              <a:rPr lang="en-US" sz="1998" u="sng">
                <a:solidFill>
                  <a:srgbClr val="000000"/>
                </a:solidFill>
                <a:latin typeface="TT Firs Neue"/>
                <a:ea typeface="TT Firs Neue"/>
                <a:cs typeface="TT Firs Neue"/>
                <a:sym typeface="TT Firs Neue"/>
                <a:hlinkClick r:id="rId16" tooltip="https://www.airflypolicy.com"/>
              </a:rPr>
              <a:t>www.airflypolicy.com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848713" y="1522447"/>
            <a:ext cx="4204886" cy="4128503"/>
            <a:chOff x="0" y="0"/>
            <a:chExt cx="787132" cy="77283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87132" cy="772834"/>
            </a:xfrm>
            <a:custGeom>
              <a:avLst/>
              <a:gdLst/>
              <a:ahLst/>
              <a:cxnLst/>
              <a:rect r="r" b="b" t="t" l="l"/>
              <a:pathLst>
                <a:path h="772834" w="787132">
                  <a:moveTo>
                    <a:pt x="64441" y="0"/>
                  </a:moveTo>
                  <a:lnTo>
                    <a:pt x="722691" y="0"/>
                  </a:lnTo>
                  <a:cubicBezTo>
                    <a:pt x="758281" y="0"/>
                    <a:pt x="787132" y="28851"/>
                    <a:pt x="787132" y="64441"/>
                  </a:cubicBezTo>
                  <a:lnTo>
                    <a:pt x="787132" y="708393"/>
                  </a:lnTo>
                  <a:cubicBezTo>
                    <a:pt x="787132" y="743982"/>
                    <a:pt x="758281" y="772834"/>
                    <a:pt x="722691" y="772834"/>
                  </a:cubicBezTo>
                  <a:lnTo>
                    <a:pt x="64441" y="772834"/>
                  </a:lnTo>
                  <a:cubicBezTo>
                    <a:pt x="47350" y="772834"/>
                    <a:pt x="30959" y="766044"/>
                    <a:pt x="18874" y="753959"/>
                  </a:cubicBezTo>
                  <a:cubicBezTo>
                    <a:pt x="6789" y="741874"/>
                    <a:pt x="0" y="725483"/>
                    <a:pt x="0" y="708393"/>
                  </a:cubicBezTo>
                  <a:lnTo>
                    <a:pt x="0" y="64441"/>
                  </a:lnTo>
                  <a:cubicBezTo>
                    <a:pt x="0" y="28851"/>
                    <a:pt x="28851" y="0"/>
                    <a:pt x="64441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4670047" y="5979464"/>
            <a:ext cx="4983263" cy="3185140"/>
            <a:chOff x="0" y="0"/>
            <a:chExt cx="1209125" cy="77283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09125" cy="772834"/>
            </a:xfrm>
            <a:custGeom>
              <a:avLst/>
              <a:gdLst/>
              <a:ahLst/>
              <a:cxnLst/>
              <a:rect r="r" b="b" t="t" l="l"/>
              <a:pathLst>
                <a:path h="772834" w="1209125">
                  <a:moveTo>
                    <a:pt x="54375" y="0"/>
                  </a:moveTo>
                  <a:lnTo>
                    <a:pt x="1154750" y="0"/>
                  </a:lnTo>
                  <a:cubicBezTo>
                    <a:pt x="1184781" y="0"/>
                    <a:pt x="1209125" y="24345"/>
                    <a:pt x="1209125" y="54375"/>
                  </a:cubicBezTo>
                  <a:lnTo>
                    <a:pt x="1209125" y="718458"/>
                  </a:lnTo>
                  <a:cubicBezTo>
                    <a:pt x="1209125" y="748489"/>
                    <a:pt x="1184781" y="772834"/>
                    <a:pt x="1154750" y="772834"/>
                  </a:cubicBezTo>
                  <a:lnTo>
                    <a:pt x="54375" y="772834"/>
                  </a:lnTo>
                  <a:cubicBezTo>
                    <a:pt x="24345" y="772834"/>
                    <a:pt x="0" y="748489"/>
                    <a:pt x="0" y="718458"/>
                  </a:cubicBezTo>
                  <a:lnTo>
                    <a:pt x="0" y="54375"/>
                  </a:lnTo>
                  <a:cubicBezTo>
                    <a:pt x="0" y="24345"/>
                    <a:pt x="24345" y="0"/>
                    <a:pt x="54375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6430825" y="2794863"/>
            <a:ext cx="2908928" cy="2856087"/>
            <a:chOff x="0" y="0"/>
            <a:chExt cx="787132" cy="7728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87132" cy="772834"/>
            </a:xfrm>
            <a:custGeom>
              <a:avLst/>
              <a:gdLst/>
              <a:ahLst/>
              <a:cxnLst/>
              <a:rect r="r" b="b" t="t" l="l"/>
              <a:pathLst>
                <a:path h="772834" w="787132">
                  <a:moveTo>
                    <a:pt x="93150" y="0"/>
                  </a:moveTo>
                  <a:lnTo>
                    <a:pt x="693982" y="0"/>
                  </a:lnTo>
                  <a:cubicBezTo>
                    <a:pt x="745427" y="0"/>
                    <a:pt x="787132" y="41705"/>
                    <a:pt x="787132" y="93150"/>
                  </a:cubicBezTo>
                  <a:lnTo>
                    <a:pt x="787132" y="679683"/>
                  </a:lnTo>
                  <a:cubicBezTo>
                    <a:pt x="787132" y="731129"/>
                    <a:pt x="745427" y="772834"/>
                    <a:pt x="693982" y="772834"/>
                  </a:cubicBezTo>
                  <a:lnTo>
                    <a:pt x="93150" y="772834"/>
                  </a:lnTo>
                  <a:cubicBezTo>
                    <a:pt x="68445" y="772834"/>
                    <a:pt x="44752" y="763020"/>
                    <a:pt x="27283" y="745550"/>
                  </a:cubicBezTo>
                  <a:cubicBezTo>
                    <a:pt x="9814" y="728081"/>
                    <a:pt x="0" y="704388"/>
                    <a:pt x="0" y="679683"/>
                  </a:cubicBezTo>
                  <a:lnTo>
                    <a:pt x="0" y="93150"/>
                  </a:lnTo>
                  <a:cubicBezTo>
                    <a:pt x="0" y="41705"/>
                    <a:pt x="41705" y="0"/>
                    <a:pt x="93150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322682" y="5979464"/>
            <a:ext cx="2914962" cy="2678301"/>
            <a:chOff x="0" y="0"/>
            <a:chExt cx="841123" cy="77283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41123" cy="772834"/>
            </a:xfrm>
            <a:custGeom>
              <a:avLst/>
              <a:gdLst/>
              <a:ahLst/>
              <a:cxnLst/>
              <a:rect r="r" b="b" t="t" l="l"/>
              <a:pathLst>
                <a:path h="772834" w="841123">
                  <a:moveTo>
                    <a:pt x="92957" y="0"/>
                  </a:moveTo>
                  <a:lnTo>
                    <a:pt x="748166" y="0"/>
                  </a:lnTo>
                  <a:cubicBezTo>
                    <a:pt x="799505" y="0"/>
                    <a:pt x="841123" y="41618"/>
                    <a:pt x="841123" y="92957"/>
                  </a:cubicBezTo>
                  <a:lnTo>
                    <a:pt x="841123" y="679876"/>
                  </a:lnTo>
                  <a:cubicBezTo>
                    <a:pt x="841123" y="731215"/>
                    <a:pt x="799505" y="772834"/>
                    <a:pt x="748166" y="772834"/>
                  </a:cubicBezTo>
                  <a:lnTo>
                    <a:pt x="92957" y="772834"/>
                  </a:lnTo>
                  <a:cubicBezTo>
                    <a:pt x="41618" y="772834"/>
                    <a:pt x="0" y="731215"/>
                    <a:pt x="0" y="679876"/>
                  </a:cubicBezTo>
                  <a:lnTo>
                    <a:pt x="0" y="92957"/>
                  </a:lnTo>
                  <a:cubicBezTo>
                    <a:pt x="0" y="41618"/>
                    <a:pt x="41618" y="0"/>
                    <a:pt x="92957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696313" y="1370047"/>
            <a:ext cx="4204886" cy="4128503"/>
            <a:chOff x="0" y="0"/>
            <a:chExt cx="787132" cy="77283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87132" cy="772834"/>
            </a:xfrm>
            <a:custGeom>
              <a:avLst/>
              <a:gdLst/>
              <a:ahLst/>
              <a:cxnLst/>
              <a:rect r="r" b="b" t="t" l="l"/>
              <a:pathLst>
                <a:path h="772834" w="787132">
                  <a:moveTo>
                    <a:pt x="64441" y="0"/>
                  </a:moveTo>
                  <a:lnTo>
                    <a:pt x="722691" y="0"/>
                  </a:lnTo>
                  <a:cubicBezTo>
                    <a:pt x="758281" y="0"/>
                    <a:pt x="787132" y="28851"/>
                    <a:pt x="787132" y="64441"/>
                  </a:cubicBezTo>
                  <a:lnTo>
                    <a:pt x="787132" y="708393"/>
                  </a:lnTo>
                  <a:cubicBezTo>
                    <a:pt x="787132" y="743982"/>
                    <a:pt x="758281" y="772834"/>
                    <a:pt x="722691" y="772834"/>
                  </a:cubicBezTo>
                  <a:lnTo>
                    <a:pt x="64441" y="772834"/>
                  </a:lnTo>
                  <a:cubicBezTo>
                    <a:pt x="47350" y="772834"/>
                    <a:pt x="30959" y="766044"/>
                    <a:pt x="18874" y="753959"/>
                  </a:cubicBezTo>
                  <a:cubicBezTo>
                    <a:pt x="6789" y="741874"/>
                    <a:pt x="0" y="725483"/>
                    <a:pt x="0" y="708393"/>
                  </a:cubicBezTo>
                  <a:lnTo>
                    <a:pt x="0" y="64441"/>
                  </a:lnTo>
                  <a:cubicBezTo>
                    <a:pt x="0" y="28851"/>
                    <a:pt x="28851" y="0"/>
                    <a:pt x="64441" y="0"/>
                  </a:cubicBezTo>
                  <a:close/>
                </a:path>
              </a:pathLst>
            </a:custGeom>
            <a:blipFill>
              <a:blip r:embed="rId3"/>
              <a:stretch>
                <a:fillRect l="-29" t="0" r="-29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4517647" y="5827064"/>
            <a:ext cx="4983263" cy="3185140"/>
            <a:chOff x="0" y="0"/>
            <a:chExt cx="1209125" cy="77283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09125" cy="772834"/>
            </a:xfrm>
            <a:custGeom>
              <a:avLst/>
              <a:gdLst/>
              <a:ahLst/>
              <a:cxnLst/>
              <a:rect r="r" b="b" t="t" l="l"/>
              <a:pathLst>
                <a:path h="772834" w="1209125">
                  <a:moveTo>
                    <a:pt x="54375" y="0"/>
                  </a:moveTo>
                  <a:lnTo>
                    <a:pt x="1154750" y="0"/>
                  </a:lnTo>
                  <a:cubicBezTo>
                    <a:pt x="1184781" y="0"/>
                    <a:pt x="1209125" y="24345"/>
                    <a:pt x="1209125" y="54375"/>
                  </a:cubicBezTo>
                  <a:lnTo>
                    <a:pt x="1209125" y="718458"/>
                  </a:lnTo>
                  <a:cubicBezTo>
                    <a:pt x="1209125" y="748489"/>
                    <a:pt x="1184781" y="772834"/>
                    <a:pt x="1154750" y="772834"/>
                  </a:cubicBezTo>
                  <a:lnTo>
                    <a:pt x="54375" y="772834"/>
                  </a:lnTo>
                  <a:cubicBezTo>
                    <a:pt x="24345" y="772834"/>
                    <a:pt x="0" y="748489"/>
                    <a:pt x="0" y="718458"/>
                  </a:cubicBezTo>
                  <a:lnTo>
                    <a:pt x="0" y="54375"/>
                  </a:lnTo>
                  <a:cubicBezTo>
                    <a:pt x="0" y="24345"/>
                    <a:pt x="24345" y="0"/>
                    <a:pt x="54375" y="0"/>
                  </a:cubicBezTo>
                  <a:close/>
                </a:path>
              </a:pathLst>
            </a:custGeom>
            <a:blipFill>
              <a:blip r:embed="rId4"/>
              <a:stretch>
                <a:fillRect l="-130" t="0" r="-13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6278425" y="2642463"/>
            <a:ext cx="2908928" cy="2856087"/>
            <a:chOff x="0" y="0"/>
            <a:chExt cx="787132" cy="77283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87132" cy="772834"/>
            </a:xfrm>
            <a:custGeom>
              <a:avLst/>
              <a:gdLst/>
              <a:ahLst/>
              <a:cxnLst/>
              <a:rect r="r" b="b" t="t" l="l"/>
              <a:pathLst>
                <a:path h="772834" w="787132">
                  <a:moveTo>
                    <a:pt x="93150" y="0"/>
                  </a:moveTo>
                  <a:lnTo>
                    <a:pt x="693982" y="0"/>
                  </a:lnTo>
                  <a:cubicBezTo>
                    <a:pt x="745427" y="0"/>
                    <a:pt x="787132" y="41705"/>
                    <a:pt x="787132" y="93150"/>
                  </a:cubicBezTo>
                  <a:lnTo>
                    <a:pt x="787132" y="679683"/>
                  </a:lnTo>
                  <a:cubicBezTo>
                    <a:pt x="787132" y="731129"/>
                    <a:pt x="745427" y="772834"/>
                    <a:pt x="693982" y="772834"/>
                  </a:cubicBezTo>
                  <a:lnTo>
                    <a:pt x="93150" y="772834"/>
                  </a:lnTo>
                  <a:cubicBezTo>
                    <a:pt x="68445" y="772834"/>
                    <a:pt x="44752" y="763020"/>
                    <a:pt x="27283" y="745550"/>
                  </a:cubicBezTo>
                  <a:cubicBezTo>
                    <a:pt x="9814" y="728081"/>
                    <a:pt x="0" y="704388"/>
                    <a:pt x="0" y="679683"/>
                  </a:cubicBezTo>
                  <a:lnTo>
                    <a:pt x="0" y="93150"/>
                  </a:lnTo>
                  <a:cubicBezTo>
                    <a:pt x="0" y="41705"/>
                    <a:pt x="41705" y="0"/>
                    <a:pt x="93150" y="0"/>
                  </a:cubicBezTo>
                  <a:close/>
                </a:path>
              </a:pathLst>
            </a:custGeom>
            <a:blipFill>
              <a:blip r:embed="rId5"/>
              <a:stretch>
                <a:fillRect l="-29" t="0" r="-29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6148064">
            <a:off x="-736275" y="7568110"/>
            <a:ext cx="4308414" cy="4339978"/>
          </a:xfrm>
          <a:custGeom>
            <a:avLst/>
            <a:gdLst/>
            <a:ahLst/>
            <a:cxnLst/>
            <a:rect r="r" b="b" t="t" l="l"/>
            <a:pathLst>
              <a:path h="4339978" w="4308414">
                <a:moveTo>
                  <a:pt x="0" y="0"/>
                </a:moveTo>
                <a:lnTo>
                  <a:pt x="4308414" y="0"/>
                </a:lnTo>
                <a:lnTo>
                  <a:pt x="4308414" y="4339978"/>
                </a:lnTo>
                <a:lnTo>
                  <a:pt x="0" y="43399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1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-10800000">
            <a:off x="17484664" y="-539322"/>
            <a:ext cx="3086100" cy="11900394"/>
            <a:chOff x="0" y="0"/>
            <a:chExt cx="812800" cy="313426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3134260"/>
            </a:xfrm>
            <a:custGeom>
              <a:avLst/>
              <a:gdLst/>
              <a:ahLst/>
              <a:cxnLst/>
              <a:rect r="r" b="b" t="t" l="l"/>
              <a:pathLst>
                <a:path h="313426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3006320"/>
                  </a:lnTo>
                  <a:cubicBezTo>
                    <a:pt x="812800" y="3040251"/>
                    <a:pt x="799321" y="3072794"/>
                    <a:pt x="775327" y="3096787"/>
                  </a:cubicBezTo>
                  <a:cubicBezTo>
                    <a:pt x="751333" y="3120781"/>
                    <a:pt x="718791" y="3134260"/>
                    <a:pt x="684859" y="3134260"/>
                  </a:cubicBezTo>
                  <a:lnTo>
                    <a:pt x="127941" y="3134260"/>
                  </a:lnTo>
                  <a:cubicBezTo>
                    <a:pt x="94009" y="3134260"/>
                    <a:pt x="61467" y="3120781"/>
                    <a:pt x="37473" y="3096787"/>
                  </a:cubicBezTo>
                  <a:cubicBezTo>
                    <a:pt x="13479" y="3072794"/>
                    <a:pt x="0" y="3040251"/>
                    <a:pt x="0" y="3006320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812800" cy="31818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5400000">
            <a:off x="17244192" y="9366794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5"/>
                </a:lnTo>
                <a:lnTo>
                  <a:pt x="0" y="4084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5400000">
            <a:off x="17244192" y="1392290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5"/>
                </a:lnTo>
                <a:lnTo>
                  <a:pt x="0" y="4084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5400000">
            <a:off x="9289018" y="1022468"/>
            <a:ext cx="423785" cy="1118941"/>
          </a:xfrm>
          <a:custGeom>
            <a:avLst/>
            <a:gdLst/>
            <a:ahLst/>
            <a:cxnLst/>
            <a:rect r="r" b="b" t="t" l="l"/>
            <a:pathLst>
              <a:path h="1118941" w="423785">
                <a:moveTo>
                  <a:pt x="0" y="0"/>
                </a:moveTo>
                <a:lnTo>
                  <a:pt x="423785" y="0"/>
                </a:lnTo>
                <a:lnTo>
                  <a:pt x="423785" y="1118942"/>
                </a:lnTo>
                <a:lnTo>
                  <a:pt x="0" y="1118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4" id="24"/>
          <p:cNvSpPr/>
          <p:nvPr/>
        </p:nvSpPr>
        <p:spPr>
          <a:xfrm flipV="true">
            <a:off x="17240250" y="3042692"/>
            <a:ext cx="0" cy="4720232"/>
          </a:xfrm>
          <a:prstGeom prst="line">
            <a:avLst/>
          </a:prstGeom>
          <a:ln cap="flat" w="38100">
            <a:solidFill>
              <a:srgbClr val="15616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5" id="25"/>
          <p:cNvGrpSpPr/>
          <p:nvPr/>
        </p:nvGrpSpPr>
        <p:grpSpPr>
          <a:xfrm rot="0">
            <a:off x="1170282" y="5827064"/>
            <a:ext cx="2914962" cy="2678301"/>
            <a:chOff x="0" y="0"/>
            <a:chExt cx="841123" cy="772834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41123" cy="772834"/>
            </a:xfrm>
            <a:custGeom>
              <a:avLst/>
              <a:gdLst/>
              <a:ahLst/>
              <a:cxnLst/>
              <a:rect r="r" b="b" t="t" l="l"/>
              <a:pathLst>
                <a:path h="772834" w="841123">
                  <a:moveTo>
                    <a:pt x="92957" y="0"/>
                  </a:moveTo>
                  <a:lnTo>
                    <a:pt x="748166" y="0"/>
                  </a:lnTo>
                  <a:cubicBezTo>
                    <a:pt x="799505" y="0"/>
                    <a:pt x="841123" y="41618"/>
                    <a:pt x="841123" y="92957"/>
                  </a:cubicBezTo>
                  <a:lnTo>
                    <a:pt x="841123" y="679876"/>
                  </a:lnTo>
                  <a:cubicBezTo>
                    <a:pt x="841123" y="731215"/>
                    <a:pt x="799505" y="772834"/>
                    <a:pt x="748166" y="772834"/>
                  </a:cubicBezTo>
                  <a:lnTo>
                    <a:pt x="92957" y="772834"/>
                  </a:lnTo>
                  <a:cubicBezTo>
                    <a:pt x="41618" y="772834"/>
                    <a:pt x="0" y="731215"/>
                    <a:pt x="0" y="679876"/>
                  </a:cubicBezTo>
                  <a:lnTo>
                    <a:pt x="0" y="92957"/>
                  </a:lnTo>
                  <a:cubicBezTo>
                    <a:pt x="0" y="41618"/>
                    <a:pt x="41618" y="0"/>
                    <a:pt x="92957" y="0"/>
                  </a:cubicBezTo>
                  <a:close/>
                </a:path>
              </a:pathLst>
            </a:custGeom>
            <a:blipFill>
              <a:blip r:embed="rId12"/>
              <a:stretch>
                <a:fillRect l="-3" t="0" r="-3" b="0"/>
              </a:stretch>
            </a:blipFill>
          </p:spPr>
        </p:sp>
      </p:grpSp>
      <p:sp>
        <p:nvSpPr>
          <p:cNvPr name="Freeform 27" id="27"/>
          <p:cNvSpPr/>
          <p:nvPr/>
        </p:nvSpPr>
        <p:spPr>
          <a:xfrm flipH="false" flipV="false" rot="0">
            <a:off x="10758522" y="5410876"/>
            <a:ext cx="501992" cy="501992"/>
          </a:xfrm>
          <a:custGeom>
            <a:avLst/>
            <a:gdLst/>
            <a:ahLst/>
            <a:cxnLst/>
            <a:rect r="r" b="b" t="t" l="l"/>
            <a:pathLst>
              <a:path h="501992" w="501992">
                <a:moveTo>
                  <a:pt x="0" y="0"/>
                </a:moveTo>
                <a:lnTo>
                  <a:pt x="501992" y="0"/>
                </a:lnTo>
                <a:lnTo>
                  <a:pt x="501992" y="501992"/>
                </a:lnTo>
                <a:lnTo>
                  <a:pt x="0" y="5019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0744007" y="3026975"/>
            <a:ext cx="6254881" cy="1843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95"/>
              </a:lnSpc>
            </a:pPr>
            <a:r>
              <a:rPr lang="en-US" b="true" sz="4695">
                <a:solidFill>
                  <a:srgbClr val="231F20"/>
                </a:solidFill>
                <a:latin typeface="Poppins Bold"/>
                <a:ea typeface="Poppins Bold"/>
                <a:cs typeface="Poppins Bold"/>
                <a:sym typeface="Poppins Bold"/>
              </a:rPr>
              <a:t>BENEFITS OF </a:t>
            </a:r>
            <a:r>
              <a:rPr lang="en-US" b="true" sz="4695" u="sng">
                <a:solidFill>
                  <a:srgbClr val="231F20"/>
                </a:solidFill>
                <a:latin typeface="Poppins Bold"/>
                <a:ea typeface="Poppins Bold"/>
                <a:cs typeface="Poppins Bold"/>
                <a:sym typeface="Poppins Bold"/>
                <a:hlinkClick r:id="rId15" tooltip="https://myairflypolicy.blogspot.com/2026/06/how-to-book-aa-vacation-packages-for.html"/>
              </a:rPr>
              <a:t>AA VACATION PACKAGES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744007" y="5983197"/>
            <a:ext cx="5190921" cy="1517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60"/>
              </a:lnSpc>
            </a:pPr>
            <a:r>
              <a:rPr lang="en-US" sz="1757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Cost Savings: Bundled pricing is often cheaper than separate bookings. Convenience: One-stop shopping for flights, hotels, and more. Flexibility: Multiple options for every traveler. Support: Dedicated service for all inclusive deals.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454981" y="5435177"/>
            <a:ext cx="4479947" cy="405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</a:pPr>
            <a:r>
              <a:rPr lang="en-US" b="true" sz="2398">
                <a:solidFill>
                  <a:srgbClr val="231F2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Key Advantages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156804" y="8918525"/>
            <a:ext cx="4102496" cy="339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8"/>
              </a:lnSpc>
            </a:pPr>
            <a:r>
              <a:rPr lang="en-US" sz="1998" u="sng">
                <a:solidFill>
                  <a:srgbClr val="000000"/>
                </a:solidFill>
                <a:latin typeface="TT Firs Neue"/>
                <a:ea typeface="TT Firs Neue"/>
                <a:cs typeface="TT Firs Neue"/>
                <a:sym typeface="TT Firs Neue"/>
                <a:hlinkClick r:id="rId16" tooltip="https://www.airflypolicy.com"/>
              </a:rPr>
              <a:t>www.airflypolicy.com</a:t>
            </a:r>
          </a:p>
        </p:txBody>
      </p:sp>
      <p:sp>
        <p:nvSpPr>
          <p:cNvPr name="Freeform 32" id="32"/>
          <p:cNvSpPr/>
          <p:nvPr/>
        </p:nvSpPr>
        <p:spPr>
          <a:xfrm flipH="false" flipV="false" rot="0">
            <a:off x="55996" y="0"/>
            <a:ext cx="1945408" cy="628535"/>
          </a:xfrm>
          <a:custGeom>
            <a:avLst/>
            <a:gdLst/>
            <a:ahLst/>
            <a:cxnLst/>
            <a:rect r="r" b="b" t="t" l="l"/>
            <a:pathLst>
              <a:path h="628535" w="1945408">
                <a:moveTo>
                  <a:pt x="0" y="0"/>
                </a:moveTo>
                <a:lnTo>
                  <a:pt x="1945408" y="0"/>
                </a:lnTo>
                <a:lnTo>
                  <a:pt x="1945408" y="628535"/>
                </a:lnTo>
                <a:lnTo>
                  <a:pt x="0" y="62853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3932" t="-24809" r="-9550" b="-22604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672289">
            <a:off x="8203001" y="-1130778"/>
            <a:ext cx="4017789" cy="4047224"/>
          </a:xfrm>
          <a:custGeom>
            <a:avLst/>
            <a:gdLst/>
            <a:ahLst/>
            <a:cxnLst/>
            <a:rect r="r" b="b" t="t" l="l"/>
            <a:pathLst>
              <a:path h="4047224" w="4017789">
                <a:moveTo>
                  <a:pt x="0" y="0"/>
                </a:moveTo>
                <a:lnTo>
                  <a:pt x="4017790" y="0"/>
                </a:lnTo>
                <a:lnTo>
                  <a:pt x="4017790" y="4047224"/>
                </a:lnTo>
                <a:lnTo>
                  <a:pt x="0" y="4047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360544" y="-657107"/>
            <a:ext cx="3086100" cy="11900394"/>
            <a:chOff x="0" y="0"/>
            <a:chExt cx="812800" cy="31342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3134260"/>
            </a:xfrm>
            <a:custGeom>
              <a:avLst/>
              <a:gdLst/>
              <a:ahLst/>
              <a:cxnLst/>
              <a:rect r="r" b="b" t="t" l="l"/>
              <a:pathLst>
                <a:path h="313426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3006320"/>
                  </a:lnTo>
                  <a:cubicBezTo>
                    <a:pt x="812800" y="3040251"/>
                    <a:pt x="799321" y="3072794"/>
                    <a:pt x="775327" y="3096787"/>
                  </a:cubicBezTo>
                  <a:cubicBezTo>
                    <a:pt x="751333" y="3120781"/>
                    <a:pt x="718791" y="3134260"/>
                    <a:pt x="684859" y="3134260"/>
                  </a:cubicBezTo>
                  <a:lnTo>
                    <a:pt x="127941" y="3134260"/>
                  </a:lnTo>
                  <a:cubicBezTo>
                    <a:pt x="94009" y="3134260"/>
                    <a:pt x="61467" y="3120781"/>
                    <a:pt x="37473" y="3096787"/>
                  </a:cubicBezTo>
                  <a:cubicBezTo>
                    <a:pt x="13479" y="3072794"/>
                    <a:pt x="0" y="3040251"/>
                    <a:pt x="0" y="3006320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812800" cy="31818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5400000">
            <a:off x="-268225" y="928746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6"/>
                </a:lnTo>
                <a:lnTo>
                  <a:pt x="0" y="4084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268225" y="8903250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5"/>
                </a:lnTo>
                <a:lnTo>
                  <a:pt x="0" y="4084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9440533" y="8695234"/>
            <a:ext cx="423785" cy="1118941"/>
          </a:xfrm>
          <a:custGeom>
            <a:avLst/>
            <a:gdLst/>
            <a:ahLst/>
            <a:cxnLst/>
            <a:rect r="r" b="b" t="t" l="l"/>
            <a:pathLst>
              <a:path h="1118941" w="423785">
                <a:moveTo>
                  <a:pt x="0" y="0"/>
                </a:moveTo>
                <a:lnTo>
                  <a:pt x="423785" y="0"/>
                </a:lnTo>
                <a:lnTo>
                  <a:pt x="423785" y="1118941"/>
                </a:lnTo>
                <a:lnTo>
                  <a:pt x="0" y="11189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0" id="10"/>
          <p:cNvSpPr/>
          <p:nvPr/>
        </p:nvSpPr>
        <p:spPr>
          <a:xfrm flipV="true">
            <a:off x="1047750" y="3224348"/>
            <a:ext cx="0" cy="4720232"/>
          </a:xfrm>
          <a:prstGeom prst="line">
            <a:avLst/>
          </a:prstGeom>
          <a:ln cap="flat" w="38100">
            <a:solidFill>
              <a:srgbClr val="15616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1723922" y="1777677"/>
            <a:ext cx="8015690" cy="5246370"/>
            <a:chOff x="0" y="0"/>
            <a:chExt cx="1900332" cy="124379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00336" cy="1243791"/>
            </a:xfrm>
            <a:custGeom>
              <a:avLst/>
              <a:gdLst/>
              <a:ahLst/>
              <a:cxnLst/>
              <a:rect r="r" b="b" t="t" l="l"/>
              <a:pathLst>
                <a:path h="1243791" w="1900336">
                  <a:moveTo>
                    <a:pt x="1486070" y="38122"/>
                  </a:moveTo>
                  <a:cubicBezTo>
                    <a:pt x="1464371" y="13865"/>
                    <a:pt x="1433366" y="0"/>
                    <a:pt x="1400819" y="0"/>
                  </a:cubicBezTo>
                  <a:lnTo>
                    <a:pt x="114385" y="0"/>
                  </a:lnTo>
                  <a:cubicBezTo>
                    <a:pt x="51213" y="1"/>
                    <a:pt x="1" y="51211"/>
                    <a:pt x="0" y="114384"/>
                  </a:cubicBezTo>
                  <a:lnTo>
                    <a:pt x="0" y="501214"/>
                  </a:lnTo>
                  <a:lnTo>
                    <a:pt x="0" y="795306"/>
                  </a:lnTo>
                  <a:cubicBezTo>
                    <a:pt x="0" y="858478"/>
                    <a:pt x="51211" y="909690"/>
                    <a:pt x="114384" y="909690"/>
                  </a:cubicBezTo>
                  <a:lnTo>
                    <a:pt x="1027294" y="909690"/>
                  </a:lnTo>
                  <a:cubicBezTo>
                    <a:pt x="1059841" y="909690"/>
                    <a:pt x="1090846" y="923554"/>
                    <a:pt x="1112546" y="947811"/>
                  </a:cubicBezTo>
                  <a:lnTo>
                    <a:pt x="1343209" y="1205669"/>
                  </a:lnTo>
                  <a:cubicBezTo>
                    <a:pt x="1364909" y="1229927"/>
                    <a:pt x="1395915" y="1243791"/>
                    <a:pt x="1428462" y="1243791"/>
                  </a:cubicBezTo>
                  <a:lnTo>
                    <a:pt x="1785948" y="1243791"/>
                  </a:lnTo>
                  <a:cubicBezTo>
                    <a:pt x="1816284" y="1243792"/>
                    <a:pt x="1845379" y="1231742"/>
                    <a:pt x="1866831" y="1210291"/>
                  </a:cubicBezTo>
                  <a:cubicBezTo>
                    <a:pt x="1888283" y="1188841"/>
                    <a:pt x="1900335" y="1159748"/>
                    <a:pt x="1900336" y="1129411"/>
                  </a:cubicBezTo>
                  <a:lnTo>
                    <a:pt x="1900336" y="562247"/>
                  </a:lnTo>
                  <a:cubicBezTo>
                    <a:pt x="1900336" y="522943"/>
                    <a:pt x="1885848" y="485019"/>
                    <a:pt x="1859643" y="455726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556017" y="5137561"/>
            <a:ext cx="6318703" cy="3905251"/>
            <a:chOff x="0" y="0"/>
            <a:chExt cx="1722883" cy="106482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722886" cy="1064822"/>
            </a:xfrm>
            <a:custGeom>
              <a:avLst/>
              <a:gdLst/>
              <a:ahLst/>
              <a:cxnLst/>
              <a:rect r="r" b="b" t="t" l="l"/>
              <a:pathLst>
                <a:path h="1064822" w="1722886">
                  <a:moveTo>
                    <a:pt x="1375927" y="0"/>
                  </a:moveTo>
                  <a:lnTo>
                    <a:pt x="148415" y="0"/>
                  </a:lnTo>
                  <a:cubicBezTo>
                    <a:pt x="66448" y="0"/>
                    <a:pt x="0" y="66448"/>
                    <a:pt x="0" y="148415"/>
                  </a:cubicBezTo>
                  <a:lnTo>
                    <a:pt x="0" y="785429"/>
                  </a:lnTo>
                  <a:cubicBezTo>
                    <a:pt x="0" y="821940"/>
                    <a:pt x="13458" y="857170"/>
                    <a:pt x="37800" y="884381"/>
                  </a:cubicBezTo>
                  <a:lnTo>
                    <a:pt x="154967" y="1015358"/>
                  </a:lnTo>
                  <a:cubicBezTo>
                    <a:pt x="183122" y="1046833"/>
                    <a:pt x="223353" y="1064823"/>
                    <a:pt x="265584" y="1064822"/>
                  </a:cubicBezTo>
                  <a:lnTo>
                    <a:pt x="1574470" y="1064822"/>
                  </a:lnTo>
                  <a:cubicBezTo>
                    <a:pt x="1613832" y="1064822"/>
                    <a:pt x="1651582" y="1049186"/>
                    <a:pt x="1679416" y="1021353"/>
                  </a:cubicBezTo>
                  <a:cubicBezTo>
                    <a:pt x="1707249" y="993519"/>
                    <a:pt x="1722886" y="955769"/>
                    <a:pt x="1722886" y="916407"/>
                  </a:cubicBezTo>
                  <a:lnTo>
                    <a:pt x="1722886" y="366141"/>
                  </a:lnTo>
                  <a:cubicBezTo>
                    <a:pt x="1722887" y="329143"/>
                    <a:pt x="1709067" y="293478"/>
                    <a:pt x="1684137" y="266140"/>
                  </a:cubicBezTo>
                  <a:lnTo>
                    <a:pt x="1485594" y="48414"/>
                  </a:lnTo>
                  <a:cubicBezTo>
                    <a:pt x="1457472" y="17574"/>
                    <a:pt x="1417664" y="0"/>
                    <a:pt x="1375927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571522" y="1625277"/>
            <a:ext cx="8015690" cy="5246370"/>
            <a:chOff x="0" y="0"/>
            <a:chExt cx="1900332" cy="124379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900336" cy="1243791"/>
            </a:xfrm>
            <a:custGeom>
              <a:avLst/>
              <a:gdLst/>
              <a:ahLst/>
              <a:cxnLst/>
              <a:rect r="r" b="b" t="t" l="l"/>
              <a:pathLst>
                <a:path h="1243791" w="1900336">
                  <a:moveTo>
                    <a:pt x="1486070" y="38122"/>
                  </a:moveTo>
                  <a:cubicBezTo>
                    <a:pt x="1464371" y="13865"/>
                    <a:pt x="1433366" y="0"/>
                    <a:pt x="1400819" y="0"/>
                  </a:cubicBezTo>
                  <a:lnTo>
                    <a:pt x="114385" y="0"/>
                  </a:lnTo>
                  <a:cubicBezTo>
                    <a:pt x="51213" y="1"/>
                    <a:pt x="1" y="51211"/>
                    <a:pt x="0" y="114384"/>
                  </a:cubicBezTo>
                  <a:lnTo>
                    <a:pt x="0" y="501214"/>
                  </a:lnTo>
                  <a:lnTo>
                    <a:pt x="0" y="795306"/>
                  </a:lnTo>
                  <a:cubicBezTo>
                    <a:pt x="0" y="858478"/>
                    <a:pt x="51211" y="909690"/>
                    <a:pt x="114384" y="909690"/>
                  </a:cubicBezTo>
                  <a:lnTo>
                    <a:pt x="1027294" y="909690"/>
                  </a:lnTo>
                  <a:cubicBezTo>
                    <a:pt x="1059841" y="909690"/>
                    <a:pt x="1090846" y="923554"/>
                    <a:pt x="1112546" y="947811"/>
                  </a:cubicBezTo>
                  <a:lnTo>
                    <a:pt x="1343209" y="1205669"/>
                  </a:lnTo>
                  <a:cubicBezTo>
                    <a:pt x="1364909" y="1229927"/>
                    <a:pt x="1395915" y="1243791"/>
                    <a:pt x="1428462" y="1243791"/>
                  </a:cubicBezTo>
                  <a:lnTo>
                    <a:pt x="1785948" y="1243791"/>
                  </a:lnTo>
                  <a:cubicBezTo>
                    <a:pt x="1816284" y="1243792"/>
                    <a:pt x="1845379" y="1231742"/>
                    <a:pt x="1866831" y="1210291"/>
                  </a:cubicBezTo>
                  <a:cubicBezTo>
                    <a:pt x="1888283" y="1188841"/>
                    <a:pt x="1900335" y="1159748"/>
                    <a:pt x="1900336" y="1129411"/>
                  </a:cubicBezTo>
                  <a:lnTo>
                    <a:pt x="1900336" y="562247"/>
                  </a:lnTo>
                  <a:cubicBezTo>
                    <a:pt x="1900336" y="522943"/>
                    <a:pt x="1885848" y="485019"/>
                    <a:pt x="1859643" y="455726"/>
                  </a:cubicBezTo>
                  <a:close/>
                </a:path>
              </a:pathLst>
            </a:custGeom>
            <a:blipFill>
              <a:blip r:embed="rId9"/>
              <a:stretch>
                <a:fillRect l="0" t="-37" r="0" b="-37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0403617" y="4985161"/>
            <a:ext cx="6318703" cy="3905251"/>
            <a:chOff x="0" y="0"/>
            <a:chExt cx="1722883" cy="106482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22886" cy="1064822"/>
            </a:xfrm>
            <a:custGeom>
              <a:avLst/>
              <a:gdLst/>
              <a:ahLst/>
              <a:cxnLst/>
              <a:rect r="r" b="b" t="t" l="l"/>
              <a:pathLst>
                <a:path h="1064822" w="1722886">
                  <a:moveTo>
                    <a:pt x="1375927" y="0"/>
                  </a:moveTo>
                  <a:lnTo>
                    <a:pt x="148415" y="0"/>
                  </a:lnTo>
                  <a:cubicBezTo>
                    <a:pt x="66448" y="0"/>
                    <a:pt x="0" y="66448"/>
                    <a:pt x="0" y="148415"/>
                  </a:cubicBezTo>
                  <a:lnTo>
                    <a:pt x="0" y="785429"/>
                  </a:lnTo>
                  <a:cubicBezTo>
                    <a:pt x="0" y="821940"/>
                    <a:pt x="13458" y="857170"/>
                    <a:pt x="37800" y="884381"/>
                  </a:cubicBezTo>
                  <a:lnTo>
                    <a:pt x="154967" y="1015358"/>
                  </a:lnTo>
                  <a:cubicBezTo>
                    <a:pt x="183122" y="1046833"/>
                    <a:pt x="223353" y="1064823"/>
                    <a:pt x="265584" y="1064822"/>
                  </a:cubicBezTo>
                  <a:lnTo>
                    <a:pt x="1574470" y="1064822"/>
                  </a:lnTo>
                  <a:cubicBezTo>
                    <a:pt x="1613832" y="1064822"/>
                    <a:pt x="1651582" y="1049186"/>
                    <a:pt x="1679416" y="1021353"/>
                  </a:cubicBezTo>
                  <a:cubicBezTo>
                    <a:pt x="1707249" y="993519"/>
                    <a:pt x="1722886" y="955769"/>
                    <a:pt x="1722886" y="916407"/>
                  </a:cubicBezTo>
                  <a:lnTo>
                    <a:pt x="1722886" y="366141"/>
                  </a:lnTo>
                  <a:cubicBezTo>
                    <a:pt x="1722887" y="329143"/>
                    <a:pt x="1709067" y="293478"/>
                    <a:pt x="1684137" y="266140"/>
                  </a:cubicBezTo>
                  <a:lnTo>
                    <a:pt x="1485594" y="48414"/>
                  </a:lnTo>
                  <a:cubicBezTo>
                    <a:pt x="1457472" y="17574"/>
                    <a:pt x="1417664" y="0"/>
                    <a:pt x="1375927" y="0"/>
                  </a:cubicBezTo>
                  <a:close/>
                </a:path>
              </a:pathLst>
            </a:custGeom>
            <a:blipFill>
              <a:blip r:embed="rId10"/>
              <a:stretch>
                <a:fillRect l="-349" t="0" r="-349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688811" y="6841178"/>
            <a:ext cx="6278221" cy="1820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95"/>
              </a:lnSpc>
            </a:pPr>
            <a:r>
              <a:rPr lang="en-US" b="true" sz="6795">
                <a:solidFill>
                  <a:srgbClr val="231F20"/>
                </a:solidFill>
                <a:latin typeface="Poppins Bold"/>
                <a:ea typeface="Poppins Bold"/>
                <a:cs typeface="Poppins Bold"/>
                <a:sym typeface="Poppins Bold"/>
              </a:rPr>
              <a:t>PACKAGE OPTIONS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403617" y="3017445"/>
            <a:ext cx="5186491" cy="1360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29"/>
              </a:lnSpc>
            </a:pPr>
            <a:r>
              <a:rPr lang="en-US" sz="1949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From Flight + Hotel bundles to all inclusive options with meals and activities — plus family, luxury, and seasonal deals for every traveler.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403617" y="2443375"/>
            <a:ext cx="3283228" cy="405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</a:pPr>
            <a:r>
              <a:rPr lang="en-US" b="true" sz="2398">
                <a:solidFill>
                  <a:srgbClr val="231F2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All-Inclusive &amp; More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996863" y="9220200"/>
            <a:ext cx="4102496" cy="339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8"/>
              </a:lnSpc>
            </a:pPr>
            <a:r>
              <a:rPr lang="en-US" sz="1998" u="sng">
                <a:solidFill>
                  <a:srgbClr val="000000"/>
                </a:solidFill>
                <a:latin typeface="TT Firs Neue"/>
                <a:ea typeface="TT Firs Neue"/>
                <a:cs typeface="TT Firs Neue"/>
                <a:sym typeface="TT Firs Neue"/>
                <a:hlinkClick r:id="rId11" tooltip="https://www.airflypolicy.com"/>
              </a:rPr>
              <a:t>www.airflypolicy.com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55996" y="0"/>
            <a:ext cx="1945408" cy="628535"/>
          </a:xfrm>
          <a:custGeom>
            <a:avLst/>
            <a:gdLst/>
            <a:ahLst/>
            <a:cxnLst/>
            <a:rect r="r" b="b" t="t" l="l"/>
            <a:pathLst>
              <a:path h="628535" w="1945408">
                <a:moveTo>
                  <a:pt x="0" y="0"/>
                </a:moveTo>
                <a:lnTo>
                  <a:pt x="1945408" y="0"/>
                </a:lnTo>
                <a:lnTo>
                  <a:pt x="1945408" y="628535"/>
                </a:lnTo>
                <a:lnTo>
                  <a:pt x="0" y="6285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932" t="-24809" r="-9550" b="-22604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617679">
            <a:off x="13857786" y="6011030"/>
            <a:ext cx="4901376" cy="4937284"/>
          </a:xfrm>
          <a:custGeom>
            <a:avLst/>
            <a:gdLst/>
            <a:ahLst/>
            <a:cxnLst/>
            <a:rect r="r" b="b" t="t" l="l"/>
            <a:pathLst>
              <a:path h="4937284" w="4901376">
                <a:moveTo>
                  <a:pt x="0" y="0"/>
                </a:moveTo>
                <a:lnTo>
                  <a:pt x="4901377" y="0"/>
                </a:lnTo>
                <a:lnTo>
                  <a:pt x="4901377" y="4937284"/>
                </a:lnTo>
                <a:lnTo>
                  <a:pt x="0" y="4937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880420">
            <a:off x="-228557" y="4061251"/>
            <a:ext cx="3928693" cy="3957475"/>
          </a:xfrm>
          <a:custGeom>
            <a:avLst/>
            <a:gdLst/>
            <a:ahLst/>
            <a:cxnLst/>
            <a:rect r="r" b="b" t="t" l="l"/>
            <a:pathLst>
              <a:path h="3957475" w="3928693">
                <a:moveTo>
                  <a:pt x="0" y="0"/>
                </a:moveTo>
                <a:lnTo>
                  <a:pt x="3928693" y="0"/>
                </a:lnTo>
                <a:lnTo>
                  <a:pt x="3928693" y="3957474"/>
                </a:lnTo>
                <a:lnTo>
                  <a:pt x="0" y="3957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1100" y="-714156"/>
            <a:ext cx="16230600" cy="6394830"/>
            <a:chOff x="0" y="0"/>
            <a:chExt cx="2750634" cy="108374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50633" cy="1083745"/>
            </a:xfrm>
            <a:custGeom>
              <a:avLst/>
              <a:gdLst/>
              <a:ahLst/>
              <a:cxnLst/>
              <a:rect r="r" b="b" t="t" l="l"/>
              <a:pathLst>
                <a:path h="1083745" w="2750633">
                  <a:moveTo>
                    <a:pt x="24804" y="0"/>
                  </a:moveTo>
                  <a:lnTo>
                    <a:pt x="2725830" y="0"/>
                  </a:lnTo>
                  <a:cubicBezTo>
                    <a:pt x="2732408" y="0"/>
                    <a:pt x="2738717" y="2613"/>
                    <a:pt x="2743369" y="7265"/>
                  </a:cubicBezTo>
                  <a:cubicBezTo>
                    <a:pt x="2748020" y="11916"/>
                    <a:pt x="2750633" y="18225"/>
                    <a:pt x="2750633" y="24804"/>
                  </a:cubicBezTo>
                  <a:lnTo>
                    <a:pt x="2750633" y="1058941"/>
                  </a:lnTo>
                  <a:cubicBezTo>
                    <a:pt x="2750633" y="1072640"/>
                    <a:pt x="2739529" y="1083745"/>
                    <a:pt x="2725830" y="1083745"/>
                  </a:cubicBezTo>
                  <a:lnTo>
                    <a:pt x="24804" y="1083745"/>
                  </a:lnTo>
                  <a:cubicBezTo>
                    <a:pt x="18225" y="1083745"/>
                    <a:pt x="11916" y="1081132"/>
                    <a:pt x="7265" y="1076480"/>
                  </a:cubicBezTo>
                  <a:cubicBezTo>
                    <a:pt x="2613" y="1071829"/>
                    <a:pt x="0" y="1065520"/>
                    <a:pt x="0" y="1058941"/>
                  </a:cubicBezTo>
                  <a:lnTo>
                    <a:pt x="0" y="24804"/>
                  </a:lnTo>
                  <a:cubicBezTo>
                    <a:pt x="0" y="18225"/>
                    <a:pt x="2613" y="11916"/>
                    <a:pt x="7265" y="7265"/>
                  </a:cubicBezTo>
                  <a:cubicBezTo>
                    <a:pt x="11916" y="2613"/>
                    <a:pt x="18225" y="0"/>
                    <a:pt x="24804" y="0"/>
                  </a:cubicBezTo>
                  <a:close/>
                </a:path>
              </a:pathLst>
            </a:custGeom>
            <a:solidFill>
              <a:srgbClr val="FFB703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8700" y="-866556"/>
            <a:ext cx="16230600" cy="6394830"/>
            <a:chOff x="0" y="0"/>
            <a:chExt cx="2750634" cy="108374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750633" cy="1083745"/>
            </a:xfrm>
            <a:custGeom>
              <a:avLst/>
              <a:gdLst/>
              <a:ahLst/>
              <a:cxnLst/>
              <a:rect r="r" b="b" t="t" l="l"/>
              <a:pathLst>
                <a:path h="1083745" w="2750633">
                  <a:moveTo>
                    <a:pt x="24804" y="0"/>
                  </a:moveTo>
                  <a:lnTo>
                    <a:pt x="2725830" y="0"/>
                  </a:lnTo>
                  <a:cubicBezTo>
                    <a:pt x="2732408" y="0"/>
                    <a:pt x="2738717" y="2613"/>
                    <a:pt x="2743369" y="7265"/>
                  </a:cubicBezTo>
                  <a:cubicBezTo>
                    <a:pt x="2748020" y="11916"/>
                    <a:pt x="2750633" y="18225"/>
                    <a:pt x="2750633" y="24804"/>
                  </a:cubicBezTo>
                  <a:lnTo>
                    <a:pt x="2750633" y="1058941"/>
                  </a:lnTo>
                  <a:cubicBezTo>
                    <a:pt x="2750633" y="1072640"/>
                    <a:pt x="2739529" y="1083745"/>
                    <a:pt x="2725830" y="1083745"/>
                  </a:cubicBezTo>
                  <a:lnTo>
                    <a:pt x="24804" y="1083745"/>
                  </a:lnTo>
                  <a:cubicBezTo>
                    <a:pt x="18225" y="1083745"/>
                    <a:pt x="11916" y="1081132"/>
                    <a:pt x="7265" y="1076480"/>
                  </a:cubicBezTo>
                  <a:cubicBezTo>
                    <a:pt x="2613" y="1071829"/>
                    <a:pt x="0" y="1065520"/>
                    <a:pt x="0" y="1058941"/>
                  </a:cubicBezTo>
                  <a:lnTo>
                    <a:pt x="0" y="24804"/>
                  </a:lnTo>
                  <a:cubicBezTo>
                    <a:pt x="0" y="18225"/>
                    <a:pt x="2613" y="11916"/>
                    <a:pt x="7265" y="7265"/>
                  </a:cubicBezTo>
                  <a:cubicBezTo>
                    <a:pt x="11916" y="2613"/>
                    <a:pt x="18225" y="0"/>
                    <a:pt x="24804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761" r="0" b="-761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2701690" y="8558390"/>
            <a:ext cx="350063" cy="338606"/>
          </a:xfrm>
          <a:custGeom>
            <a:avLst/>
            <a:gdLst/>
            <a:ahLst/>
            <a:cxnLst/>
            <a:rect r="r" b="b" t="t" l="l"/>
            <a:pathLst>
              <a:path h="338606" w="350063">
                <a:moveTo>
                  <a:pt x="0" y="0"/>
                </a:moveTo>
                <a:lnTo>
                  <a:pt x="350063" y="0"/>
                </a:lnTo>
                <a:lnTo>
                  <a:pt x="350063" y="338606"/>
                </a:lnTo>
                <a:lnTo>
                  <a:pt x="0" y="338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709096" y="8537442"/>
            <a:ext cx="330347" cy="331552"/>
          </a:xfrm>
          <a:custGeom>
            <a:avLst/>
            <a:gdLst/>
            <a:ahLst/>
            <a:cxnLst/>
            <a:rect r="r" b="b" t="t" l="l"/>
            <a:pathLst>
              <a:path h="331552" w="330347">
                <a:moveTo>
                  <a:pt x="0" y="0"/>
                </a:moveTo>
                <a:lnTo>
                  <a:pt x="330346" y="0"/>
                </a:lnTo>
                <a:lnTo>
                  <a:pt x="330346" y="331552"/>
                </a:lnTo>
                <a:lnTo>
                  <a:pt x="0" y="331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166093" y="6333352"/>
            <a:ext cx="9822518" cy="1231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4"/>
              </a:lnSpc>
            </a:pPr>
            <a:r>
              <a:rPr lang="en-US" b="true" sz="4624">
                <a:solidFill>
                  <a:srgbClr val="0B0A0A"/>
                </a:solidFill>
                <a:latin typeface="Poppins Bold"/>
                <a:ea typeface="Poppins Bold"/>
                <a:cs typeface="Poppins Bold"/>
                <a:sym typeface="Poppins Bold"/>
              </a:rPr>
              <a:t>READY TO BOOK YOUR AMERICAN AIRLINES VACATION PACKAGE?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382167" y="8528660"/>
            <a:ext cx="2496651" cy="384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31"/>
              </a:lnSpc>
              <a:spcBef>
                <a:spcPct val="0"/>
              </a:spcBef>
            </a:pPr>
            <a:r>
              <a:rPr lang="en-US" b="true" sz="2093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+</a:t>
            </a:r>
            <a:r>
              <a:rPr lang="en-US" b="true" sz="2093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1-8</a:t>
            </a:r>
            <a:r>
              <a:rPr lang="en-US" b="true" sz="2093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88</a:t>
            </a:r>
            <a:r>
              <a:rPr lang="en-US" b="true" sz="2093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</a:t>
            </a:r>
            <a:r>
              <a:rPr lang="en-US" b="true" sz="2093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212</a:t>
            </a:r>
            <a:r>
              <a:rPr lang="en-US" b="true" sz="2093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-0</a:t>
            </a:r>
            <a:r>
              <a:rPr lang="en-US" b="true" sz="2093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8</a:t>
            </a:r>
            <a:r>
              <a:rPr lang="en-US" b="true" sz="2093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0</a:t>
            </a:r>
            <a:r>
              <a:rPr lang="en-US" b="true" sz="2093" strike="noStrike" u="none">
                <a:solidFill>
                  <a:srgbClr val="0B0A0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9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5400000">
            <a:off x="16671322" y="7111485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3" y="0"/>
                </a:lnTo>
                <a:lnTo>
                  <a:pt x="1234253" y="408425"/>
                </a:lnTo>
                <a:lnTo>
                  <a:pt x="0" y="408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411574" y="8692783"/>
            <a:ext cx="1234253" cy="408425"/>
          </a:xfrm>
          <a:custGeom>
            <a:avLst/>
            <a:gdLst/>
            <a:ahLst/>
            <a:cxnLst/>
            <a:rect r="r" b="b" t="t" l="l"/>
            <a:pathLst>
              <a:path h="408425" w="1234253">
                <a:moveTo>
                  <a:pt x="0" y="0"/>
                </a:moveTo>
                <a:lnTo>
                  <a:pt x="1234252" y="0"/>
                </a:lnTo>
                <a:lnTo>
                  <a:pt x="1234252" y="408426"/>
                </a:lnTo>
                <a:lnTo>
                  <a:pt x="0" y="408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400000">
            <a:off x="18076107" y="681122"/>
            <a:ext cx="423785" cy="1118941"/>
          </a:xfrm>
          <a:custGeom>
            <a:avLst/>
            <a:gdLst/>
            <a:ahLst/>
            <a:cxnLst/>
            <a:rect r="r" b="b" t="t" l="l"/>
            <a:pathLst>
              <a:path h="1118941" w="423785">
                <a:moveTo>
                  <a:pt x="0" y="0"/>
                </a:moveTo>
                <a:lnTo>
                  <a:pt x="423786" y="0"/>
                </a:lnTo>
                <a:lnTo>
                  <a:pt x="423786" y="1118941"/>
                </a:lnTo>
                <a:lnTo>
                  <a:pt x="0" y="11189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279671" y="8557235"/>
            <a:ext cx="4102496" cy="339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8"/>
              </a:lnSpc>
            </a:pPr>
            <a:r>
              <a:rPr lang="en-US" sz="1998" u="sng">
                <a:solidFill>
                  <a:srgbClr val="000000"/>
                </a:solidFill>
                <a:latin typeface="TT Firs Neue"/>
                <a:ea typeface="TT Firs Neue"/>
                <a:cs typeface="TT Firs Neue"/>
                <a:sym typeface="TT Firs Neue"/>
                <a:hlinkClick r:id="rId14" tooltip="https://www.airflypolicy.com"/>
              </a:rPr>
              <a:t>www.airflypolicy.com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55996" y="0"/>
            <a:ext cx="1945408" cy="628535"/>
          </a:xfrm>
          <a:custGeom>
            <a:avLst/>
            <a:gdLst/>
            <a:ahLst/>
            <a:cxnLst/>
            <a:rect r="r" b="b" t="t" l="l"/>
            <a:pathLst>
              <a:path h="628535" w="1945408">
                <a:moveTo>
                  <a:pt x="0" y="0"/>
                </a:moveTo>
                <a:lnTo>
                  <a:pt x="1945408" y="0"/>
                </a:lnTo>
                <a:lnTo>
                  <a:pt x="1945408" y="628535"/>
                </a:lnTo>
                <a:lnTo>
                  <a:pt x="0" y="62853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932" t="-24809" r="-9550" b="-22604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DAHN8MtQZWg</dc:identifier>
  <dcterms:modified xsi:type="dcterms:W3CDTF">2011-08-01T06:04:30Z</dcterms:modified>
  <cp:revision>1</cp:revision>
  <dc:title>How Can I Book an American Airlines Vacation Package?</dc:title>
</cp:coreProperties>
</file>