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Canva Sans Bold" charset="1" panose="020B0803030501040103"/>
      <p:regular r:id="rId18"/>
    </p:embeddedFont>
    <p:embeddedFont>
      <p:font typeface="Canva Sans" charset="1" panose="020B05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56949" t="0" r="-56949"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18067"/>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Within just 90 days of launching the new custom-built website, the business saw:</a:t>
            </a:r>
          </a:p>
          <a:p>
            <a:pPr algn="ctr">
              <a:lnSpc>
                <a:spcPts val="4373"/>
              </a:lnSpc>
              <a:spcBef>
                <a:spcPct val="0"/>
              </a:spcBef>
            </a:pPr>
            <a:r>
              <a:rPr lang="en-US" sz="2733">
                <a:solidFill>
                  <a:srgbClr val="000000"/>
                </a:solidFill>
                <a:latin typeface="Canva Sans"/>
                <a:ea typeface="Canva Sans"/>
                <a:cs typeface="Canva Sans"/>
                <a:sym typeface="Canva Sans"/>
              </a:rPr>
              <a:t>A 300% increase in online inquiries and quote requests</a:t>
            </a:r>
          </a:p>
          <a:p>
            <a:pPr algn="ctr">
              <a:lnSpc>
                <a:spcPts val="4373"/>
              </a:lnSpc>
              <a:spcBef>
                <a:spcPct val="0"/>
              </a:spcBef>
            </a:pPr>
            <a:r>
              <a:rPr lang="en-US" sz="2733">
                <a:solidFill>
                  <a:srgbClr val="000000"/>
                </a:solidFill>
                <a:latin typeface="Canva Sans"/>
                <a:ea typeface="Canva Sans"/>
                <a:cs typeface="Canva Sans"/>
                <a:sym typeface="Canva Sans"/>
              </a:rPr>
              <a:t>A 45% decrease in bounce rate</a:t>
            </a:r>
          </a:p>
          <a:p>
            <a:pPr algn="ctr">
              <a:lnSpc>
                <a:spcPts val="4373"/>
              </a:lnSpc>
              <a:spcBef>
                <a:spcPct val="0"/>
              </a:spcBef>
            </a:pPr>
            <a:r>
              <a:rPr lang="en-US" sz="2733">
                <a:solidFill>
                  <a:srgbClr val="000000"/>
                </a:solidFill>
                <a:latin typeface="Canva Sans"/>
                <a:ea typeface="Canva Sans"/>
                <a:cs typeface="Canva Sans"/>
                <a:sym typeface="Canva Sans"/>
              </a:rPr>
              <a:t>Higher Google search rankings for targeted local keywords</a:t>
            </a:r>
          </a:p>
          <a:p>
            <a:pPr algn="ctr">
              <a:lnSpc>
                <a:spcPts val="4373"/>
              </a:lnSpc>
              <a:spcBef>
                <a:spcPct val="0"/>
              </a:spcBef>
            </a:pPr>
            <a:r>
              <a:rPr lang="en-US" sz="2733">
                <a:solidFill>
                  <a:srgbClr val="000000"/>
                </a:solidFill>
                <a:latin typeface="Canva Sans"/>
                <a:ea typeface="Canva Sans"/>
                <a:cs typeface="Canva Sans"/>
                <a:sym typeface="Canva Sans"/>
              </a:rPr>
              <a:t>Final Thoughts</a:t>
            </a:r>
          </a:p>
          <a:p>
            <a:pPr algn="ctr">
              <a:lnSpc>
                <a:spcPts val="4373"/>
              </a:lnSpc>
              <a:spcBef>
                <a:spcPct val="0"/>
              </a:spcBef>
            </a:pPr>
            <a:r>
              <a:rPr lang="en-US" sz="2733">
                <a:solidFill>
                  <a:srgbClr val="000000"/>
                </a:solidFill>
                <a:latin typeface="Canva Sans"/>
                <a:ea typeface="Canva Sans"/>
                <a:cs typeface="Canva Sans"/>
                <a:sym typeface="Canva Sans"/>
              </a:rPr>
              <a:t>A website can either work for your business — or against it. By focusing on strategy, design, and user experience, we helped this local business turn their website into a lead-generating machine. And we can do the same for you.</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6934" t="0" r="-26934"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275482" y="225734"/>
            <a:ext cx="14136690" cy="3178544"/>
          </a:xfrm>
          <a:custGeom>
            <a:avLst/>
            <a:gdLst/>
            <a:ahLst/>
            <a:cxnLst/>
            <a:rect r="r" b="b" t="t" l="l"/>
            <a:pathLst>
              <a:path h="3178544" w="14136690">
                <a:moveTo>
                  <a:pt x="0" y="0"/>
                </a:moveTo>
                <a:lnTo>
                  <a:pt x="14136689" y="0"/>
                </a:lnTo>
                <a:lnTo>
                  <a:pt x="14136689" y="3178544"/>
                </a:lnTo>
                <a:lnTo>
                  <a:pt x="0" y="3178544"/>
                </a:lnTo>
                <a:lnTo>
                  <a:pt x="0" y="0"/>
                </a:lnTo>
                <a:close/>
              </a:path>
            </a:pathLst>
          </a:custGeom>
          <a:blipFill>
            <a:blip r:embed="rId2"/>
            <a:stretch>
              <a:fillRect l="0" t="-219141" r="0" b="-347988"/>
            </a:stretch>
          </a:blipFill>
        </p:spPr>
      </p:sp>
      <p:sp>
        <p:nvSpPr>
          <p:cNvPr name="TextBox 3" id="3"/>
          <p:cNvSpPr txBox="true"/>
          <p:nvPr/>
        </p:nvSpPr>
        <p:spPr>
          <a:xfrm rot="0">
            <a:off x="0" y="5048250"/>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Professional Website Design Matters More Than Ever for Law Firms, Doctors, and Consultants</a:t>
            </a:r>
          </a:p>
          <a:p>
            <a:pPr algn="ctr">
              <a:lnSpc>
                <a:spcPts val="4373"/>
              </a:lnSpc>
              <a:spcBef>
                <a:spcPct val="0"/>
              </a:spcBef>
            </a:pPr>
            <a:r>
              <a:rPr lang="en-US" sz="2733">
                <a:solidFill>
                  <a:srgbClr val="000000"/>
                </a:solidFill>
                <a:latin typeface="Canva Sans"/>
                <a:ea typeface="Canva Sans"/>
                <a:cs typeface="Canva Sans"/>
                <a:sym typeface="Canva Sans"/>
              </a:rPr>
              <a:t>In today’s digital-first world, your website is often the first impression potential clients have of your business. Whether you're a lawyer, doctor, or consultant, a professionally designed website isn’t just a luxury — it’s a necessity.</a:t>
            </a:r>
          </a:p>
          <a:p>
            <a:pPr algn="ctr">
              <a:lnSpc>
                <a:spcPts val="4373"/>
              </a:lnSpc>
              <a:spcBef>
                <a:spcPct val="0"/>
              </a:spcBef>
            </a:pPr>
            <a:r>
              <a:rPr lang="en-US" sz="2733">
                <a:solidFill>
                  <a:srgbClr val="000000"/>
                </a:solidFill>
                <a:latin typeface="Canva Sans"/>
                <a:ea typeface="Canva Sans"/>
                <a:cs typeface="Canva Sans"/>
                <a:sym typeface="Canva Sans"/>
              </a:rPr>
              <a:t>1. Builds Trust Instantly</a:t>
            </a:r>
          </a:p>
          <a:p>
            <a:pPr algn="ctr">
              <a:lnSpc>
                <a:spcPts val="4373"/>
              </a:lnSpc>
              <a:spcBef>
                <a:spcPct val="0"/>
              </a:spcBef>
            </a:pPr>
            <a:r>
              <a:rPr lang="en-US" sz="2733">
                <a:solidFill>
                  <a:srgbClr val="000000"/>
                </a:solidFill>
                <a:latin typeface="Canva Sans"/>
                <a:ea typeface="Canva Sans"/>
                <a:cs typeface="Canva Sans"/>
                <a:sym typeface="Canva Sans"/>
              </a:rPr>
              <a:t>Clients seeking legal, medical, or professional advice are looking for someone credible.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4243" y="290230"/>
            <a:ext cx="14340352" cy="3454661"/>
          </a:xfrm>
          <a:custGeom>
            <a:avLst/>
            <a:gdLst/>
            <a:ahLst/>
            <a:cxnLst/>
            <a:rect r="r" b="b" t="t" l="l"/>
            <a:pathLst>
              <a:path h="3454661" w="14340352">
                <a:moveTo>
                  <a:pt x="0" y="0"/>
                </a:moveTo>
                <a:lnTo>
                  <a:pt x="14340352" y="0"/>
                </a:lnTo>
                <a:lnTo>
                  <a:pt x="14340352" y="3454661"/>
                </a:lnTo>
                <a:lnTo>
                  <a:pt x="0" y="3454661"/>
                </a:lnTo>
                <a:lnTo>
                  <a:pt x="0" y="0"/>
                </a:lnTo>
                <a:close/>
              </a:path>
            </a:pathLst>
          </a:custGeom>
          <a:blipFill>
            <a:blip r:embed="rId2"/>
            <a:stretch>
              <a:fillRect l="0" t="-46361" r="0" b="-130372"/>
            </a:stretch>
          </a:blipFill>
        </p:spPr>
      </p:sp>
      <p:sp>
        <p:nvSpPr>
          <p:cNvPr name="TextBox 3" id="3"/>
          <p:cNvSpPr txBox="true"/>
          <p:nvPr/>
        </p:nvSpPr>
        <p:spPr>
          <a:xfrm rot="0">
            <a:off x="0" y="601986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clean, modern, and well-structured website conveys professionalism and builds trust. An outdated or poorly designed site, on the other hand, can instantly drive visitors away.</a:t>
            </a:r>
          </a:p>
          <a:p>
            <a:pPr algn="ctr">
              <a:lnSpc>
                <a:spcPts val="4373"/>
              </a:lnSpc>
              <a:spcBef>
                <a:spcPct val="0"/>
              </a:spcBef>
            </a:pPr>
            <a:r>
              <a:rPr lang="en-US" sz="2733">
                <a:solidFill>
                  <a:srgbClr val="000000"/>
                </a:solidFill>
                <a:latin typeface="Canva Sans"/>
                <a:ea typeface="Canva Sans"/>
                <a:cs typeface="Canva Sans"/>
                <a:sym typeface="Canva Sans"/>
              </a:rPr>
              <a:t>2. Improves Client Conversion</a:t>
            </a:r>
          </a:p>
          <a:p>
            <a:pPr algn="ctr">
              <a:lnSpc>
                <a:spcPts val="4373"/>
              </a:lnSpc>
              <a:spcBef>
                <a:spcPct val="0"/>
              </a:spcBef>
            </a:pPr>
            <a:r>
              <a:rPr lang="en-US" sz="2733">
                <a:solidFill>
                  <a:srgbClr val="000000"/>
                </a:solidFill>
                <a:latin typeface="Canva Sans"/>
                <a:ea typeface="Canva Sans"/>
                <a:cs typeface="Canva Sans"/>
                <a:sym typeface="Canva Sans"/>
              </a:rPr>
              <a:t>A well-designed website guides visitors toward action — whether it’s booking an appointment, calling your office, or filling out a consultation form.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253889" y="328815"/>
            <a:ext cx="14167196" cy="3276565"/>
          </a:xfrm>
          <a:custGeom>
            <a:avLst/>
            <a:gdLst/>
            <a:ahLst/>
            <a:cxnLst/>
            <a:rect r="r" b="b" t="t" l="l"/>
            <a:pathLst>
              <a:path h="3276565" w="14167196">
                <a:moveTo>
                  <a:pt x="0" y="0"/>
                </a:moveTo>
                <a:lnTo>
                  <a:pt x="14167195" y="0"/>
                </a:lnTo>
                <a:lnTo>
                  <a:pt x="14167195" y="3276564"/>
                </a:lnTo>
                <a:lnTo>
                  <a:pt x="0" y="3276564"/>
                </a:lnTo>
                <a:lnTo>
                  <a:pt x="0" y="0"/>
                </a:lnTo>
                <a:close/>
              </a:path>
            </a:pathLst>
          </a:custGeom>
          <a:blipFill>
            <a:blip r:embed="rId2"/>
            <a:stretch>
              <a:fillRect l="0" t="-14421" r="0" b="-111856"/>
            </a:stretch>
          </a:blipFill>
        </p:spPr>
      </p:sp>
      <p:sp>
        <p:nvSpPr>
          <p:cNvPr name="TextBox 3" id="3"/>
          <p:cNvSpPr txBox="true"/>
          <p:nvPr/>
        </p:nvSpPr>
        <p:spPr>
          <a:xfrm rot="0">
            <a:off x="0" y="6149005"/>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Clear navigation, strategic call-to-actions, and mobile-friendly design make it easier for users to take that next step.</a:t>
            </a:r>
          </a:p>
          <a:p>
            <a:pPr algn="ctr">
              <a:lnSpc>
                <a:spcPts val="4373"/>
              </a:lnSpc>
              <a:spcBef>
                <a:spcPct val="0"/>
              </a:spcBef>
            </a:pPr>
            <a:r>
              <a:rPr lang="en-US" sz="2733">
                <a:solidFill>
                  <a:srgbClr val="000000"/>
                </a:solidFill>
                <a:latin typeface="Canva Sans"/>
                <a:ea typeface="Canva Sans"/>
                <a:cs typeface="Canva Sans"/>
                <a:sym typeface="Canva Sans"/>
              </a:rPr>
              <a:t>3. Showcases Expertise</a:t>
            </a:r>
          </a:p>
          <a:p>
            <a:pPr algn="ctr">
              <a:lnSpc>
                <a:spcPts val="4373"/>
              </a:lnSpc>
              <a:spcBef>
                <a:spcPct val="0"/>
              </a:spcBef>
            </a:pPr>
            <a:r>
              <a:rPr lang="en-US" sz="2733">
                <a:solidFill>
                  <a:srgbClr val="000000"/>
                </a:solidFill>
                <a:latin typeface="Canva Sans"/>
                <a:ea typeface="Canva Sans"/>
                <a:cs typeface="Canva Sans"/>
                <a:sym typeface="Canva Sans"/>
              </a:rPr>
              <a:t>A good website allows professionals to highlight their services, credentials, client testimonials, and case studies.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98068" y="314532"/>
            <a:ext cx="14214341" cy="3369625"/>
          </a:xfrm>
          <a:custGeom>
            <a:avLst/>
            <a:gdLst/>
            <a:ahLst/>
            <a:cxnLst/>
            <a:rect r="r" b="b" t="t" l="l"/>
            <a:pathLst>
              <a:path h="3369625" w="14214341">
                <a:moveTo>
                  <a:pt x="0" y="0"/>
                </a:moveTo>
                <a:lnTo>
                  <a:pt x="14214341" y="0"/>
                </a:lnTo>
                <a:lnTo>
                  <a:pt x="14214341" y="3369625"/>
                </a:lnTo>
                <a:lnTo>
                  <a:pt x="0" y="3369625"/>
                </a:lnTo>
                <a:lnTo>
                  <a:pt x="0" y="0"/>
                </a:lnTo>
                <a:close/>
              </a:path>
            </a:pathLst>
          </a:custGeom>
          <a:blipFill>
            <a:blip r:embed="rId2"/>
            <a:stretch>
              <a:fillRect l="0" t="-15768" r="0" b="-123911"/>
            </a:stretch>
          </a:blipFill>
        </p:spPr>
      </p:sp>
      <p:sp>
        <p:nvSpPr>
          <p:cNvPr name="TextBox 3" id="3"/>
          <p:cNvSpPr txBox="true"/>
          <p:nvPr/>
        </p:nvSpPr>
        <p:spPr>
          <a:xfrm rot="0">
            <a:off x="0" y="680026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For consultants, this means building authority. For doctors and lawyers, it reinforces reliability and knowledge in their fields.</a:t>
            </a:r>
          </a:p>
          <a:p>
            <a:pPr algn="ctr">
              <a:lnSpc>
                <a:spcPts val="4373"/>
              </a:lnSpc>
              <a:spcBef>
                <a:spcPct val="0"/>
              </a:spcBef>
            </a:pPr>
            <a:r>
              <a:rPr lang="en-US" sz="2733">
                <a:solidFill>
                  <a:srgbClr val="000000"/>
                </a:solidFill>
                <a:latin typeface="Canva Sans"/>
                <a:ea typeface="Canva Sans"/>
                <a:cs typeface="Canva Sans"/>
                <a:sym typeface="Canva Sans"/>
              </a:rPr>
              <a:t>4. Optimized for Local SEO</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48250"/>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Professional web developers also ensure your site is optimized for search engines, especially for local searches. When someone Googles “divorce lawyer near me” or “dermatologist in New Delhi,” your website needs to show up — and make an impression.</a:t>
            </a:r>
          </a:p>
          <a:p>
            <a:pPr algn="ctr">
              <a:lnSpc>
                <a:spcPts val="4373"/>
              </a:lnSpc>
              <a:spcBef>
                <a:spcPct val="0"/>
              </a:spcBef>
            </a:pPr>
            <a:r>
              <a:rPr lang="en-US" sz="2733">
                <a:solidFill>
                  <a:srgbClr val="000000"/>
                </a:solidFill>
                <a:latin typeface="Canva Sans"/>
                <a:ea typeface="Canva Sans"/>
                <a:cs typeface="Canva Sans"/>
                <a:sym typeface="Canva Sans"/>
              </a:rPr>
              <a:t>5. Enhances Credibility in a Competitive Market</a:t>
            </a:r>
          </a:p>
          <a:p>
            <a:pPr algn="ctr">
              <a:lnSpc>
                <a:spcPts val="4373"/>
              </a:lnSpc>
              <a:spcBef>
                <a:spcPct val="0"/>
              </a:spcBef>
            </a:pPr>
            <a:r>
              <a:rPr lang="en-US" sz="2733">
                <a:solidFill>
                  <a:srgbClr val="000000"/>
                </a:solidFill>
                <a:latin typeface="Canva Sans"/>
                <a:ea typeface="Canva Sans"/>
                <a:cs typeface="Canva Sans"/>
                <a:sym typeface="Canva Sans"/>
              </a:rPr>
              <a:t>Whether you're a solo consultant or part of a large firm, competition is fierce. A sleek website helps you stand out. It's your 24/7 online representative, ready to answer questions, book appointments, and promote your brand around the clock.</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48250"/>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Final Thoughts</a:t>
            </a:r>
          </a:p>
          <a:p>
            <a:pPr algn="ctr">
              <a:lnSpc>
                <a:spcPts val="4373"/>
              </a:lnSpc>
              <a:spcBef>
                <a:spcPct val="0"/>
              </a:spcBef>
            </a:pPr>
            <a:r>
              <a:rPr lang="en-US" sz="2733">
                <a:solidFill>
                  <a:srgbClr val="000000"/>
                </a:solidFill>
                <a:latin typeface="Canva Sans"/>
                <a:ea typeface="Canva Sans"/>
                <a:cs typeface="Canva Sans"/>
                <a:sym typeface="Canva Sans"/>
              </a:rPr>
              <a:t>Your website is more than just an online brochure — it’s a powerful marketing tool. For professionals like lawyers, doctors, and consultants, investing in professional website design is no longer optional. It’s the smartest move you can make for your practice or consultancy in 2025.</a:t>
            </a:r>
          </a:p>
        </p:txBody>
      </p:sp>
      <p:sp>
        <p:nvSpPr>
          <p:cNvPr name="TextBox 3" id="3"/>
          <p:cNvSpPr txBox="true"/>
          <p:nvPr/>
        </p:nvSpPr>
        <p:spPr>
          <a:xfrm rot="0">
            <a:off x="1325463" y="8373286"/>
            <a:ext cx="15637073"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We Helped a Local Business Increase Online Leads by 300% with a Custom-Built Website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86375"/>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competitive digital landscape, having a website isn’t enough — you need a website that performs. Here’s how we helped a small local business transform its online presence and triple its leads within just a few months.</a:t>
            </a:r>
          </a:p>
          <a:p>
            <a:pPr algn="ctr">
              <a:lnSpc>
                <a:spcPts val="4373"/>
              </a:lnSpc>
              <a:spcBef>
                <a:spcPct val="0"/>
              </a:spcBef>
            </a:pPr>
            <a:r>
              <a:rPr lang="en-US" sz="2733">
                <a:solidFill>
                  <a:srgbClr val="000000"/>
                </a:solidFill>
                <a:latin typeface="Canva Sans"/>
                <a:ea typeface="Canva Sans"/>
                <a:cs typeface="Canva Sans"/>
                <a:sym typeface="Canva Sans"/>
              </a:rPr>
              <a:t>The Challenge</a:t>
            </a:r>
          </a:p>
          <a:p>
            <a:pPr algn="ctr">
              <a:lnSpc>
                <a:spcPts val="4373"/>
              </a:lnSpc>
              <a:spcBef>
                <a:spcPct val="0"/>
              </a:spcBef>
            </a:pPr>
            <a:r>
              <a:rPr lang="en-US" sz="2733">
                <a:solidFill>
                  <a:srgbClr val="000000"/>
                </a:solidFill>
                <a:latin typeface="Canva Sans"/>
                <a:ea typeface="Canva Sans"/>
                <a:cs typeface="Canva Sans"/>
                <a:sym typeface="Canva Sans"/>
              </a:rPr>
              <a:t>The client — a service-based business operating locally — was struggling with an outdated website that didn’t reflect their brand, wasn’t mobile-friendly, and lacked clear calls-to-action. Their online inquiries had dropped significantly, and most visitors were bouncing off the site within seconds.</a:t>
            </a:r>
          </a:p>
          <a:p>
            <a:pPr algn="ctr">
              <a:lnSpc>
                <a:spcPts val="4373"/>
              </a:lnSpc>
              <a:spcBef>
                <a:spcPct val="0"/>
              </a:spcBef>
            </a:pPr>
            <a:r>
              <a:rPr lang="en-US" sz="2733">
                <a:solidFill>
                  <a:srgbClr val="000000"/>
                </a:solidFill>
                <a:latin typeface="Canva Sans"/>
                <a:ea typeface="Canva Sans"/>
                <a:cs typeface="Canva Sans"/>
                <a:sym typeface="Canva Sans"/>
              </a:rPr>
              <a:t>Our Strategy</a:t>
            </a:r>
          </a:p>
          <a:p>
            <a:pPr algn="ctr">
              <a:lnSpc>
                <a:spcPts val="4373"/>
              </a:lnSpc>
              <a:spcBef>
                <a:spcPct val="0"/>
              </a:spcBef>
            </a:pPr>
            <a:r>
              <a:rPr lang="en-US" sz="2733">
                <a:solidFill>
                  <a:srgbClr val="000000"/>
                </a:solidFill>
                <a:latin typeface="Canva Sans"/>
                <a:ea typeface="Canva Sans"/>
                <a:cs typeface="Canva Sans"/>
                <a:sym typeface="Canva Sans"/>
              </a:rPr>
              <a:t>We started with a full website audit, market research, and a deep dive into their customer behavior.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8421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Based on our findings, we implemented the following:</a:t>
            </a:r>
          </a:p>
          <a:p>
            <a:pPr algn="ctr">
              <a:lnSpc>
                <a:spcPts val="4373"/>
              </a:lnSpc>
              <a:spcBef>
                <a:spcPct val="0"/>
              </a:spcBef>
            </a:pPr>
            <a:r>
              <a:rPr lang="en-US" sz="2733">
                <a:solidFill>
                  <a:srgbClr val="000000"/>
                </a:solidFill>
                <a:latin typeface="Canva Sans"/>
                <a:ea typeface="Canva Sans"/>
                <a:cs typeface="Canva Sans"/>
                <a:sym typeface="Canva Sans"/>
              </a:rPr>
              <a:t>Custom Design: We created a clean, modern design that aligned with the brand’s identity and appealed to the local target audience.</a:t>
            </a:r>
          </a:p>
          <a:p>
            <a:pPr algn="ctr">
              <a:lnSpc>
                <a:spcPts val="4373"/>
              </a:lnSpc>
              <a:spcBef>
                <a:spcPct val="0"/>
              </a:spcBef>
            </a:pPr>
            <a:r>
              <a:rPr lang="en-US" sz="2733">
                <a:solidFill>
                  <a:srgbClr val="000000"/>
                </a:solidFill>
                <a:latin typeface="Canva Sans"/>
                <a:ea typeface="Canva Sans"/>
                <a:cs typeface="Canva Sans"/>
                <a:sym typeface="Canva Sans"/>
              </a:rPr>
              <a:t>Conversion-Focused Layout: We restructured the site to highlight key services, integrated clear CTAs (like “Get a Free Quote” and “Book a Call”), and added trust elements such as testimonials and certifications.</a:t>
            </a:r>
          </a:p>
          <a:p>
            <a:pPr algn="ctr">
              <a:lnSpc>
                <a:spcPts val="4373"/>
              </a:lnSpc>
              <a:spcBef>
                <a:spcPct val="0"/>
              </a:spcBef>
            </a:pPr>
            <a:r>
              <a:rPr lang="en-US" sz="2733">
                <a:solidFill>
                  <a:srgbClr val="000000"/>
                </a:solidFill>
                <a:latin typeface="Canva Sans"/>
                <a:ea typeface="Canva Sans"/>
                <a:cs typeface="Canva Sans"/>
                <a:sym typeface="Canva Sans"/>
              </a:rPr>
              <a:t>SEO Optimization: We optimized all on-page content for local search terms, ensuring the business appeared in relevant Google searches.</a:t>
            </a:r>
          </a:p>
          <a:p>
            <a:pPr algn="ctr">
              <a:lnSpc>
                <a:spcPts val="4373"/>
              </a:lnSpc>
              <a:spcBef>
                <a:spcPct val="0"/>
              </a:spcBef>
            </a:pPr>
            <a:r>
              <a:rPr lang="en-US" sz="2733">
                <a:solidFill>
                  <a:srgbClr val="000000"/>
                </a:solidFill>
                <a:latin typeface="Canva Sans"/>
                <a:ea typeface="Canva Sans"/>
                <a:cs typeface="Canva Sans"/>
                <a:sym typeface="Canva Sans"/>
              </a:rPr>
              <a:t>Mobile &amp; Speed Optimization: We ensured the site loaded fast and worked seamlessly across all devices.</a:t>
            </a:r>
          </a:p>
          <a:p>
            <a:pPr algn="ctr">
              <a:lnSpc>
                <a:spcPts val="4373"/>
              </a:lnSpc>
              <a:spcBef>
                <a:spcPct val="0"/>
              </a:spcBef>
            </a:pPr>
            <a:r>
              <a:rPr lang="en-US" sz="2733">
                <a:solidFill>
                  <a:srgbClr val="000000"/>
                </a:solidFill>
                <a:latin typeface="Canva Sans"/>
                <a:ea typeface="Canva Sans"/>
                <a:cs typeface="Canva Sans"/>
                <a:sym typeface="Canva Sans"/>
              </a:rPr>
              <a:t>The Results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DAGj9FrWBSk</dc:identifier>
  <dcterms:modified xsi:type="dcterms:W3CDTF">2011-08-01T06:04:30Z</dcterms:modified>
  <cp:revision>1</cp:revision>
  <dc:title>Why Professional Website Design Matters More Than Ever for Law Firms, Doctors, and Consultants</dc:title>
</cp:coreProperties>
</file>