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DM Serif Display" charset="1" panose="00000000000000000000"/>
      <p:regular r:id="rId12"/>
    </p:embeddedFont>
    <p:embeddedFont>
      <p:font typeface="Poppins" charset="1" panose="00000500000000000000"/>
      <p:regular r:id="rId13"/>
    </p:embeddedFont>
    <p:embeddedFont>
      <p:font typeface="Poppins Bold" charset="1" panose="000008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https://jewelofthelotus.com/product-category/jewelry/ear-ring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https://jewelofthelotus.com/?srsltid=AfmBOorCORgYP3sB9aow5MJEfOhrXtB7BhPjGD0Rntkv4EhXCP6-JH4u" TargetMode="External" Type="http://schemas.openxmlformats.org/officeDocument/2006/relationships/hyperlink"/><Relationship Id="rId2" Target="../media/image2.png" Type="http://schemas.openxmlformats.org/officeDocument/2006/relationships/image"/><Relationship Id="rId3" Target="../media/image3.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https://jewelofthelotus.com/product-category/jewelry/ear-ring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879" y="-60997"/>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F2EDE7"/>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2879" y="0"/>
            <a:ext cx="5405204" cy="5668787"/>
            <a:chOff x="0" y="0"/>
            <a:chExt cx="1423593" cy="1493014"/>
          </a:xfrm>
        </p:grpSpPr>
        <p:sp>
          <p:nvSpPr>
            <p:cNvPr name="Freeform 6" id="6"/>
            <p:cNvSpPr/>
            <p:nvPr/>
          </p:nvSpPr>
          <p:spPr>
            <a:xfrm flipH="false" flipV="false" rot="0">
              <a:off x="0" y="0"/>
              <a:ext cx="1423593" cy="1493014"/>
            </a:xfrm>
            <a:custGeom>
              <a:avLst/>
              <a:gdLst/>
              <a:ahLst/>
              <a:cxnLst/>
              <a:rect r="r" b="b" t="t" l="l"/>
              <a:pathLst>
                <a:path h="1493014" w="1423593">
                  <a:moveTo>
                    <a:pt x="0" y="0"/>
                  </a:moveTo>
                  <a:lnTo>
                    <a:pt x="1423593" y="0"/>
                  </a:lnTo>
                  <a:lnTo>
                    <a:pt x="1423593" y="1493014"/>
                  </a:lnTo>
                  <a:lnTo>
                    <a:pt x="0" y="1493014"/>
                  </a:lnTo>
                  <a:close/>
                </a:path>
              </a:pathLst>
            </a:custGeom>
            <a:solidFill>
              <a:srgbClr val="644A3E"/>
            </a:solidFill>
          </p:spPr>
        </p:sp>
        <p:sp>
          <p:nvSpPr>
            <p:cNvPr name="TextBox 7" id="7"/>
            <p:cNvSpPr txBox="true"/>
            <p:nvPr/>
          </p:nvSpPr>
          <p:spPr>
            <a:xfrm>
              <a:off x="0" y="-57150"/>
              <a:ext cx="1423593" cy="155016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1948116"/>
            <a:ext cx="6390793" cy="6390768"/>
            <a:chOff x="0" y="0"/>
            <a:chExt cx="6350025" cy="6350000"/>
          </a:xfrm>
        </p:grpSpPr>
        <p:sp>
          <p:nvSpPr>
            <p:cNvPr name="Freeform 9" id="9"/>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2"/>
              <a:stretch>
                <a:fillRect l="0" t="-688" r="0" b="-688"/>
              </a:stretch>
            </a:blipFill>
          </p:spPr>
        </p:sp>
      </p:grpSp>
      <p:grpSp>
        <p:nvGrpSpPr>
          <p:cNvPr name="Group 10" id="10"/>
          <p:cNvGrpSpPr/>
          <p:nvPr/>
        </p:nvGrpSpPr>
        <p:grpSpPr>
          <a:xfrm rot="0">
            <a:off x="15824453" y="9258300"/>
            <a:ext cx="2688826" cy="1242097"/>
            <a:chOff x="0" y="0"/>
            <a:chExt cx="708168" cy="327137"/>
          </a:xfrm>
        </p:grpSpPr>
        <p:sp>
          <p:nvSpPr>
            <p:cNvPr name="Freeform 11" id="11"/>
            <p:cNvSpPr/>
            <p:nvPr/>
          </p:nvSpPr>
          <p:spPr>
            <a:xfrm flipH="false" flipV="false" rot="0">
              <a:off x="0" y="0"/>
              <a:ext cx="708168" cy="327137"/>
            </a:xfrm>
            <a:custGeom>
              <a:avLst/>
              <a:gdLst/>
              <a:ahLst/>
              <a:cxnLst/>
              <a:rect r="r" b="b" t="t" l="l"/>
              <a:pathLst>
                <a:path h="327137" w="708168">
                  <a:moveTo>
                    <a:pt x="0" y="0"/>
                  </a:moveTo>
                  <a:lnTo>
                    <a:pt x="708168" y="0"/>
                  </a:lnTo>
                  <a:lnTo>
                    <a:pt x="708168" y="327137"/>
                  </a:lnTo>
                  <a:lnTo>
                    <a:pt x="0" y="327137"/>
                  </a:lnTo>
                  <a:close/>
                </a:path>
              </a:pathLst>
            </a:custGeom>
            <a:solidFill>
              <a:srgbClr val="644A3E"/>
            </a:solidFill>
          </p:spPr>
        </p:sp>
        <p:sp>
          <p:nvSpPr>
            <p:cNvPr name="TextBox 12" id="12"/>
            <p:cNvSpPr txBox="true"/>
            <p:nvPr/>
          </p:nvSpPr>
          <p:spPr>
            <a:xfrm>
              <a:off x="0" y="-57150"/>
              <a:ext cx="708168" cy="384287"/>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649877" y="9210675"/>
            <a:ext cx="8069370" cy="47625"/>
            <a:chOff x="0" y="0"/>
            <a:chExt cx="2125266" cy="12543"/>
          </a:xfrm>
        </p:grpSpPr>
        <p:sp>
          <p:nvSpPr>
            <p:cNvPr name="Freeform 14" id="14"/>
            <p:cNvSpPr/>
            <p:nvPr/>
          </p:nvSpPr>
          <p:spPr>
            <a:xfrm flipH="false" flipV="false" rot="0">
              <a:off x="0" y="0"/>
              <a:ext cx="2125266" cy="12543"/>
            </a:xfrm>
            <a:custGeom>
              <a:avLst/>
              <a:gdLst/>
              <a:ahLst/>
              <a:cxnLst/>
              <a:rect r="r" b="b" t="t" l="l"/>
              <a:pathLst>
                <a:path h="12543" w="2125266">
                  <a:moveTo>
                    <a:pt x="0" y="0"/>
                  </a:moveTo>
                  <a:lnTo>
                    <a:pt x="2125266" y="0"/>
                  </a:lnTo>
                  <a:lnTo>
                    <a:pt x="2125266" y="12543"/>
                  </a:lnTo>
                  <a:lnTo>
                    <a:pt x="0" y="12543"/>
                  </a:lnTo>
                  <a:close/>
                </a:path>
              </a:pathLst>
            </a:custGeom>
            <a:solidFill>
              <a:srgbClr val="644A3E"/>
            </a:solidFill>
          </p:spPr>
        </p:sp>
        <p:sp>
          <p:nvSpPr>
            <p:cNvPr name="TextBox 15" id="15"/>
            <p:cNvSpPr txBox="true"/>
            <p:nvPr/>
          </p:nvSpPr>
          <p:spPr>
            <a:xfrm>
              <a:off x="0" y="-57150"/>
              <a:ext cx="2125266" cy="69693"/>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8306969" y="981075"/>
            <a:ext cx="9981031" cy="47625"/>
            <a:chOff x="0" y="0"/>
            <a:chExt cx="2628749" cy="12543"/>
          </a:xfrm>
        </p:grpSpPr>
        <p:sp>
          <p:nvSpPr>
            <p:cNvPr name="Freeform 17" id="17"/>
            <p:cNvSpPr/>
            <p:nvPr/>
          </p:nvSpPr>
          <p:spPr>
            <a:xfrm flipH="false" flipV="false" rot="0">
              <a:off x="0" y="0"/>
              <a:ext cx="2628749" cy="12543"/>
            </a:xfrm>
            <a:custGeom>
              <a:avLst/>
              <a:gdLst/>
              <a:ahLst/>
              <a:cxnLst/>
              <a:rect r="r" b="b" t="t" l="l"/>
              <a:pathLst>
                <a:path h="12543" w="2628749">
                  <a:moveTo>
                    <a:pt x="0" y="0"/>
                  </a:moveTo>
                  <a:lnTo>
                    <a:pt x="2628749" y="0"/>
                  </a:lnTo>
                  <a:lnTo>
                    <a:pt x="2628749" y="12543"/>
                  </a:lnTo>
                  <a:lnTo>
                    <a:pt x="0" y="12543"/>
                  </a:lnTo>
                  <a:close/>
                </a:path>
              </a:pathLst>
            </a:custGeom>
            <a:solidFill>
              <a:srgbClr val="644A3E"/>
            </a:solidFill>
          </p:spPr>
        </p:sp>
        <p:sp>
          <p:nvSpPr>
            <p:cNvPr name="TextBox 18" id="18"/>
            <p:cNvSpPr txBox="true"/>
            <p:nvPr/>
          </p:nvSpPr>
          <p:spPr>
            <a:xfrm>
              <a:off x="0" y="-57150"/>
              <a:ext cx="2628749" cy="69693"/>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5400000">
            <a:off x="16560687" y="7640271"/>
            <a:ext cx="645524" cy="751701"/>
          </a:xfrm>
          <a:custGeom>
            <a:avLst/>
            <a:gdLst/>
            <a:ahLst/>
            <a:cxnLst/>
            <a:rect r="r" b="b" t="t" l="l"/>
            <a:pathLst>
              <a:path h="751701" w="645524">
                <a:moveTo>
                  <a:pt x="0" y="0"/>
                </a:moveTo>
                <a:lnTo>
                  <a:pt x="645524" y="0"/>
                </a:lnTo>
                <a:lnTo>
                  <a:pt x="645524" y="751702"/>
                </a:lnTo>
                <a:lnTo>
                  <a:pt x="0" y="7517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11441911" y="1948116"/>
            <a:ext cx="3138772" cy="734149"/>
          </a:xfrm>
          <a:custGeom>
            <a:avLst/>
            <a:gdLst/>
            <a:ahLst/>
            <a:cxnLst/>
            <a:rect r="r" b="b" t="t" l="l"/>
            <a:pathLst>
              <a:path h="734149" w="3138772">
                <a:moveTo>
                  <a:pt x="0" y="0"/>
                </a:moveTo>
                <a:lnTo>
                  <a:pt x="3138772" y="0"/>
                </a:lnTo>
                <a:lnTo>
                  <a:pt x="3138772" y="734149"/>
                </a:lnTo>
                <a:lnTo>
                  <a:pt x="0" y="734149"/>
                </a:lnTo>
                <a:lnTo>
                  <a:pt x="0" y="0"/>
                </a:lnTo>
                <a:close/>
              </a:path>
            </a:pathLst>
          </a:custGeom>
          <a:blipFill>
            <a:blip r:embed="rId5"/>
            <a:stretch>
              <a:fillRect l="0" t="-170031" r="0" b="-157506"/>
            </a:stretch>
          </a:blipFill>
        </p:spPr>
      </p:sp>
      <p:sp>
        <p:nvSpPr>
          <p:cNvPr name="TextBox 21" id="21"/>
          <p:cNvSpPr txBox="true"/>
          <p:nvPr/>
        </p:nvSpPr>
        <p:spPr>
          <a:xfrm rot="0">
            <a:off x="7544515" y="3528814"/>
            <a:ext cx="9983713" cy="3493348"/>
          </a:xfrm>
          <a:prstGeom prst="rect">
            <a:avLst/>
          </a:prstGeom>
        </p:spPr>
        <p:txBody>
          <a:bodyPr anchor="t" rtlCol="false" tIns="0" lIns="0" bIns="0" rIns="0">
            <a:spAutoFit/>
          </a:bodyPr>
          <a:lstStyle/>
          <a:p>
            <a:pPr algn="ctr">
              <a:lnSpc>
                <a:spcPts val="9286"/>
              </a:lnSpc>
            </a:pPr>
            <a:r>
              <a:rPr lang="en-US" sz="6632">
                <a:solidFill>
                  <a:srgbClr val="644A3E"/>
                </a:solidFill>
                <a:latin typeface="DM Serif Display"/>
                <a:ea typeface="DM Serif Display"/>
                <a:cs typeface="DM Serif Display"/>
                <a:sym typeface="DM Serif Display"/>
              </a:rPr>
              <a:t>The Timeless Charm of Designer Pearl Earrings for Every Occasion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EDE7"/>
        </a:solidFill>
      </p:bgPr>
    </p:bg>
    <p:spTree>
      <p:nvGrpSpPr>
        <p:cNvPr id="1" name=""/>
        <p:cNvGrpSpPr/>
        <p:nvPr/>
      </p:nvGrpSpPr>
      <p:grpSpPr>
        <a:xfrm>
          <a:off x="0" y="0"/>
          <a:ext cx="0" cy="0"/>
          <a:chOff x="0" y="0"/>
          <a:chExt cx="0" cy="0"/>
        </a:xfrm>
      </p:grpSpPr>
      <p:grpSp>
        <p:nvGrpSpPr>
          <p:cNvPr name="Group 2" id="2"/>
          <p:cNvGrpSpPr/>
          <p:nvPr/>
        </p:nvGrpSpPr>
        <p:grpSpPr>
          <a:xfrm rot="0">
            <a:off x="79521" y="-529646"/>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F2EDE7"/>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2879" y="-60997"/>
            <a:ext cx="4538009" cy="10561394"/>
            <a:chOff x="0" y="0"/>
            <a:chExt cx="1195196" cy="2781602"/>
          </a:xfrm>
        </p:grpSpPr>
        <p:sp>
          <p:nvSpPr>
            <p:cNvPr name="Freeform 6" id="6"/>
            <p:cNvSpPr/>
            <p:nvPr/>
          </p:nvSpPr>
          <p:spPr>
            <a:xfrm flipH="false" flipV="false" rot="0">
              <a:off x="0" y="0"/>
              <a:ext cx="1195196" cy="2781602"/>
            </a:xfrm>
            <a:custGeom>
              <a:avLst/>
              <a:gdLst/>
              <a:ahLst/>
              <a:cxnLst/>
              <a:rect r="r" b="b" t="t" l="l"/>
              <a:pathLst>
                <a:path h="2781602" w="1195196">
                  <a:moveTo>
                    <a:pt x="0" y="0"/>
                  </a:moveTo>
                  <a:lnTo>
                    <a:pt x="1195196" y="0"/>
                  </a:lnTo>
                  <a:lnTo>
                    <a:pt x="1195196" y="2781602"/>
                  </a:lnTo>
                  <a:lnTo>
                    <a:pt x="0" y="2781602"/>
                  </a:lnTo>
                  <a:close/>
                </a:path>
              </a:pathLst>
            </a:custGeom>
            <a:solidFill>
              <a:srgbClr val="644A3E"/>
            </a:solidFill>
          </p:spPr>
        </p:sp>
        <p:sp>
          <p:nvSpPr>
            <p:cNvPr name="TextBox 7" id="7"/>
            <p:cNvSpPr txBox="true"/>
            <p:nvPr/>
          </p:nvSpPr>
          <p:spPr>
            <a:xfrm>
              <a:off x="0" y="-57150"/>
              <a:ext cx="1195196" cy="283875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824453" y="9258300"/>
            <a:ext cx="2688826" cy="1242097"/>
            <a:chOff x="0" y="0"/>
            <a:chExt cx="708168" cy="327137"/>
          </a:xfrm>
        </p:grpSpPr>
        <p:sp>
          <p:nvSpPr>
            <p:cNvPr name="Freeform 9" id="9"/>
            <p:cNvSpPr/>
            <p:nvPr/>
          </p:nvSpPr>
          <p:spPr>
            <a:xfrm flipH="false" flipV="false" rot="0">
              <a:off x="0" y="0"/>
              <a:ext cx="708168" cy="327137"/>
            </a:xfrm>
            <a:custGeom>
              <a:avLst/>
              <a:gdLst/>
              <a:ahLst/>
              <a:cxnLst/>
              <a:rect r="r" b="b" t="t" l="l"/>
              <a:pathLst>
                <a:path h="327137" w="708168">
                  <a:moveTo>
                    <a:pt x="0" y="0"/>
                  </a:moveTo>
                  <a:lnTo>
                    <a:pt x="708168" y="0"/>
                  </a:lnTo>
                  <a:lnTo>
                    <a:pt x="708168" y="327137"/>
                  </a:lnTo>
                  <a:lnTo>
                    <a:pt x="0" y="327137"/>
                  </a:lnTo>
                  <a:close/>
                </a:path>
              </a:pathLst>
            </a:custGeom>
            <a:solidFill>
              <a:srgbClr val="644A3E"/>
            </a:solidFill>
          </p:spPr>
        </p:sp>
        <p:sp>
          <p:nvSpPr>
            <p:cNvPr name="TextBox 10" id="10"/>
            <p:cNvSpPr txBox="true"/>
            <p:nvPr/>
          </p:nvSpPr>
          <p:spPr>
            <a:xfrm>
              <a:off x="0" y="-57150"/>
              <a:ext cx="708168" cy="384287"/>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8306969" y="981075"/>
            <a:ext cx="9981031" cy="47625"/>
            <a:chOff x="0" y="0"/>
            <a:chExt cx="2628749" cy="12543"/>
          </a:xfrm>
        </p:grpSpPr>
        <p:sp>
          <p:nvSpPr>
            <p:cNvPr name="Freeform 12" id="12"/>
            <p:cNvSpPr/>
            <p:nvPr/>
          </p:nvSpPr>
          <p:spPr>
            <a:xfrm flipH="false" flipV="false" rot="0">
              <a:off x="0" y="0"/>
              <a:ext cx="2628749" cy="12543"/>
            </a:xfrm>
            <a:custGeom>
              <a:avLst/>
              <a:gdLst/>
              <a:ahLst/>
              <a:cxnLst/>
              <a:rect r="r" b="b" t="t" l="l"/>
              <a:pathLst>
                <a:path h="12543" w="2628749">
                  <a:moveTo>
                    <a:pt x="0" y="0"/>
                  </a:moveTo>
                  <a:lnTo>
                    <a:pt x="2628749" y="0"/>
                  </a:lnTo>
                  <a:lnTo>
                    <a:pt x="2628749" y="12543"/>
                  </a:lnTo>
                  <a:lnTo>
                    <a:pt x="0" y="12543"/>
                  </a:lnTo>
                  <a:close/>
                </a:path>
              </a:pathLst>
            </a:custGeom>
            <a:solidFill>
              <a:srgbClr val="9B5832"/>
            </a:solidFill>
          </p:spPr>
        </p:sp>
        <p:sp>
          <p:nvSpPr>
            <p:cNvPr name="TextBox 13" id="13"/>
            <p:cNvSpPr txBox="true"/>
            <p:nvPr/>
          </p:nvSpPr>
          <p:spPr>
            <a:xfrm>
              <a:off x="0" y="-57150"/>
              <a:ext cx="2628749" cy="69693"/>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5400000">
            <a:off x="16560687" y="7914164"/>
            <a:ext cx="645524" cy="751701"/>
          </a:xfrm>
          <a:custGeom>
            <a:avLst/>
            <a:gdLst/>
            <a:ahLst/>
            <a:cxnLst/>
            <a:rect r="r" b="b" t="t" l="l"/>
            <a:pathLst>
              <a:path h="751701" w="645524">
                <a:moveTo>
                  <a:pt x="0" y="0"/>
                </a:moveTo>
                <a:lnTo>
                  <a:pt x="645524" y="0"/>
                </a:lnTo>
                <a:lnTo>
                  <a:pt x="645524" y="751701"/>
                </a:lnTo>
                <a:lnTo>
                  <a:pt x="0" y="7517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a:grpSpLocks noChangeAspect="true"/>
          </p:cNvGrpSpPr>
          <p:nvPr/>
        </p:nvGrpSpPr>
        <p:grpSpPr>
          <a:xfrm rot="0">
            <a:off x="1866315" y="1153459"/>
            <a:ext cx="5365546" cy="7737923"/>
            <a:chOff x="0" y="0"/>
            <a:chExt cx="6224905" cy="8977249"/>
          </a:xfrm>
        </p:grpSpPr>
        <p:sp>
          <p:nvSpPr>
            <p:cNvPr name="Freeform 16" id="16"/>
            <p:cNvSpPr/>
            <p:nvPr/>
          </p:nvSpPr>
          <p:spPr>
            <a:xfrm flipH="false" flipV="false" rot="0">
              <a:off x="648843" y="391922"/>
              <a:ext cx="4927219" cy="8193405"/>
            </a:xfrm>
            <a:custGeom>
              <a:avLst/>
              <a:gdLst/>
              <a:ahLst/>
              <a:cxnLst/>
              <a:rect r="r" b="b" t="t" l="l"/>
              <a:pathLst>
                <a:path h="8193405" w="4927219">
                  <a:moveTo>
                    <a:pt x="2463673" y="0"/>
                  </a:moveTo>
                  <a:cubicBezTo>
                    <a:pt x="3742436" y="7620"/>
                    <a:pt x="4908804" y="1092708"/>
                    <a:pt x="4927219" y="2446274"/>
                  </a:cubicBezTo>
                  <a:lnTo>
                    <a:pt x="4927219" y="8193405"/>
                  </a:lnTo>
                  <a:lnTo>
                    <a:pt x="0" y="8193405"/>
                  </a:lnTo>
                  <a:lnTo>
                    <a:pt x="0" y="2446274"/>
                  </a:lnTo>
                  <a:cubicBezTo>
                    <a:pt x="18542" y="1092708"/>
                    <a:pt x="1184783" y="7620"/>
                    <a:pt x="2463673" y="0"/>
                  </a:cubicBezTo>
                  <a:close/>
                </a:path>
              </a:pathLst>
            </a:custGeom>
            <a:blipFill>
              <a:blip r:embed="rId4"/>
              <a:stretch>
                <a:fillRect l="-20952" t="0" r="-20952" b="0"/>
              </a:stretch>
            </a:blipFill>
          </p:spPr>
        </p:sp>
        <p:sp>
          <p:nvSpPr>
            <p:cNvPr name="Freeform 17" id="17"/>
            <p:cNvSpPr/>
            <p:nvPr/>
          </p:nvSpPr>
          <p:spPr>
            <a:xfrm flipH="false" flipV="false" rot="0">
              <a:off x="0" y="1397"/>
              <a:ext cx="6224905" cy="8974582"/>
            </a:xfrm>
            <a:custGeom>
              <a:avLst/>
              <a:gdLst/>
              <a:ahLst/>
              <a:cxnLst/>
              <a:rect r="r" b="b" t="t" l="l"/>
              <a:pathLst>
                <a:path h="8974582" w="6224905">
                  <a:moveTo>
                    <a:pt x="4823460" y="1102106"/>
                  </a:moveTo>
                  <a:cubicBezTo>
                    <a:pt x="4356227" y="647573"/>
                    <a:pt x="3732530" y="384683"/>
                    <a:pt x="3112516" y="381000"/>
                  </a:cubicBezTo>
                  <a:lnTo>
                    <a:pt x="3112389" y="381000"/>
                  </a:lnTo>
                  <a:cubicBezTo>
                    <a:pt x="2492248" y="384683"/>
                    <a:pt x="1868678" y="647446"/>
                    <a:pt x="1401445" y="1102106"/>
                  </a:cubicBezTo>
                  <a:cubicBezTo>
                    <a:pt x="918845" y="1571625"/>
                    <a:pt x="648208" y="2187575"/>
                    <a:pt x="639445" y="2836799"/>
                  </a:cubicBezTo>
                  <a:lnTo>
                    <a:pt x="639445" y="8593455"/>
                  </a:lnTo>
                  <a:lnTo>
                    <a:pt x="5585587" y="8593455"/>
                  </a:lnTo>
                  <a:lnTo>
                    <a:pt x="5585587" y="2836672"/>
                  </a:lnTo>
                  <a:cubicBezTo>
                    <a:pt x="5576697" y="2187575"/>
                    <a:pt x="5306060" y="1571498"/>
                    <a:pt x="4823460" y="1102106"/>
                  </a:cubicBezTo>
                  <a:close/>
                  <a:moveTo>
                    <a:pt x="5566537" y="8574405"/>
                  </a:moveTo>
                  <a:lnTo>
                    <a:pt x="658368" y="8574405"/>
                  </a:lnTo>
                  <a:lnTo>
                    <a:pt x="658368" y="2836926"/>
                  </a:lnTo>
                  <a:cubicBezTo>
                    <a:pt x="667131" y="2192909"/>
                    <a:pt x="935736" y="1581658"/>
                    <a:pt x="1414653" y="1115695"/>
                  </a:cubicBezTo>
                  <a:cubicBezTo>
                    <a:pt x="1878457" y="664464"/>
                    <a:pt x="2497201" y="403606"/>
                    <a:pt x="3112389" y="400050"/>
                  </a:cubicBezTo>
                  <a:cubicBezTo>
                    <a:pt x="3727577" y="403733"/>
                    <a:pt x="4346448" y="664591"/>
                    <a:pt x="4810125" y="1115695"/>
                  </a:cubicBezTo>
                  <a:cubicBezTo>
                    <a:pt x="5289042" y="1581658"/>
                    <a:pt x="5557647" y="2192909"/>
                    <a:pt x="5566410" y="2836799"/>
                  </a:cubicBezTo>
                  <a:lnTo>
                    <a:pt x="5566410" y="8574405"/>
                  </a:lnTo>
                  <a:close/>
                  <a:moveTo>
                    <a:pt x="6224905" y="3335147"/>
                  </a:moveTo>
                  <a:cubicBezTo>
                    <a:pt x="6082792" y="3314700"/>
                    <a:pt x="6006973" y="3227705"/>
                    <a:pt x="5966460" y="3137662"/>
                  </a:cubicBezTo>
                  <a:lnTo>
                    <a:pt x="5966460" y="2831465"/>
                  </a:lnTo>
                  <a:cubicBezTo>
                    <a:pt x="5956173" y="2080641"/>
                    <a:pt x="5644642" y="1369441"/>
                    <a:pt x="5089144" y="828929"/>
                  </a:cubicBezTo>
                  <a:cubicBezTo>
                    <a:pt x="4552061" y="306451"/>
                    <a:pt x="3832352" y="4191"/>
                    <a:pt x="3114675" y="0"/>
                  </a:cubicBezTo>
                  <a:lnTo>
                    <a:pt x="3110103" y="0"/>
                  </a:lnTo>
                  <a:cubicBezTo>
                    <a:pt x="2392553" y="4191"/>
                    <a:pt x="1672844" y="306451"/>
                    <a:pt x="1135634" y="828929"/>
                  </a:cubicBezTo>
                  <a:cubicBezTo>
                    <a:pt x="580136" y="1369314"/>
                    <a:pt x="268605" y="2080514"/>
                    <a:pt x="258318" y="2831592"/>
                  </a:cubicBezTo>
                  <a:lnTo>
                    <a:pt x="258318" y="6489573"/>
                  </a:lnTo>
                  <a:cubicBezTo>
                    <a:pt x="217805" y="6579616"/>
                    <a:pt x="141986" y="6666611"/>
                    <a:pt x="0" y="6687058"/>
                  </a:cubicBezTo>
                  <a:cubicBezTo>
                    <a:pt x="142113" y="6707505"/>
                    <a:pt x="217932" y="6794501"/>
                    <a:pt x="258318" y="6884543"/>
                  </a:cubicBezTo>
                  <a:lnTo>
                    <a:pt x="258318" y="8974582"/>
                  </a:lnTo>
                  <a:lnTo>
                    <a:pt x="5966460" y="8974582"/>
                  </a:lnTo>
                  <a:lnTo>
                    <a:pt x="5966460" y="3532759"/>
                  </a:lnTo>
                  <a:cubicBezTo>
                    <a:pt x="6006973" y="3442589"/>
                    <a:pt x="6082792" y="3355594"/>
                    <a:pt x="6224905" y="3335147"/>
                  </a:cubicBezTo>
                  <a:close/>
                  <a:moveTo>
                    <a:pt x="277368" y="8955405"/>
                  </a:moveTo>
                  <a:lnTo>
                    <a:pt x="277368" y="6884416"/>
                  </a:lnTo>
                  <a:cubicBezTo>
                    <a:pt x="317881" y="6794373"/>
                    <a:pt x="393700" y="6707505"/>
                    <a:pt x="535686" y="6687058"/>
                  </a:cubicBezTo>
                  <a:cubicBezTo>
                    <a:pt x="393700" y="6666611"/>
                    <a:pt x="317881" y="6579616"/>
                    <a:pt x="277368" y="6489700"/>
                  </a:cubicBezTo>
                  <a:lnTo>
                    <a:pt x="277368" y="2831846"/>
                  </a:lnTo>
                  <a:cubicBezTo>
                    <a:pt x="287528" y="2086102"/>
                    <a:pt x="597027" y="1379601"/>
                    <a:pt x="1148969" y="842772"/>
                  </a:cubicBezTo>
                  <a:cubicBezTo>
                    <a:pt x="1682623" y="323469"/>
                    <a:pt x="2397506" y="23241"/>
                    <a:pt x="3110230" y="19050"/>
                  </a:cubicBezTo>
                  <a:lnTo>
                    <a:pt x="3114675" y="19050"/>
                  </a:lnTo>
                  <a:cubicBezTo>
                    <a:pt x="3827399" y="23241"/>
                    <a:pt x="4542282" y="323469"/>
                    <a:pt x="5075936" y="842645"/>
                  </a:cubicBezTo>
                  <a:cubicBezTo>
                    <a:pt x="5627878" y="1379601"/>
                    <a:pt x="5937377" y="2085975"/>
                    <a:pt x="5947537" y="2831592"/>
                  </a:cubicBezTo>
                  <a:lnTo>
                    <a:pt x="5947537" y="3137789"/>
                  </a:lnTo>
                  <a:cubicBezTo>
                    <a:pt x="5907024" y="3227705"/>
                    <a:pt x="5831205" y="3314700"/>
                    <a:pt x="5689219" y="3335147"/>
                  </a:cubicBezTo>
                  <a:cubicBezTo>
                    <a:pt x="5831205" y="3355594"/>
                    <a:pt x="5907024" y="3442462"/>
                    <a:pt x="5947537" y="3532505"/>
                  </a:cubicBezTo>
                  <a:lnTo>
                    <a:pt x="5947537" y="8955405"/>
                  </a:lnTo>
                  <a:lnTo>
                    <a:pt x="277368" y="8955405"/>
                  </a:lnTo>
                  <a:close/>
                </a:path>
              </a:pathLst>
            </a:custGeom>
            <a:solidFill>
              <a:srgbClr val="644A3E"/>
            </a:solidFill>
          </p:spPr>
        </p:sp>
      </p:grpSp>
      <p:sp>
        <p:nvSpPr>
          <p:cNvPr name="TextBox 18" id="18"/>
          <p:cNvSpPr txBox="true"/>
          <p:nvPr/>
        </p:nvSpPr>
        <p:spPr>
          <a:xfrm rot="0">
            <a:off x="7774655" y="4061791"/>
            <a:ext cx="8732944" cy="3436190"/>
          </a:xfrm>
          <a:prstGeom prst="rect">
            <a:avLst/>
          </a:prstGeom>
        </p:spPr>
        <p:txBody>
          <a:bodyPr anchor="t" rtlCol="false" tIns="0" lIns="0" bIns="0" rIns="0">
            <a:spAutoFit/>
          </a:bodyPr>
          <a:lstStyle/>
          <a:p>
            <a:pPr algn="just">
              <a:lnSpc>
                <a:spcPts val="2753"/>
              </a:lnSpc>
            </a:pPr>
            <a:r>
              <a:rPr lang="en-US" sz="1966">
                <a:solidFill>
                  <a:srgbClr val="644A3E"/>
                </a:solidFill>
                <a:latin typeface="Poppins"/>
                <a:ea typeface="Poppins"/>
                <a:cs typeface="Poppins"/>
                <a:sym typeface="Poppins"/>
              </a:rPr>
              <a:t>Jewelry has a way of telling stories and tales of beauty, character, and poise. </a:t>
            </a:r>
            <a:r>
              <a:rPr lang="en-US" b="true" sz="1966">
                <a:solidFill>
                  <a:srgbClr val="644A3E"/>
                </a:solidFill>
                <a:latin typeface="Poppins Bold"/>
                <a:ea typeface="Poppins Bold"/>
                <a:cs typeface="Poppins Bold"/>
                <a:sym typeface="Poppins Bold"/>
                <a:hlinkClick r:id="rId5" tooltip="https://jewelofthelotus.com/product-category/jewelry/ear-rings/"/>
              </a:rPr>
              <a:t>Designer pearl earrings</a:t>
            </a:r>
            <a:r>
              <a:rPr lang="en-US" sz="1966">
                <a:solidFill>
                  <a:srgbClr val="644A3E"/>
                </a:solidFill>
                <a:latin typeface="Poppins"/>
                <a:ea typeface="Poppins"/>
                <a:cs typeface="Poppins"/>
                <a:sym typeface="Poppins"/>
              </a:rPr>
              <a:t> are among the most valued items, and they have a soft shine and classic beauty. Their blend of classiness and simplicity is the key to their popularity among every generation. Pearls form a balance of exquisiteness and beauty when worn in the form of 18k gold diamond earrings or beautiful blue sapphire and diamond earrings. Both pairs are pieces of artwork and elegance, transforming banal scenes into instances of grace. These works are not just about style but about confidence, femininity, and timeless style that still rocks hearts all around the world.</a:t>
            </a:r>
          </a:p>
        </p:txBody>
      </p:sp>
      <p:sp>
        <p:nvSpPr>
          <p:cNvPr name="TextBox 19" id="19"/>
          <p:cNvSpPr txBox="true"/>
          <p:nvPr/>
        </p:nvSpPr>
        <p:spPr>
          <a:xfrm rot="0">
            <a:off x="7774655" y="2031394"/>
            <a:ext cx="5086031" cy="1227895"/>
          </a:xfrm>
          <a:prstGeom prst="rect">
            <a:avLst/>
          </a:prstGeom>
        </p:spPr>
        <p:txBody>
          <a:bodyPr anchor="t" rtlCol="false" tIns="0" lIns="0" bIns="0" rIns="0">
            <a:spAutoFit/>
          </a:bodyPr>
          <a:lstStyle/>
          <a:p>
            <a:pPr algn="ctr">
              <a:lnSpc>
                <a:spcPts val="9967"/>
              </a:lnSpc>
            </a:pPr>
            <a:r>
              <a:rPr lang="en-US" sz="7119">
                <a:solidFill>
                  <a:srgbClr val="644A3E"/>
                </a:solidFill>
                <a:latin typeface="DM Serif Display"/>
                <a:ea typeface="DM Serif Display"/>
                <a:cs typeface="DM Serif Display"/>
                <a:sym typeface="DM Serif Display"/>
              </a:rPr>
              <a:t>Introduction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758" y="-121994"/>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F2EDE7"/>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03390" y="5143500"/>
            <a:ext cx="8379848" cy="5609720"/>
            <a:chOff x="0" y="0"/>
            <a:chExt cx="2207038" cy="1477457"/>
          </a:xfrm>
        </p:grpSpPr>
        <p:sp>
          <p:nvSpPr>
            <p:cNvPr name="Freeform 6" id="6"/>
            <p:cNvSpPr/>
            <p:nvPr/>
          </p:nvSpPr>
          <p:spPr>
            <a:xfrm flipH="false" flipV="false" rot="0">
              <a:off x="0" y="0"/>
              <a:ext cx="2207038" cy="1477457"/>
            </a:xfrm>
            <a:custGeom>
              <a:avLst/>
              <a:gdLst/>
              <a:ahLst/>
              <a:cxnLst/>
              <a:rect r="r" b="b" t="t" l="l"/>
              <a:pathLst>
                <a:path h="1477457" w="2207038">
                  <a:moveTo>
                    <a:pt x="0" y="0"/>
                  </a:moveTo>
                  <a:lnTo>
                    <a:pt x="2207038" y="0"/>
                  </a:lnTo>
                  <a:lnTo>
                    <a:pt x="2207038" y="1477457"/>
                  </a:lnTo>
                  <a:lnTo>
                    <a:pt x="0" y="1477457"/>
                  </a:lnTo>
                  <a:close/>
                </a:path>
              </a:pathLst>
            </a:custGeom>
            <a:solidFill>
              <a:srgbClr val="644A3E"/>
            </a:solidFill>
          </p:spPr>
        </p:sp>
        <p:sp>
          <p:nvSpPr>
            <p:cNvPr name="TextBox 7" id="7"/>
            <p:cNvSpPr txBox="true"/>
            <p:nvPr/>
          </p:nvSpPr>
          <p:spPr>
            <a:xfrm>
              <a:off x="0" y="-57150"/>
              <a:ext cx="2207038" cy="153460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5400000">
            <a:off x="16560687" y="8559687"/>
            <a:ext cx="645524" cy="751701"/>
          </a:xfrm>
          <a:custGeom>
            <a:avLst/>
            <a:gdLst/>
            <a:ahLst/>
            <a:cxnLst/>
            <a:rect r="r" b="b" t="t" l="l"/>
            <a:pathLst>
              <a:path h="751701" w="645524">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7694943" y="1929948"/>
            <a:ext cx="10688603" cy="913740"/>
            <a:chOff x="0" y="0"/>
            <a:chExt cx="2815105" cy="240656"/>
          </a:xfrm>
        </p:grpSpPr>
        <p:sp>
          <p:nvSpPr>
            <p:cNvPr name="Freeform 10" id="10"/>
            <p:cNvSpPr/>
            <p:nvPr/>
          </p:nvSpPr>
          <p:spPr>
            <a:xfrm flipH="false" flipV="false" rot="0">
              <a:off x="0" y="0"/>
              <a:ext cx="2815105" cy="240656"/>
            </a:xfrm>
            <a:custGeom>
              <a:avLst/>
              <a:gdLst/>
              <a:ahLst/>
              <a:cxnLst/>
              <a:rect r="r" b="b" t="t" l="l"/>
              <a:pathLst>
                <a:path h="240656" w="2815105">
                  <a:moveTo>
                    <a:pt x="0" y="0"/>
                  </a:moveTo>
                  <a:lnTo>
                    <a:pt x="2815105" y="0"/>
                  </a:lnTo>
                  <a:lnTo>
                    <a:pt x="2815105" y="240656"/>
                  </a:lnTo>
                  <a:lnTo>
                    <a:pt x="0" y="240656"/>
                  </a:lnTo>
                  <a:close/>
                </a:path>
              </a:pathLst>
            </a:custGeom>
            <a:solidFill>
              <a:srgbClr val="644A3E"/>
            </a:solidFill>
          </p:spPr>
        </p:sp>
        <p:sp>
          <p:nvSpPr>
            <p:cNvPr name="TextBox 11" id="11"/>
            <p:cNvSpPr txBox="true"/>
            <p:nvPr/>
          </p:nvSpPr>
          <p:spPr>
            <a:xfrm>
              <a:off x="0" y="-57150"/>
              <a:ext cx="2815105" cy="297806"/>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8365311" y="9210675"/>
            <a:ext cx="5995068" cy="47625"/>
            <a:chOff x="0" y="0"/>
            <a:chExt cx="1578948" cy="12543"/>
          </a:xfrm>
        </p:grpSpPr>
        <p:sp>
          <p:nvSpPr>
            <p:cNvPr name="Freeform 13" id="13"/>
            <p:cNvSpPr/>
            <p:nvPr/>
          </p:nvSpPr>
          <p:spPr>
            <a:xfrm flipH="false" flipV="false" rot="0">
              <a:off x="0" y="0"/>
              <a:ext cx="1578948" cy="12543"/>
            </a:xfrm>
            <a:custGeom>
              <a:avLst/>
              <a:gdLst/>
              <a:ahLst/>
              <a:cxnLst/>
              <a:rect r="r" b="b" t="t" l="l"/>
              <a:pathLst>
                <a:path h="12543" w="1578948">
                  <a:moveTo>
                    <a:pt x="0" y="0"/>
                  </a:moveTo>
                  <a:lnTo>
                    <a:pt x="1578948" y="0"/>
                  </a:lnTo>
                  <a:lnTo>
                    <a:pt x="1578948" y="12543"/>
                  </a:lnTo>
                  <a:lnTo>
                    <a:pt x="0" y="12543"/>
                  </a:lnTo>
                  <a:close/>
                </a:path>
              </a:pathLst>
            </a:custGeom>
            <a:solidFill>
              <a:srgbClr val="644A3E"/>
            </a:solidFill>
          </p:spPr>
        </p:sp>
        <p:sp>
          <p:nvSpPr>
            <p:cNvPr name="TextBox 14" id="14"/>
            <p:cNvSpPr txBox="true"/>
            <p:nvPr/>
          </p:nvSpPr>
          <p:spPr>
            <a:xfrm>
              <a:off x="0" y="-57150"/>
              <a:ext cx="1578948" cy="6969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7694943" y="5255443"/>
            <a:ext cx="10852633" cy="913740"/>
            <a:chOff x="0" y="0"/>
            <a:chExt cx="2858307" cy="240656"/>
          </a:xfrm>
        </p:grpSpPr>
        <p:sp>
          <p:nvSpPr>
            <p:cNvPr name="Freeform 16" id="16"/>
            <p:cNvSpPr/>
            <p:nvPr/>
          </p:nvSpPr>
          <p:spPr>
            <a:xfrm flipH="false" flipV="false" rot="0">
              <a:off x="0" y="0"/>
              <a:ext cx="2858307" cy="240656"/>
            </a:xfrm>
            <a:custGeom>
              <a:avLst/>
              <a:gdLst/>
              <a:ahLst/>
              <a:cxnLst/>
              <a:rect r="r" b="b" t="t" l="l"/>
              <a:pathLst>
                <a:path h="240656" w="2858307">
                  <a:moveTo>
                    <a:pt x="0" y="0"/>
                  </a:moveTo>
                  <a:lnTo>
                    <a:pt x="2858307" y="0"/>
                  </a:lnTo>
                  <a:lnTo>
                    <a:pt x="2858307" y="240656"/>
                  </a:lnTo>
                  <a:lnTo>
                    <a:pt x="0" y="240656"/>
                  </a:lnTo>
                  <a:close/>
                </a:path>
              </a:pathLst>
            </a:custGeom>
            <a:solidFill>
              <a:srgbClr val="644A3E"/>
            </a:solidFill>
          </p:spPr>
        </p:sp>
        <p:sp>
          <p:nvSpPr>
            <p:cNvPr name="TextBox 17" id="17"/>
            <p:cNvSpPr txBox="true"/>
            <p:nvPr/>
          </p:nvSpPr>
          <p:spPr>
            <a:xfrm>
              <a:off x="0" y="-57150"/>
              <a:ext cx="2858307" cy="297806"/>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028700" y="1028700"/>
            <a:ext cx="5210790" cy="7766715"/>
          </a:xfrm>
          <a:custGeom>
            <a:avLst/>
            <a:gdLst/>
            <a:ahLst/>
            <a:cxnLst/>
            <a:rect r="r" b="b" t="t" l="l"/>
            <a:pathLst>
              <a:path h="7766715" w="5210790">
                <a:moveTo>
                  <a:pt x="0" y="0"/>
                </a:moveTo>
                <a:lnTo>
                  <a:pt x="5210790" y="0"/>
                </a:lnTo>
                <a:lnTo>
                  <a:pt x="5210790" y="7766715"/>
                </a:lnTo>
                <a:lnTo>
                  <a:pt x="0" y="7766715"/>
                </a:lnTo>
                <a:lnTo>
                  <a:pt x="0" y="0"/>
                </a:lnTo>
                <a:close/>
              </a:path>
            </a:pathLst>
          </a:custGeom>
          <a:blipFill>
            <a:blip r:embed="rId4"/>
            <a:stretch>
              <a:fillRect l="0" t="0" r="0" b="0"/>
            </a:stretch>
          </a:blipFill>
        </p:spPr>
      </p:sp>
      <p:sp>
        <p:nvSpPr>
          <p:cNvPr name="TextBox 19" id="19"/>
          <p:cNvSpPr txBox="true"/>
          <p:nvPr/>
        </p:nvSpPr>
        <p:spPr>
          <a:xfrm rot="0">
            <a:off x="7850959" y="2134902"/>
            <a:ext cx="8563511" cy="518380"/>
          </a:xfrm>
          <a:prstGeom prst="rect">
            <a:avLst/>
          </a:prstGeom>
        </p:spPr>
        <p:txBody>
          <a:bodyPr anchor="t" rtlCol="false" tIns="0" lIns="0" bIns="0" rIns="0">
            <a:spAutoFit/>
          </a:bodyPr>
          <a:lstStyle/>
          <a:p>
            <a:pPr algn="l">
              <a:lnSpc>
                <a:spcPts val="4254"/>
              </a:lnSpc>
            </a:pPr>
            <a:r>
              <a:rPr lang="en-US" sz="3039">
                <a:solidFill>
                  <a:srgbClr val="F2EDE7"/>
                </a:solidFill>
                <a:latin typeface="DM Serif Display"/>
                <a:ea typeface="DM Serif Display"/>
                <a:cs typeface="DM Serif Display"/>
                <a:sym typeface="DM Serif Display"/>
              </a:rPr>
              <a:t>1. The Classy Charm of Designer Pearl Earrings:</a:t>
            </a:r>
          </a:p>
        </p:txBody>
      </p:sp>
      <p:sp>
        <p:nvSpPr>
          <p:cNvPr name="TextBox 20" id="20"/>
          <p:cNvSpPr txBox="true"/>
          <p:nvPr/>
        </p:nvSpPr>
        <p:spPr>
          <a:xfrm rot="0">
            <a:off x="7694943" y="3001608"/>
            <a:ext cx="9659903" cy="2080895"/>
          </a:xfrm>
          <a:prstGeom prst="rect">
            <a:avLst/>
          </a:prstGeom>
        </p:spPr>
        <p:txBody>
          <a:bodyPr anchor="t" rtlCol="false" tIns="0" lIns="0" bIns="0" rIns="0">
            <a:spAutoFit/>
          </a:bodyPr>
          <a:lstStyle/>
          <a:p>
            <a:pPr algn="just">
              <a:lnSpc>
                <a:spcPts val="2379"/>
              </a:lnSpc>
            </a:pPr>
            <a:r>
              <a:rPr lang="en-US" sz="1699">
                <a:solidFill>
                  <a:srgbClr val="644A3E"/>
                </a:solidFill>
                <a:latin typeface="Poppins"/>
                <a:ea typeface="Poppins"/>
                <a:cs typeface="Poppins"/>
                <a:sym typeface="Poppins"/>
              </a:rPr>
              <a:t>Designer pearl earrings uphold elegance. Their shimmer matches all the skin tones, and they are a great favorite everywhere. Starting with the traditional studs and up to contemporary drops, pearls make any outfit look high-end with minimal effort. The combination of the purity of pearls and the brilliance of diamonds with the 18k gold diamond earrings is a matching pair. The earrings would also add a touch of color and royalty in a collection by the addition of blue sapphire and diamond, and complement elegance with each look. </a:t>
            </a:r>
          </a:p>
        </p:txBody>
      </p:sp>
      <p:sp>
        <p:nvSpPr>
          <p:cNvPr name="TextBox 21" id="21"/>
          <p:cNvSpPr txBox="true"/>
          <p:nvPr/>
        </p:nvSpPr>
        <p:spPr>
          <a:xfrm rot="0">
            <a:off x="7853353" y="5460397"/>
            <a:ext cx="8694930" cy="518380"/>
          </a:xfrm>
          <a:prstGeom prst="rect">
            <a:avLst/>
          </a:prstGeom>
        </p:spPr>
        <p:txBody>
          <a:bodyPr anchor="t" rtlCol="false" tIns="0" lIns="0" bIns="0" rIns="0">
            <a:spAutoFit/>
          </a:bodyPr>
          <a:lstStyle/>
          <a:p>
            <a:pPr algn="l">
              <a:lnSpc>
                <a:spcPts val="4254"/>
              </a:lnSpc>
            </a:pPr>
            <a:r>
              <a:rPr lang="en-US" sz="3039">
                <a:solidFill>
                  <a:srgbClr val="F2EDE7"/>
                </a:solidFill>
                <a:latin typeface="DM Serif Display"/>
                <a:ea typeface="DM Serif Display"/>
                <a:cs typeface="DM Serif Display"/>
                <a:sym typeface="DM Serif Display"/>
              </a:rPr>
              <a:t>2. The 18K Gold Diamond Earring Luxury:</a:t>
            </a:r>
          </a:p>
        </p:txBody>
      </p:sp>
      <p:sp>
        <p:nvSpPr>
          <p:cNvPr name="TextBox 22" id="22"/>
          <p:cNvSpPr txBox="true"/>
          <p:nvPr/>
        </p:nvSpPr>
        <p:spPr>
          <a:xfrm rot="0">
            <a:off x="7694943" y="6284973"/>
            <a:ext cx="9659903" cy="2376170"/>
          </a:xfrm>
          <a:prstGeom prst="rect">
            <a:avLst/>
          </a:prstGeom>
        </p:spPr>
        <p:txBody>
          <a:bodyPr anchor="t" rtlCol="false" tIns="0" lIns="0" bIns="0" rIns="0">
            <a:spAutoFit/>
          </a:bodyPr>
          <a:lstStyle/>
          <a:p>
            <a:pPr algn="just">
              <a:lnSpc>
                <a:spcPts val="2379"/>
              </a:lnSpc>
            </a:pPr>
            <a:r>
              <a:rPr lang="en-US" sz="1699">
                <a:solidFill>
                  <a:srgbClr val="644A3E"/>
                </a:solidFill>
                <a:latin typeface="Poppins"/>
                <a:ea typeface="Poppins"/>
                <a:cs typeface="Poppins"/>
                <a:sym typeface="Poppins"/>
              </a:rPr>
              <a:t>The 8k gold diamond earrings are of ultimate beauty. Perfectly designed, they are charmingly warm and luminous and will not fade away. The richness of the gold makes all the diamonds shinier, which makes the pieces stand out with ease. As the pearl earrings worn are of a designer quality, the combination of glitz and glamour is achieved. For those who adore deeper hues, blue sapphire and diamond earrings provide the perfect balance of color and sophistication. In case of people who prefer more vivid coloring, blue sapphire and diamond earrings are the best choice regarding color and elegance.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758" y="-121994"/>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F2EDE7"/>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03390" y="5143500"/>
            <a:ext cx="8379848" cy="5609720"/>
            <a:chOff x="0" y="0"/>
            <a:chExt cx="2207038" cy="1477457"/>
          </a:xfrm>
        </p:grpSpPr>
        <p:sp>
          <p:nvSpPr>
            <p:cNvPr name="Freeform 6" id="6"/>
            <p:cNvSpPr/>
            <p:nvPr/>
          </p:nvSpPr>
          <p:spPr>
            <a:xfrm flipH="false" flipV="false" rot="0">
              <a:off x="0" y="0"/>
              <a:ext cx="2207038" cy="1477457"/>
            </a:xfrm>
            <a:custGeom>
              <a:avLst/>
              <a:gdLst/>
              <a:ahLst/>
              <a:cxnLst/>
              <a:rect r="r" b="b" t="t" l="l"/>
              <a:pathLst>
                <a:path h="1477457" w="2207038">
                  <a:moveTo>
                    <a:pt x="0" y="0"/>
                  </a:moveTo>
                  <a:lnTo>
                    <a:pt x="2207038" y="0"/>
                  </a:lnTo>
                  <a:lnTo>
                    <a:pt x="2207038" y="1477457"/>
                  </a:lnTo>
                  <a:lnTo>
                    <a:pt x="0" y="1477457"/>
                  </a:lnTo>
                  <a:close/>
                </a:path>
              </a:pathLst>
            </a:custGeom>
            <a:solidFill>
              <a:srgbClr val="644A3E"/>
            </a:solidFill>
          </p:spPr>
        </p:sp>
        <p:sp>
          <p:nvSpPr>
            <p:cNvPr name="TextBox 7" id="7"/>
            <p:cNvSpPr txBox="true"/>
            <p:nvPr/>
          </p:nvSpPr>
          <p:spPr>
            <a:xfrm>
              <a:off x="0" y="-57150"/>
              <a:ext cx="2207038" cy="1534607"/>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5400000">
            <a:off x="16560687" y="8559687"/>
            <a:ext cx="645524" cy="751701"/>
          </a:xfrm>
          <a:custGeom>
            <a:avLst/>
            <a:gdLst/>
            <a:ahLst/>
            <a:cxnLst/>
            <a:rect r="r" b="b" t="t" l="l"/>
            <a:pathLst>
              <a:path h="751701" w="645524">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7694943" y="2192052"/>
            <a:ext cx="10688603" cy="651636"/>
            <a:chOff x="0" y="0"/>
            <a:chExt cx="2815105" cy="171624"/>
          </a:xfrm>
        </p:grpSpPr>
        <p:sp>
          <p:nvSpPr>
            <p:cNvPr name="Freeform 10" id="10"/>
            <p:cNvSpPr/>
            <p:nvPr/>
          </p:nvSpPr>
          <p:spPr>
            <a:xfrm flipH="false" flipV="false" rot="0">
              <a:off x="0" y="0"/>
              <a:ext cx="2815105" cy="171624"/>
            </a:xfrm>
            <a:custGeom>
              <a:avLst/>
              <a:gdLst/>
              <a:ahLst/>
              <a:cxnLst/>
              <a:rect r="r" b="b" t="t" l="l"/>
              <a:pathLst>
                <a:path h="171624" w="2815105">
                  <a:moveTo>
                    <a:pt x="0" y="0"/>
                  </a:moveTo>
                  <a:lnTo>
                    <a:pt x="2815105" y="0"/>
                  </a:lnTo>
                  <a:lnTo>
                    <a:pt x="2815105" y="171624"/>
                  </a:lnTo>
                  <a:lnTo>
                    <a:pt x="0" y="171624"/>
                  </a:lnTo>
                  <a:close/>
                </a:path>
              </a:pathLst>
            </a:custGeom>
            <a:solidFill>
              <a:srgbClr val="644A3E"/>
            </a:solidFill>
          </p:spPr>
        </p:sp>
        <p:sp>
          <p:nvSpPr>
            <p:cNvPr name="TextBox 11" id="11"/>
            <p:cNvSpPr txBox="true"/>
            <p:nvPr/>
          </p:nvSpPr>
          <p:spPr>
            <a:xfrm>
              <a:off x="0" y="-57150"/>
              <a:ext cx="2815105" cy="228774"/>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8365311" y="9210675"/>
            <a:ext cx="5995068" cy="47625"/>
            <a:chOff x="0" y="0"/>
            <a:chExt cx="1578948" cy="12543"/>
          </a:xfrm>
        </p:grpSpPr>
        <p:sp>
          <p:nvSpPr>
            <p:cNvPr name="Freeform 13" id="13"/>
            <p:cNvSpPr/>
            <p:nvPr/>
          </p:nvSpPr>
          <p:spPr>
            <a:xfrm flipH="false" flipV="false" rot="0">
              <a:off x="0" y="0"/>
              <a:ext cx="1578948" cy="12543"/>
            </a:xfrm>
            <a:custGeom>
              <a:avLst/>
              <a:gdLst/>
              <a:ahLst/>
              <a:cxnLst/>
              <a:rect r="r" b="b" t="t" l="l"/>
              <a:pathLst>
                <a:path h="12543" w="1578948">
                  <a:moveTo>
                    <a:pt x="0" y="0"/>
                  </a:moveTo>
                  <a:lnTo>
                    <a:pt x="1578948" y="0"/>
                  </a:lnTo>
                  <a:lnTo>
                    <a:pt x="1578948" y="12543"/>
                  </a:lnTo>
                  <a:lnTo>
                    <a:pt x="0" y="12543"/>
                  </a:lnTo>
                  <a:close/>
                </a:path>
              </a:pathLst>
            </a:custGeom>
            <a:solidFill>
              <a:srgbClr val="644A3E"/>
            </a:solidFill>
          </p:spPr>
        </p:sp>
        <p:sp>
          <p:nvSpPr>
            <p:cNvPr name="TextBox 14" id="14"/>
            <p:cNvSpPr txBox="true"/>
            <p:nvPr/>
          </p:nvSpPr>
          <p:spPr>
            <a:xfrm>
              <a:off x="0" y="-57150"/>
              <a:ext cx="1578948" cy="6969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7694943" y="5290437"/>
            <a:ext cx="10852633" cy="651636"/>
            <a:chOff x="0" y="0"/>
            <a:chExt cx="2858307" cy="171624"/>
          </a:xfrm>
        </p:grpSpPr>
        <p:sp>
          <p:nvSpPr>
            <p:cNvPr name="Freeform 16" id="16"/>
            <p:cNvSpPr/>
            <p:nvPr/>
          </p:nvSpPr>
          <p:spPr>
            <a:xfrm flipH="false" flipV="false" rot="0">
              <a:off x="0" y="0"/>
              <a:ext cx="2858307" cy="171624"/>
            </a:xfrm>
            <a:custGeom>
              <a:avLst/>
              <a:gdLst/>
              <a:ahLst/>
              <a:cxnLst/>
              <a:rect r="r" b="b" t="t" l="l"/>
              <a:pathLst>
                <a:path h="171624" w="2858307">
                  <a:moveTo>
                    <a:pt x="0" y="0"/>
                  </a:moveTo>
                  <a:lnTo>
                    <a:pt x="2858307" y="0"/>
                  </a:lnTo>
                  <a:lnTo>
                    <a:pt x="2858307" y="171624"/>
                  </a:lnTo>
                  <a:lnTo>
                    <a:pt x="0" y="171624"/>
                  </a:lnTo>
                  <a:close/>
                </a:path>
              </a:pathLst>
            </a:custGeom>
            <a:solidFill>
              <a:srgbClr val="644A3E"/>
            </a:solidFill>
          </p:spPr>
        </p:sp>
        <p:sp>
          <p:nvSpPr>
            <p:cNvPr name="TextBox 17" id="17"/>
            <p:cNvSpPr txBox="true"/>
            <p:nvPr/>
          </p:nvSpPr>
          <p:spPr>
            <a:xfrm>
              <a:off x="0" y="-57150"/>
              <a:ext cx="2858307" cy="228774"/>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028700" y="1028700"/>
            <a:ext cx="5210790" cy="7766715"/>
          </a:xfrm>
          <a:custGeom>
            <a:avLst/>
            <a:gdLst/>
            <a:ahLst/>
            <a:cxnLst/>
            <a:rect r="r" b="b" t="t" l="l"/>
            <a:pathLst>
              <a:path h="7766715" w="5210790">
                <a:moveTo>
                  <a:pt x="0" y="0"/>
                </a:moveTo>
                <a:lnTo>
                  <a:pt x="5210790" y="0"/>
                </a:lnTo>
                <a:lnTo>
                  <a:pt x="5210790" y="7766715"/>
                </a:lnTo>
                <a:lnTo>
                  <a:pt x="0" y="7766715"/>
                </a:lnTo>
                <a:lnTo>
                  <a:pt x="0" y="0"/>
                </a:lnTo>
                <a:close/>
              </a:path>
            </a:pathLst>
          </a:custGeom>
          <a:blipFill>
            <a:blip r:embed="rId4"/>
            <a:stretch>
              <a:fillRect l="0" t="0" r="0" b="0"/>
            </a:stretch>
          </a:blipFill>
        </p:spPr>
      </p:sp>
      <p:sp>
        <p:nvSpPr>
          <p:cNvPr name="TextBox 19" id="19"/>
          <p:cNvSpPr txBox="true"/>
          <p:nvPr/>
        </p:nvSpPr>
        <p:spPr>
          <a:xfrm rot="0">
            <a:off x="7853353" y="2209225"/>
            <a:ext cx="9917072" cy="518380"/>
          </a:xfrm>
          <a:prstGeom prst="rect">
            <a:avLst/>
          </a:prstGeom>
        </p:spPr>
        <p:txBody>
          <a:bodyPr anchor="t" rtlCol="false" tIns="0" lIns="0" bIns="0" rIns="0">
            <a:spAutoFit/>
          </a:bodyPr>
          <a:lstStyle/>
          <a:p>
            <a:pPr algn="l">
              <a:lnSpc>
                <a:spcPts val="4254"/>
              </a:lnSpc>
            </a:pPr>
            <a:r>
              <a:rPr lang="en-US" sz="3039">
                <a:solidFill>
                  <a:srgbClr val="F2EDE7"/>
                </a:solidFill>
                <a:latin typeface="DM Serif Display"/>
                <a:ea typeface="DM Serif Display"/>
                <a:cs typeface="DM Serif Display"/>
                <a:sym typeface="DM Serif Display"/>
              </a:rPr>
              <a:t>3. The Mystique of Blue Sapphire and Diamond Earrings</a:t>
            </a:r>
          </a:p>
        </p:txBody>
      </p:sp>
      <p:sp>
        <p:nvSpPr>
          <p:cNvPr name="TextBox 20" id="20"/>
          <p:cNvSpPr txBox="true"/>
          <p:nvPr/>
        </p:nvSpPr>
        <p:spPr>
          <a:xfrm rot="0">
            <a:off x="7694943" y="3070505"/>
            <a:ext cx="9659903" cy="1785620"/>
          </a:xfrm>
          <a:prstGeom prst="rect">
            <a:avLst/>
          </a:prstGeom>
        </p:spPr>
        <p:txBody>
          <a:bodyPr anchor="t" rtlCol="false" tIns="0" lIns="0" bIns="0" rIns="0">
            <a:spAutoFit/>
          </a:bodyPr>
          <a:lstStyle/>
          <a:p>
            <a:pPr algn="just">
              <a:lnSpc>
                <a:spcPts val="2379"/>
              </a:lnSpc>
            </a:pPr>
            <a:r>
              <a:rPr lang="en-US" sz="1699">
                <a:solidFill>
                  <a:srgbClr val="644A3E"/>
                </a:solidFill>
                <a:latin typeface="Poppins"/>
                <a:ea typeface="Poppins"/>
                <a:cs typeface="Poppins"/>
                <a:sym typeface="Poppins"/>
              </a:rPr>
              <a:t>Sapphires have a royal and mysterious tint of blue. Blue sapphire and diamond earrings denote wisdom, strength, and elegance. Their differences in colors make them seem like magic images: bright white diamonds and blue sapphires of the ocean. They create a theatrical effect and richness to an ordinary appearance when they are paired with designer pearl earrings. Combined with a pair of 18k gold diamond earrings, this makes the combination glittering with a glamorous celebration of the luxury of all time.</a:t>
            </a:r>
          </a:p>
        </p:txBody>
      </p:sp>
      <p:sp>
        <p:nvSpPr>
          <p:cNvPr name="TextBox 21" id="21"/>
          <p:cNvSpPr txBox="true"/>
          <p:nvPr/>
        </p:nvSpPr>
        <p:spPr>
          <a:xfrm rot="0">
            <a:off x="7853353" y="5328490"/>
            <a:ext cx="8694930" cy="518380"/>
          </a:xfrm>
          <a:prstGeom prst="rect">
            <a:avLst/>
          </a:prstGeom>
        </p:spPr>
        <p:txBody>
          <a:bodyPr anchor="t" rtlCol="false" tIns="0" lIns="0" bIns="0" rIns="0">
            <a:spAutoFit/>
          </a:bodyPr>
          <a:lstStyle/>
          <a:p>
            <a:pPr algn="l">
              <a:lnSpc>
                <a:spcPts val="4254"/>
              </a:lnSpc>
            </a:pPr>
            <a:r>
              <a:rPr lang="en-US" sz="3039">
                <a:solidFill>
                  <a:srgbClr val="F2EDE7"/>
                </a:solidFill>
                <a:latin typeface="DM Serif Display"/>
                <a:ea typeface="DM Serif Display"/>
                <a:cs typeface="DM Serif Display"/>
                <a:sym typeface="DM Serif Display"/>
              </a:rPr>
              <a:t>4. Styling with Confidence and Grace</a:t>
            </a:r>
          </a:p>
        </p:txBody>
      </p:sp>
      <p:sp>
        <p:nvSpPr>
          <p:cNvPr name="TextBox 22" id="22"/>
          <p:cNvSpPr txBox="true"/>
          <p:nvPr/>
        </p:nvSpPr>
        <p:spPr>
          <a:xfrm rot="0">
            <a:off x="7694943" y="6162740"/>
            <a:ext cx="9659903" cy="1785620"/>
          </a:xfrm>
          <a:prstGeom prst="rect">
            <a:avLst/>
          </a:prstGeom>
        </p:spPr>
        <p:txBody>
          <a:bodyPr anchor="t" rtlCol="false" tIns="0" lIns="0" bIns="0" rIns="0">
            <a:spAutoFit/>
          </a:bodyPr>
          <a:lstStyle/>
          <a:p>
            <a:pPr algn="just">
              <a:lnSpc>
                <a:spcPts val="2379"/>
              </a:lnSpc>
            </a:pPr>
            <a:r>
              <a:rPr lang="en-US" sz="1699">
                <a:solidFill>
                  <a:srgbClr val="644A3E"/>
                </a:solidFill>
                <a:latin typeface="Poppins"/>
                <a:ea typeface="Poppins"/>
                <a:cs typeface="Poppins"/>
                <a:sym typeface="Poppins"/>
              </a:rPr>
              <a:t>Jewelry is truly beautiful when it is versatile. The earrings of designer pearls are excellent to match both a modern and an outfit of vintage inspiration. 18k gold diamond earrings may enhance the formal outfit with a touch of classy glitter. In the meantime, blue sapphire and diamond earrings add some color to neutral and evening wear. Confusion and combination of these styles provide smooth transitional effects between day and night, providing looks that are polished, powerful, and personal.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879" y="-60997"/>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644A3E"/>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595266" y="7680083"/>
            <a:ext cx="2729353" cy="3076340"/>
            <a:chOff x="0" y="0"/>
            <a:chExt cx="718842" cy="810229"/>
          </a:xfrm>
        </p:grpSpPr>
        <p:sp>
          <p:nvSpPr>
            <p:cNvPr name="Freeform 6" id="6"/>
            <p:cNvSpPr/>
            <p:nvPr/>
          </p:nvSpPr>
          <p:spPr>
            <a:xfrm flipH="false" flipV="false" rot="0">
              <a:off x="0" y="0"/>
              <a:ext cx="718842" cy="810229"/>
            </a:xfrm>
            <a:custGeom>
              <a:avLst/>
              <a:gdLst/>
              <a:ahLst/>
              <a:cxnLst/>
              <a:rect r="r" b="b" t="t" l="l"/>
              <a:pathLst>
                <a:path h="810229" w="718842">
                  <a:moveTo>
                    <a:pt x="0" y="0"/>
                  </a:moveTo>
                  <a:lnTo>
                    <a:pt x="718842" y="0"/>
                  </a:lnTo>
                  <a:lnTo>
                    <a:pt x="718842" y="810229"/>
                  </a:lnTo>
                  <a:lnTo>
                    <a:pt x="0" y="810229"/>
                  </a:lnTo>
                  <a:close/>
                </a:path>
              </a:pathLst>
            </a:custGeom>
            <a:solidFill>
              <a:srgbClr val="E4D9C7"/>
            </a:solidFill>
          </p:spPr>
        </p:sp>
        <p:sp>
          <p:nvSpPr>
            <p:cNvPr name="TextBox 7" id="7"/>
            <p:cNvSpPr txBox="true"/>
            <p:nvPr/>
          </p:nvSpPr>
          <p:spPr>
            <a:xfrm>
              <a:off x="0" y="-57150"/>
              <a:ext cx="718842" cy="86737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5400000">
            <a:off x="16560687" y="8559687"/>
            <a:ext cx="645524" cy="751701"/>
          </a:xfrm>
          <a:custGeom>
            <a:avLst/>
            <a:gdLst/>
            <a:ahLst/>
            <a:cxnLst/>
            <a:rect r="r" b="b" t="t" l="l"/>
            <a:pathLst>
              <a:path h="751701" w="645524">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5865607" y="2108544"/>
            <a:ext cx="1722425" cy="6069911"/>
            <a:chOff x="0" y="0"/>
            <a:chExt cx="453643" cy="1598660"/>
          </a:xfrm>
        </p:grpSpPr>
        <p:sp>
          <p:nvSpPr>
            <p:cNvPr name="Freeform 10" id="10"/>
            <p:cNvSpPr/>
            <p:nvPr/>
          </p:nvSpPr>
          <p:spPr>
            <a:xfrm flipH="false" flipV="false" rot="0">
              <a:off x="0" y="0"/>
              <a:ext cx="453643" cy="1598660"/>
            </a:xfrm>
            <a:custGeom>
              <a:avLst/>
              <a:gdLst/>
              <a:ahLst/>
              <a:cxnLst/>
              <a:rect r="r" b="b" t="t" l="l"/>
              <a:pathLst>
                <a:path h="1598660" w="453643">
                  <a:moveTo>
                    <a:pt x="0" y="0"/>
                  </a:moveTo>
                  <a:lnTo>
                    <a:pt x="453643" y="0"/>
                  </a:lnTo>
                  <a:lnTo>
                    <a:pt x="453643" y="1598660"/>
                  </a:lnTo>
                  <a:lnTo>
                    <a:pt x="0" y="1598660"/>
                  </a:lnTo>
                  <a:close/>
                </a:path>
              </a:pathLst>
            </a:custGeom>
            <a:solidFill>
              <a:srgbClr val="E4D9C7"/>
            </a:solidFill>
          </p:spPr>
        </p:sp>
        <p:sp>
          <p:nvSpPr>
            <p:cNvPr name="TextBox 11" id="11"/>
            <p:cNvSpPr txBox="true"/>
            <p:nvPr/>
          </p:nvSpPr>
          <p:spPr>
            <a:xfrm>
              <a:off x="0" y="-57150"/>
              <a:ext cx="453643" cy="165581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7573625" y="-509470"/>
            <a:ext cx="47625" cy="5652970"/>
            <a:chOff x="0" y="0"/>
            <a:chExt cx="12543" cy="1488848"/>
          </a:xfrm>
        </p:grpSpPr>
        <p:sp>
          <p:nvSpPr>
            <p:cNvPr name="Freeform 13" id="13"/>
            <p:cNvSpPr/>
            <p:nvPr/>
          </p:nvSpPr>
          <p:spPr>
            <a:xfrm flipH="false" flipV="false" rot="0">
              <a:off x="0" y="0"/>
              <a:ext cx="12543" cy="1488848"/>
            </a:xfrm>
            <a:custGeom>
              <a:avLst/>
              <a:gdLst/>
              <a:ahLst/>
              <a:cxnLst/>
              <a:rect r="r" b="b" t="t" l="l"/>
              <a:pathLst>
                <a:path h="1488848" w="12543">
                  <a:moveTo>
                    <a:pt x="0" y="0"/>
                  </a:moveTo>
                  <a:lnTo>
                    <a:pt x="12543" y="0"/>
                  </a:lnTo>
                  <a:lnTo>
                    <a:pt x="12543" y="1488848"/>
                  </a:lnTo>
                  <a:lnTo>
                    <a:pt x="0" y="1488848"/>
                  </a:lnTo>
                  <a:close/>
                </a:path>
              </a:pathLst>
            </a:custGeom>
            <a:solidFill>
              <a:srgbClr val="E4D9C7"/>
            </a:solidFill>
          </p:spPr>
        </p:sp>
        <p:sp>
          <p:nvSpPr>
            <p:cNvPr name="TextBox 14" id="14"/>
            <p:cNvSpPr txBox="true"/>
            <p:nvPr/>
          </p:nvSpPr>
          <p:spPr>
            <a:xfrm>
              <a:off x="0" y="-57150"/>
              <a:ext cx="12543" cy="154599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359421" y="-637347"/>
            <a:ext cx="2729353" cy="3076340"/>
            <a:chOff x="0" y="0"/>
            <a:chExt cx="718842" cy="810229"/>
          </a:xfrm>
        </p:grpSpPr>
        <p:sp>
          <p:nvSpPr>
            <p:cNvPr name="Freeform 16" id="16"/>
            <p:cNvSpPr/>
            <p:nvPr/>
          </p:nvSpPr>
          <p:spPr>
            <a:xfrm flipH="false" flipV="false" rot="0">
              <a:off x="0" y="0"/>
              <a:ext cx="718842" cy="810229"/>
            </a:xfrm>
            <a:custGeom>
              <a:avLst/>
              <a:gdLst/>
              <a:ahLst/>
              <a:cxnLst/>
              <a:rect r="r" b="b" t="t" l="l"/>
              <a:pathLst>
                <a:path h="810229" w="718842">
                  <a:moveTo>
                    <a:pt x="0" y="0"/>
                  </a:moveTo>
                  <a:lnTo>
                    <a:pt x="718842" y="0"/>
                  </a:lnTo>
                  <a:lnTo>
                    <a:pt x="718842" y="810229"/>
                  </a:lnTo>
                  <a:lnTo>
                    <a:pt x="0" y="810229"/>
                  </a:lnTo>
                  <a:close/>
                </a:path>
              </a:pathLst>
            </a:custGeom>
            <a:solidFill>
              <a:srgbClr val="E4D9C7"/>
            </a:solidFill>
          </p:spPr>
        </p:sp>
        <p:sp>
          <p:nvSpPr>
            <p:cNvPr name="TextBox 17" id="17"/>
            <p:cNvSpPr txBox="true"/>
            <p:nvPr/>
          </p:nvSpPr>
          <p:spPr>
            <a:xfrm>
              <a:off x="0" y="-57150"/>
              <a:ext cx="718842" cy="867379"/>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005256" y="1351462"/>
            <a:ext cx="5463480" cy="7584076"/>
          </a:xfrm>
          <a:custGeom>
            <a:avLst/>
            <a:gdLst/>
            <a:ahLst/>
            <a:cxnLst/>
            <a:rect r="r" b="b" t="t" l="l"/>
            <a:pathLst>
              <a:path h="7584076" w="5463480">
                <a:moveTo>
                  <a:pt x="0" y="0"/>
                </a:moveTo>
                <a:lnTo>
                  <a:pt x="5463480" y="0"/>
                </a:lnTo>
                <a:lnTo>
                  <a:pt x="5463480" y="7584076"/>
                </a:lnTo>
                <a:lnTo>
                  <a:pt x="0" y="7584076"/>
                </a:lnTo>
                <a:lnTo>
                  <a:pt x="0" y="0"/>
                </a:lnTo>
                <a:close/>
              </a:path>
            </a:pathLst>
          </a:custGeom>
          <a:blipFill>
            <a:blip r:embed="rId4"/>
            <a:stretch>
              <a:fillRect l="0" t="0" r="0" b="0"/>
            </a:stretch>
          </a:blipFill>
        </p:spPr>
      </p:sp>
      <p:sp>
        <p:nvSpPr>
          <p:cNvPr name="TextBox 19" id="19"/>
          <p:cNvSpPr txBox="true"/>
          <p:nvPr/>
        </p:nvSpPr>
        <p:spPr>
          <a:xfrm rot="0">
            <a:off x="8028049" y="2960130"/>
            <a:ext cx="9231251" cy="2080895"/>
          </a:xfrm>
          <a:prstGeom prst="rect">
            <a:avLst/>
          </a:prstGeom>
        </p:spPr>
        <p:txBody>
          <a:bodyPr anchor="t" rtlCol="false" tIns="0" lIns="0" bIns="0" rIns="0">
            <a:spAutoFit/>
          </a:bodyPr>
          <a:lstStyle/>
          <a:p>
            <a:pPr algn="just">
              <a:lnSpc>
                <a:spcPts val="2380"/>
              </a:lnSpc>
            </a:pPr>
            <a:r>
              <a:rPr lang="en-US" sz="1700">
                <a:solidFill>
                  <a:srgbClr val="F2EDE7"/>
                </a:solidFill>
                <a:latin typeface="Poppins"/>
                <a:ea typeface="Poppins"/>
                <a:cs typeface="Poppins"/>
                <a:sym typeface="Poppins"/>
              </a:rPr>
              <a:t>Each gemstone tells a story. Pearls are the symbols of purity and balance, and diamond earrings are the symbols of eternity. 18k gold earrings are the symbols of brilliance that endure generations. Blue sapphire and diamond earrings are a symbol of fidelity and prudence, which are suitable for important events. A pair of jewelry, such as wearing designer pearl earrings or combining these gemstones with it, can turn jewelry into something other than decorations, as it is a note of beauty, as well as an eternal power within.</a:t>
            </a:r>
          </a:p>
        </p:txBody>
      </p:sp>
      <p:sp>
        <p:nvSpPr>
          <p:cNvPr name="TextBox 20" id="20"/>
          <p:cNvSpPr txBox="true"/>
          <p:nvPr/>
        </p:nvSpPr>
        <p:spPr>
          <a:xfrm rot="0">
            <a:off x="8028049" y="1993239"/>
            <a:ext cx="8703903" cy="671616"/>
          </a:xfrm>
          <a:prstGeom prst="rect">
            <a:avLst/>
          </a:prstGeom>
        </p:spPr>
        <p:txBody>
          <a:bodyPr anchor="t" rtlCol="false" tIns="0" lIns="0" bIns="0" rIns="0">
            <a:spAutoFit/>
          </a:bodyPr>
          <a:lstStyle/>
          <a:p>
            <a:pPr algn="l">
              <a:lnSpc>
                <a:spcPts val="5506"/>
              </a:lnSpc>
            </a:pPr>
            <a:r>
              <a:rPr lang="en-US" sz="3933">
                <a:solidFill>
                  <a:srgbClr val="F2EDE7"/>
                </a:solidFill>
                <a:latin typeface="DM Serif Display"/>
                <a:ea typeface="DM Serif Display"/>
                <a:cs typeface="DM Serif Display"/>
                <a:sym typeface="DM Serif Display"/>
              </a:rPr>
              <a:t>5. The Symbolism behind the Sparkle</a:t>
            </a:r>
          </a:p>
        </p:txBody>
      </p:sp>
      <p:sp>
        <p:nvSpPr>
          <p:cNvPr name="TextBox 21" id="21"/>
          <p:cNvSpPr txBox="true"/>
          <p:nvPr/>
        </p:nvSpPr>
        <p:spPr>
          <a:xfrm rot="0">
            <a:off x="8028049" y="6189738"/>
            <a:ext cx="9231251" cy="1490345"/>
          </a:xfrm>
          <a:prstGeom prst="rect">
            <a:avLst/>
          </a:prstGeom>
        </p:spPr>
        <p:txBody>
          <a:bodyPr anchor="t" rtlCol="false" tIns="0" lIns="0" bIns="0" rIns="0">
            <a:spAutoFit/>
          </a:bodyPr>
          <a:lstStyle/>
          <a:p>
            <a:pPr algn="just">
              <a:lnSpc>
                <a:spcPts val="2380"/>
              </a:lnSpc>
            </a:pPr>
            <a:r>
              <a:rPr lang="en-US" sz="1700">
                <a:solidFill>
                  <a:srgbClr val="F2EDE7"/>
                </a:solidFill>
                <a:latin typeface="Poppins"/>
                <a:ea typeface="Poppins"/>
                <a:cs typeface="Poppins"/>
                <a:sym typeface="Poppins"/>
              </a:rPr>
              <a:t>Designer pearl earrings are the best designer jewels to be worn during anniversaries, weddings, or milestones. 18k gold diamond earrings signify eternal love, and blue sapphire and diamond earrings show emotional richness. Every work is sentimental and handmade, giving one a life-long memory and an ode to the spirit of beauty and love.</a:t>
            </a:r>
          </a:p>
        </p:txBody>
      </p:sp>
      <p:sp>
        <p:nvSpPr>
          <p:cNvPr name="TextBox 22" id="22"/>
          <p:cNvSpPr txBox="true"/>
          <p:nvPr/>
        </p:nvSpPr>
        <p:spPr>
          <a:xfrm rot="0">
            <a:off x="8028049" y="5318090"/>
            <a:ext cx="8703903" cy="671616"/>
          </a:xfrm>
          <a:prstGeom prst="rect">
            <a:avLst/>
          </a:prstGeom>
        </p:spPr>
        <p:txBody>
          <a:bodyPr anchor="t" rtlCol="false" tIns="0" lIns="0" bIns="0" rIns="0">
            <a:spAutoFit/>
          </a:bodyPr>
          <a:lstStyle/>
          <a:p>
            <a:pPr algn="l">
              <a:lnSpc>
                <a:spcPts val="5506"/>
              </a:lnSpc>
            </a:pPr>
            <a:r>
              <a:rPr lang="en-US" sz="3933">
                <a:solidFill>
                  <a:srgbClr val="F2EDE7"/>
                </a:solidFill>
                <a:latin typeface="DM Serif Display"/>
                <a:ea typeface="DM Serif Display"/>
                <a:cs typeface="DM Serif Display"/>
                <a:sym typeface="DM Serif Display"/>
              </a:rPr>
              <a:t>6. A Gift beyond Compare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879" y="-60997"/>
            <a:ext cx="18433758" cy="10408994"/>
            <a:chOff x="0" y="0"/>
            <a:chExt cx="4854982" cy="2741463"/>
          </a:xfrm>
        </p:grpSpPr>
        <p:sp>
          <p:nvSpPr>
            <p:cNvPr name="Freeform 3" id="3"/>
            <p:cNvSpPr/>
            <p:nvPr/>
          </p:nvSpPr>
          <p:spPr>
            <a:xfrm flipH="false" flipV="false" rot="0">
              <a:off x="0" y="0"/>
              <a:ext cx="4854982" cy="2741463"/>
            </a:xfrm>
            <a:custGeom>
              <a:avLst/>
              <a:gdLst/>
              <a:ahLst/>
              <a:cxnLst/>
              <a:rect r="r" b="b" t="t" l="l"/>
              <a:pathLst>
                <a:path h="2741463" w="4854982">
                  <a:moveTo>
                    <a:pt x="0" y="0"/>
                  </a:moveTo>
                  <a:lnTo>
                    <a:pt x="4854982" y="0"/>
                  </a:lnTo>
                  <a:lnTo>
                    <a:pt x="4854982" y="2741463"/>
                  </a:lnTo>
                  <a:lnTo>
                    <a:pt x="0" y="2741463"/>
                  </a:lnTo>
                  <a:close/>
                </a:path>
              </a:pathLst>
            </a:custGeom>
            <a:solidFill>
              <a:srgbClr val="F2EDE7"/>
            </a:solidFill>
          </p:spPr>
        </p:sp>
        <p:sp>
          <p:nvSpPr>
            <p:cNvPr name="TextBox 4" id="4"/>
            <p:cNvSpPr txBox="true"/>
            <p:nvPr/>
          </p:nvSpPr>
          <p:spPr>
            <a:xfrm>
              <a:off x="0" y="-57150"/>
              <a:ext cx="4854982" cy="279861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5400000">
            <a:off x="16513062" y="8434928"/>
            <a:ext cx="645524" cy="751701"/>
          </a:xfrm>
          <a:custGeom>
            <a:avLst/>
            <a:gdLst/>
            <a:ahLst/>
            <a:cxnLst/>
            <a:rect r="r" b="b" t="t" l="l"/>
            <a:pathLst>
              <a:path h="751701" w="645524">
                <a:moveTo>
                  <a:pt x="0" y="0"/>
                </a:moveTo>
                <a:lnTo>
                  <a:pt x="645524" y="0"/>
                </a:lnTo>
                <a:lnTo>
                  <a:pt x="645524" y="751702"/>
                </a:lnTo>
                <a:lnTo>
                  <a:pt x="0" y="7517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7211675" y="-410492"/>
            <a:ext cx="47625" cy="3688126"/>
            <a:chOff x="0" y="0"/>
            <a:chExt cx="12543" cy="971358"/>
          </a:xfrm>
        </p:grpSpPr>
        <p:sp>
          <p:nvSpPr>
            <p:cNvPr name="Freeform 7" id="7"/>
            <p:cNvSpPr/>
            <p:nvPr/>
          </p:nvSpPr>
          <p:spPr>
            <a:xfrm flipH="false" flipV="false" rot="0">
              <a:off x="0" y="0"/>
              <a:ext cx="12543" cy="971358"/>
            </a:xfrm>
            <a:custGeom>
              <a:avLst/>
              <a:gdLst/>
              <a:ahLst/>
              <a:cxnLst/>
              <a:rect r="r" b="b" t="t" l="l"/>
              <a:pathLst>
                <a:path h="971358" w="12543">
                  <a:moveTo>
                    <a:pt x="0" y="0"/>
                  </a:moveTo>
                  <a:lnTo>
                    <a:pt x="12543" y="0"/>
                  </a:lnTo>
                  <a:lnTo>
                    <a:pt x="12543" y="971358"/>
                  </a:lnTo>
                  <a:lnTo>
                    <a:pt x="0" y="971358"/>
                  </a:lnTo>
                  <a:close/>
                </a:path>
              </a:pathLst>
            </a:custGeom>
            <a:solidFill>
              <a:srgbClr val="F2EDE7"/>
            </a:solidFill>
          </p:spPr>
        </p:sp>
        <p:sp>
          <p:nvSpPr>
            <p:cNvPr name="TextBox 8" id="8"/>
            <p:cNvSpPr txBox="true"/>
            <p:nvPr/>
          </p:nvSpPr>
          <p:spPr>
            <a:xfrm>
              <a:off x="0" y="-57150"/>
              <a:ext cx="12543" cy="102850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888249" y="-410492"/>
            <a:ext cx="19176249" cy="5149261"/>
            <a:chOff x="0" y="0"/>
            <a:chExt cx="5050535" cy="1356184"/>
          </a:xfrm>
        </p:grpSpPr>
        <p:sp>
          <p:nvSpPr>
            <p:cNvPr name="Freeform 10" id="10"/>
            <p:cNvSpPr/>
            <p:nvPr/>
          </p:nvSpPr>
          <p:spPr>
            <a:xfrm flipH="false" flipV="false" rot="0">
              <a:off x="0" y="0"/>
              <a:ext cx="5050535" cy="1356184"/>
            </a:xfrm>
            <a:custGeom>
              <a:avLst/>
              <a:gdLst/>
              <a:ahLst/>
              <a:cxnLst/>
              <a:rect r="r" b="b" t="t" l="l"/>
              <a:pathLst>
                <a:path h="1356184" w="5050535">
                  <a:moveTo>
                    <a:pt x="0" y="0"/>
                  </a:moveTo>
                  <a:lnTo>
                    <a:pt x="5050535" y="0"/>
                  </a:lnTo>
                  <a:lnTo>
                    <a:pt x="5050535" y="1356184"/>
                  </a:lnTo>
                  <a:lnTo>
                    <a:pt x="0" y="1356184"/>
                  </a:lnTo>
                  <a:close/>
                </a:path>
              </a:pathLst>
            </a:custGeom>
            <a:solidFill>
              <a:srgbClr val="644A3E"/>
            </a:solidFill>
          </p:spPr>
        </p:sp>
        <p:sp>
          <p:nvSpPr>
            <p:cNvPr name="TextBox 11" id="11"/>
            <p:cNvSpPr txBox="true"/>
            <p:nvPr/>
          </p:nvSpPr>
          <p:spPr>
            <a:xfrm>
              <a:off x="0" y="-57150"/>
              <a:ext cx="5050535" cy="1413334"/>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87190" y="9258300"/>
            <a:ext cx="2021260" cy="1028700"/>
            <a:chOff x="0" y="0"/>
            <a:chExt cx="532348" cy="270933"/>
          </a:xfrm>
        </p:grpSpPr>
        <p:sp>
          <p:nvSpPr>
            <p:cNvPr name="Freeform 13" id="13"/>
            <p:cNvSpPr/>
            <p:nvPr/>
          </p:nvSpPr>
          <p:spPr>
            <a:xfrm flipH="false" flipV="false" rot="0">
              <a:off x="0" y="0"/>
              <a:ext cx="532348" cy="270933"/>
            </a:xfrm>
            <a:custGeom>
              <a:avLst/>
              <a:gdLst/>
              <a:ahLst/>
              <a:cxnLst/>
              <a:rect r="r" b="b" t="t" l="l"/>
              <a:pathLst>
                <a:path h="270933" w="532348">
                  <a:moveTo>
                    <a:pt x="0" y="0"/>
                  </a:moveTo>
                  <a:lnTo>
                    <a:pt x="532348" y="0"/>
                  </a:lnTo>
                  <a:lnTo>
                    <a:pt x="532348" y="270933"/>
                  </a:lnTo>
                  <a:lnTo>
                    <a:pt x="0" y="270933"/>
                  </a:lnTo>
                  <a:close/>
                </a:path>
              </a:pathLst>
            </a:custGeom>
            <a:solidFill>
              <a:srgbClr val="644A3E"/>
            </a:solidFill>
          </p:spPr>
        </p:sp>
        <p:sp>
          <p:nvSpPr>
            <p:cNvPr name="TextBox 14" id="14"/>
            <p:cNvSpPr txBox="true"/>
            <p:nvPr/>
          </p:nvSpPr>
          <p:spPr>
            <a:xfrm>
              <a:off x="0" y="-57150"/>
              <a:ext cx="532348" cy="32808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81075" y="-70313"/>
            <a:ext cx="47625" cy="4468904"/>
            <a:chOff x="0" y="0"/>
            <a:chExt cx="12543" cy="1176995"/>
          </a:xfrm>
        </p:grpSpPr>
        <p:sp>
          <p:nvSpPr>
            <p:cNvPr name="Freeform 16" id="16"/>
            <p:cNvSpPr/>
            <p:nvPr/>
          </p:nvSpPr>
          <p:spPr>
            <a:xfrm flipH="false" flipV="false" rot="0">
              <a:off x="0" y="0"/>
              <a:ext cx="12543" cy="1176995"/>
            </a:xfrm>
            <a:custGeom>
              <a:avLst/>
              <a:gdLst/>
              <a:ahLst/>
              <a:cxnLst/>
              <a:rect r="r" b="b" t="t" l="l"/>
              <a:pathLst>
                <a:path h="1176995" w="12543">
                  <a:moveTo>
                    <a:pt x="0" y="0"/>
                  </a:moveTo>
                  <a:lnTo>
                    <a:pt x="12543" y="0"/>
                  </a:lnTo>
                  <a:lnTo>
                    <a:pt x="12543" y="1176995"/>
                  </a:lnTo>
                  <a:lnTo>
                    <a:pt x="0" y="1176995"/>
                  </a:lnTo>
                  <a:close/>
                </a:path>
              </a:pathLst>
            </a:custGeom>
            <a:solidFill>
              <a:srgbClr val="F2EDE7"/>
            </a:solidFill>
          </p:spPr>
        </p:sp>
        <p:sp>
          <p:nvSpPr>
            <p:cNvPr name="TextBox 17" id="17"/>
            <p:cNvSpPr txBox="true"/>
            <p:nvPr/>
          </p:nvSpPr>
          <p:spPr>
            <a:xfrm>
              <a:off x="0" y="-57150"/>
              <a:ext cx="12543" cy="123414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634070" y="5014994"/>
            <a:ext cx="5526910" cy="1130914"/>
            <a:chOff x="0" y="0"/>
            <a:chExt cx="7369213" cy="1507886"/>
          </a:xfrm>
        </p:grpSpPr>
        <p:sp>
          <p:nvSpPr>
            <p:cNvPr name="TextBox 19" id="19"/>
            <p:cNvSpPr txBox="true"/>
            <p:nvPr/>
          </p:nvSpPr>
          <p:spPr>
            <a:xfrm rot="0">
              <a:off x="0" y="-133350"/>
              <a:ext cx="6905614" cy="1641236"/>
            </a:xfrm>
            <a:prstGeom prst="rect">
              <a:avLst/>
            </a:prstGeom>
          </p:spPr>
          <p:txBody>
            <a:bodyPr anchor="t" rtlCol="false" tIns="0" lIns="0" bIns="0" rIns="0">
              <a:spAutoFit/>
            </a:bodyPr>
            <a:lstStyle/>
            <a:p>
              <a:pPr algn="ctr">
                <a:lnSpc>
                  <a:spcPts val="10491"/>
                </a:lnSpc>
              </a:pPr>
              <a:r>
                <a:rPr lang="en-US" sz="7494">
                  <a:solidFill>
                    <a:srgbClr val="644A3E"/>
                  </a:solidFill>
                  <a:latin typeface="DM Serif Display"/>
                  <a:ea typeface="DM Serif Display"/>
                  <a:cs typeface="DM Serif Display"/>
                  <a:sym typeface="DM Serif Display"/>
                </a:rPr>
                <a:t>Thank You</a:t>
              </a:r>
            </a:p>
          </p:txBody>
        </p:sp>
        <p:sp>
          <p:nvSpPr>
            <p:cNvPr name="Freeform 20" id="20"/>
            <p:cNvSpPr/>
            <p:nvPr/>
          </p:nvSpPr>
          <p:spPr>
            <a:xfrm flipH="false" flipV="false" rot="0">
              <a:off x="6442015" y="0"/>
              <a:ext cx="927198" cy="927198"/>
            </a:xfrm>
            <a:custGeom>
              <a:avLst/>
              <a:gdLst/>
              <a:ahLst/>
              <a:cxnLst/>
              <a:rect r="r" b="b" t="t" l="l"/>
              <a:pathLst>
                <a:path h="927198" w="927198">
                  <a:moveTo>
                    <a:pt x="0" y="0"/>
                  </a:moveTo>
                  <a:lnTo>
                    <a:pt x="927198" y="0"/>
                  </a:lnTo>
                  <a:lnTo>
                    <a:pt x="927198" y="927198"/>
                  </a:lnTo>
                  <a:lnTo>
                    <a:pt x="0" y="9271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21" id="21"/>
          <p:cNvGrpSpPr>
            <a:grpSpLocks noChangeAspect="true"/>
          </p:cNvGrpSpPr>
          <p:nvPr/>
        </p:nvGrpSpPr>
        <p:grpSpPr>
          <a:xfrm rot="0">
            <a:off x="10483941" y="1153459"/>
            <a:ext cx="5533460" cy="7980082"/>
            <a:chOff x="0" y="0"/>
            <a:chExt cx="6224905" cy="8977249"/>
          </a:xfrm>
        </p:grpSpPr>
        <p:sp>
          <p:nvSpPr>
            <p:cNvPr name="Freeform 22" id="22"/>
            <p:cNvSpPr/>
            <p:nvPr/>
          </p:nvSpPr>
          <p:spPr>
            <a:xfrm flipH="false" flipV="false" rot="0">
              <a:off x="648843" y="391922"/>
              <a:ext cx="4927219" cy="8193405"/>
            </a:xfrm>
            <a:custGeom>
              <a:avLst/>
              <a:gdLst/>
              <a:ahLst/>
              <a:cxnLst/>
              <a:rect r="r" b="b" t="t" l="l"/>
              <a:pathLst>
                <a:path h="8193405" w="4927219">
                  <a:moveTo>
                    <a:pt x="2463673" y="0"/>
                  </a:moveTo>
                  <a:cubicBezTo>
                    <a:pt x="3742436" y="7620"/>
                    <a:pt x="4908804" y="1092708"/>
                    <a:pt x="4927219" y="2446274"/>
                  </a:cubicBezTo>
                  <a:lnTo>
                    <a:pt x="4927219" y="8193405"/>
                  </a:lnTo>
                  <a:lnTo>
                    <a:pt x="0" y="8193405"/>
                  </a:lnTo>
                  <a:lnTo>
                    <a:pt x="0" y="2446274"/>
                  </a:lnTo>
                  <a:cubicBezTo>
                    <a:pt x="18542" y="1092708"/>
                    <a:pt x="1184783" y="7620"/>
                    <a:pt x="2463673" y="0"/>
                  </a:cubicBezTo>
                  <a:close/>
                </a:path>
              </a:pathLst>
            </a:custGeom>
            <a:blipFill>
              <a:blip r:embed="rId6"/>
              <a:stretch>
                <a:fillRect l="-23926" t="0" r="-23926" b="0"/>
              </a:stretch>
            </a:blipFill>
          </p:spPr>
        </p:sp>
        <p:sp>
          <p:nvSpPr>
            <p:cNvPr name="Freeform 23" id="23"/>
            <p:cNvSpPr/>
            <p:nvPr/>
          </p:nvSpPr>
          <p:spPr>
            <a:xfrm flipH="false" flipV="false" rot="0">
              <a:off x="0" y="1397"/>
              <a:ext cx="6224905" cy="8974582"/>
            </a:xfrm>
            <a:custGeom>
              <a:avLst/>
              <a:gdLst/>
              <a:ahLst/>
              <a:cxnLst/>
              <a:rect r="r" b="b" t="t" l="l"/>
              <a:pathLst>
                <a:path h="8974582" w="6224905">
                  <a:moveTo>
                    <a:pt x="4823460" y="1102106"/>
                  </a:moveTo>
                  <a:cubicBezTo>
                    <a:pt x="4356227" y="647573"/>
                    <a:pt x="3732530" y="384683"/>
                    <a:pt x="3112516" y="381000"/>
                  </a:cubicBezTo>
                  <a:lnTo>
                    <a:pt x="3112389" y="381000"/>
                  </a:lnTo>
                  <a:cubicBezTo>
                    <a:pt x="2492248" y="384683"/>
                    <a:pt x="1868678" y="647446"/>
                    <a:pt x="1401445" y="1102106"/>
                  </a:cubicBezTo>
                  <a:cubicBezTo>
                    <a:pt x="918845" y="1571625"/>
                    <a:pt x="648208" y="2187575"/>
                    <a:pt x="639445" y="2836799"/>
                  </a:cubicBezTo>
                  <a:lnTo>
                    <a:pt x="639445" y="8593455"/>
                  </a:lnTo>
                  <a:lnTo>
                    <a:pt x="5585587" y="8593455"/>
                  </a:lnTo>
                  <a:lnTo>
                    <a:pt x="5585587" y="2836672"/>
                  </a:lnTo>
                  <a:cubicBezTo>
                    <a:pt x="5576697" y="2187575"/>
                    <a:pt x="5306060" y="1571498"/>
                    <a:pt x="4823460" y="1102106"/>
                  </a:cubicBezTo>
                  <a:close/>
                  <a:moveTo>
                    <a:pt x="5566537" y="8574405"/>
                  </a:moveTo>
                  <a:lnTo>
                    <a:pt x="658368" y="8574405"/>
                  </a:lnTo>
                  <a:lnTo>
                    <a:pt x="658368" y="2836926"/>
                  </a:lnTo>
                  <a:cubicBezTo>
                    <a:pt x="667131" y="2192909"/>
                    <a:pt x="935736" y="1581658"/>
                    <a:pt x="1414653" y="1115695"/>
                  </a:cubicBezTo>
                  <a:cubicBezTo>
                    <a:pt x="1878457" y="664464"/>
                    <a:pt x="2497201" y="403606"/>
                    <a:pt x="3112389" y="400050"/>
                  </a:cubicBezTo>
                  <a:cubicBezTo>
                    <a:pt x="3727577" y="403733"/>
                    <a:pt x="4346448" y="664591"/>
                    <a:pt x="4810125" y="1115695"/>
                  </a:cubicBezTo>
                  <a:cubicBezTo>
                    <a:pt x="5289042" y="1581658"/>
                    <a:pt x="5557647" y="2192909"/>
                    <a:pt x="5566410" y="2836799"/>
                  </a:cubicBezTo>
                  <a:lnTo>
                    <a:pt x="5566410" y="8574405"/>
                  </a:lnTo>
                  <a:close/>
                  <a:moveTo>
                    <a:pt x="6224905" y="3335147"/>
                  </a:moveTo>
                  <a:cubicBezTo>
                    <a:pt x="6082792" y="3314700"/>
                    <a:pt x="6006973" y="3227705"/>
                    <a:pt x="5966460" y="3137662"/>
                  </a:cubicBezTo>
                  <a:lnTo>
                    <a:pt x="5966460" y="2831465"/>
                  </a:lnTo>
                  <a:cubicBezTo>
                    <a:pt x="5956173" y="2080641"/>
                    <a:pt x="5644642" y="1369441"/>
                    <a:pt x="5089144" y="828929"/>
                  </a:cubicBezTo>
                  <a:cubicBezTo>
                    <a:pt x="4552061" y="306451"/>
                    <a:pt x="3832352" y="4191"/>
                    <a:pt x="3114675" y="0"/>
                  </a:cubicBezTo>
                  <a:lnTo>
                    <a:pt x="3110103" y="0"/>
                  </a:lnTo>
                  <a:cubicBezTo>
                    <a:pt x="2392553" y="4191"/>
                    <a:pt x="1672844" y="306451"/>
                    <a:pt x="1135634" y="828929"/>
                  </a:cubicBezTo>
                  <a:cubicBezTo>
                    <a:pt x="580136" y="1369314"/>
                    <a:pt x="268605" y="2080514"/>
                    <a:pt x="258318" y="2831592"/>
                  </a:cubicBezTo>
                  <a:lnTo>
                    <a:pt x="258318" y="6489573"/>
                  </a:lnTo>
                  <a:cubicBezTo>
                    <a:pt x="217805" y="6579616"/>
                    <a:pt x="141986" y="6666611"/>
                    <a:pt x="0" y="6687058"/>
                  </a:cubicBezTo>
                  <a:cubicBezTo>
                    <a:pt x="142113" y="6707505"/>
                    <a:pt x="217932" y="6794501"/>
                    <a:pt x="258318" y="6884543"/>
                  </a:cubicBezTo>
                  <a:lnTo>
                    <a:pt x="258318" y="8974582"/>
                  </a:lnTo>
                  <a:lnTo>
                    <a:pt x="5966460" y="8974582"/>
                  </a:lnTo>
                  <a:lnTo>
                    <a:pt x="5966460" y="3532759"/>
                  </a:lnTo>
                  <a:cubicBezTo>
                    <a:pt x="6006973" y="3442589"/>
                    <a:pt x="6082792" y="3355594"/>
                    <a:pt x="6224905" y="3335147"/>
                  </a:cubicBezTo>
                  <a:close/>
                  <a:moveTo>
                    <a:pt x="277368" y="8955405"/>
                  </a:moveTo>
                  <a:lnTo>
                    <a:pt x="277368" y="6884416"/>
                  </a:lnTo>
                  <a:cubicBezTo>
                    <a:pt x="317881" y="6794373"/>
                    <a:pt x="393700" y="6707505"/>
                    <a:pt x="535686" y="6687058"/>
                  </a:cubicBezTo>
                  <a:cubicBezTo>
                    <a:pt x="393700" y="6666611"/>
                    <a:pt x="317881" y="6579616"/>
                    <a:pt x="277368" y="6489700"/>
                  </a:cubicBezTo>
                  <a:lnTo>
                    <a:pt x="277368" y="2831846"/>
                  </a:lnTo>
                  <a:cubicBezTo>
                    <a:pt x="287528" y="2086102"/>
                    <a:pt x="597027" y="1379601"/>
                    <a:pt x="1148969" y="842772"/>
                  </a:cubicBezTo>
                  <a:cubicBezTo>
                    <a:pt x="1682623" y="323469"/>
                    <a:pt x="2397506" y="23241"/>
                    <a:pt x="3110230" y="19050"/>
                  </a:cubicBezTo>
                  <a:lnTo>
                    <a:pt x="3114675" y="19050"/>
                  </a:lnTo>
                  <a:cubicBezTo>
                    <a:pt x="3827399" y="23241"/>
                    <a:pt x="4542282" y="323469"/>
                    <a:pt x="5075936" y="842645"/>
                  </a:cubicBezTo>
                  <a:cubicBezTo>
                    <a:pt x="5627878" y="1379601"/>
                    <a:pt x="5937377" y="2085975"/>
                    <a:pt x="5947537" y="2831592"/>
                  </a:cubicBezTo>
                  <a:lnTo>
                    <a:pt x="5947537" y="3137789"/>
                  </a:lnTo>
                  <a:cubicBezTo>
                    <a:pt x="5907024" y="3227705"/>
                    <a:pt x="5831205" y="3314700"/>
                    <a:pt x="5689219" y="3335147"/>
                  </a:cubicBezTo>
                  <a:cubicBezTo>
                    <a:pt x="5831205" y="3355594"/>
                    <a:pt x="5907024" y="3442462"/>
                    <a:pt x="5947537" y="3532505"/>
                  </a:cubicBezTo>
                  <a:lnTo>
                    <a:pt x="5947537" y="8955405"/>
                  </a:lnTo>
                  <a:lnTo>
                    <a:pt x="277368" y="8955405"/>
                  </a:lnTo>
                  <a:close/>
                </a:path>
              </a:pathLst>
            </a:custGeom>
            <a:solidFill>
              <a:srgbClr val="644A3E"/>
            </a:solidFill>
          </p:spPr>
        </p:sp>
      </p:grpSp>
      <p:grpSp>
        <p:nvGrpSpPr>
          <p:cNvPr name="Group 24" id="24"/>
          <p:cNvGrpSpPr/>
          <p:nvPr/>
        </p:nvGrpSpPr>
        <p:grpSpPr>
          <a:xfrm rot="0">
            <a:off x="1824344" y="468364"/>
            <a:ext cx="4375277" cy="685095"/>
            <a:chOff x="0" y="0"/>
            <a:chExt cx="5833702" cy="913460"/>
          </a:xfrm>
        </p:grpSpPr>
        <p:sp>
          <p:nvSpPr>
            <p:cNvPr name="TextBox 25" id="25"/>
            <p:cNvSpPr txBox="true"/>
            <p:nvPr/>
          </p:nvSpPr>
          <p:spPr>
            <a:xfrm rot="0">
              <a:off x="0" y="-85725"/>
              <a:ext cx="5833702" cy="999185"/>
            </a:xfrm>
            <a:prstGeom prst="rect">
              <a:avLst/>
            </a:prstGeom>
          </p:spPr>
          <p:txBody>
            <a:bodyPr anchor="t" rtlCol="false" tIns="0" lIns="0" bIns="0" rIns="0">
              <a:spAutoFit/>
            </a:bodyPr>
            <a:lstStyle/>
            <a:p>
              <a:pPr algn="l">
                <a:lnSpc>
                  <a:spcPts val="6338"/>
                </a:lnSpc>
              </a:pPr>
              <a:r>
                <a:rPr lang="en-US" sz="4527">
                  <a:solidFill>
                    <a:srgbClr val="F2EDE7"/>
                  </a:solidFill>
                  <a:latin typeface="DM Serif Display"/>
                  <a:ea typeface="DM Serif Display"/>
                  <a:cs typeface="DM Serif Display"/>
                  <a:sym typeface="DM Serif Display"/>
                </a:rPr>
                <a:t>Conclusion</a:t>
              </a:r>
            </a:p>
          </p:txBody>
        </p:sp>
        <p:sp>
          <p:nvSpPr>
            <p:cNvPr name="Freeform 26" id="26"/>
            <p:cNvSpPr/>
            <p:nvPr/>
          </p:nvSpPr>
          <p:spPr>
            <a:xfrm flipH="false" flipV="false" rot="0">
              <a:off x="3204388" y="0"/>
              <a:ext cx="461207" cy="461207"/>
            </a:xfrm>
            <a:custGeom>
              <a:avLst/>
              <a:gdLst/>
              <a:ahLst/>
              <a:cxnLst/>
              <a:rect r="r" b="b" t="t" l="l"/>
              <a:pathLst>
                <a:path h="461207" w="461207">
                  <a:moveTo>
                    <a:pt x="0" y="0"/>
                  </a:moveTo>
                  <a:lnTo>
                    <a:pt x="461207" y="0"/>
                  </a:lnTo>
                  <a:lnTo>
                    <a:pt x="461207" y="461207"/>
                  </a:lnTo>
                  <a:lnTo>
                    <a:pt x="0" y="4612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TextBox 27" id="27"/>
          <p:cNvSpPr txBox="true"/>
          <p:nvPr/>
        </p:nvSpPr>
        <p:spPr>
          <a:xfrm rot="0">
            <a:off x="2569304" y="6326884"/>
            <a:ext cx="6574696" cy="559435"/>
          </a:xfrm>
          <a:prstGeom prst="rect">
            <a:avLst/>
          </a:prstGeom>
        </p:spPr>
        <p:txBody>
          <a:bodyPr anchor="t" rtlCol="false" tIns="0" lIns="0" bIns="0" rIns="0">
            <a:spAutoFit/>
          </a:bodyPr>
          <a:lstStyle/>
          <a:p>
            <a:pPr algn="l">
              <a:lnSpc>
                <a:spcPts val="4339"/>
              </a:lnSpc>
            </a:pPr>
            <a:r>
              <a:rPr lang="en-US" sz="3099" b="true">
                <a:solidFill>
                  <a:srgbClr val="644A3E"/>
                </a:solidFill>
                <a:latin typeface="Poppins Bold"/>
                <a:ea typeface="Poppins Bold"/>
                <a:cs typeface="Poppins Bold"/>
                <a:sym typeface="Poppins Bold"/>
              </a:rPr>
              <a:t>www.jewelofthelotus.com</a:t>
            </a:r>
          </a:p>
        </p:txBody>
      </p:sp>
      <p:sp>
        <p:nvSpPr>
          <p:cNvPr name="TextBox 28" id="28"/>
          <p:cNvSpPr txBox="true"/>
          <p:nvPr/>
        </p:nvSpPr>
        <p:spPr>
          <a:xfrm rot="0">
            <a:off x="1824344" y="1376421"/>
            <a:ext cx="8752473" cy="2966720"/>
          </a:xfrm>
          <a:prstGeom prst="rect">
            <a:avLst/>
          </a:prstGeom>
        </p:spPr>
        <p:txBody>
          <a:bodyPr anchor="t" rtlCol="false" tIns="0" lIns="0" bIns="0" rIns="0">
            <a:spAutoFit/>
          </a:bodyPr>
          <a:lstStyle/>
          <a:p>
            <a:pPr algn="just">
              <a:lnSpc>
                <a:spcPts val="2380"/>
              </a:lnSpc>
            </a:pPr>
            <a:r>
              <a:rPr lang="en-US" sz="1700">
                <a:solidFill>
                  <a:srgbClr val="F2EDE7"/>
                </a:solidFill>
                <a:latin typeface="Poppins"/>
                <a:ea typeface="Poppins"/>
                <a:cs typeface="Poppins"/>
                <a:sym typeface="Poppins"/>
              </a:rPr>
              <a:t>Each piece of jewelry has a story of emotion and craftsmanship. It could be that it is the gentle outshine ofdesigner pearl earrings, the luster of 18k gold diamond earrings, or the intensity of </a:t>
            </a:r>
            <a:r>
              <a:rPr lang="en-US" b="true" sz="1700">
                <a:solidFill>
                  <a:srgbClr val="F2EDE7"/>
                </a:solidFill>
                <a:latin typeface="Poppins Bold"/>
                <a:ea typeface="Poppins Bold"/>
                <a:cs typeface="Poppins Bold"/>
                <a:sym typeface="Poppins Bold"/>
                <a:hlinkClick r:id="rId9" tooltip="https://jewelofthelotus.com/product-category/jewelry/ear-rings/"/>
              </a:rPr>
              <a:t>blue sapphire and diamond earrings</a:t>
            </a:r>
            <a:r>
              <a:rPr lang="en-US" sz="1700">
                <a:solidFill>
                  <a:srgbClr val="F2EDE7"/>
                </a:solidFill>
                <a:latin typeface="Poppins"/>
                <a:ea typeface="Poppins"/>
                <a:cs typeface="Poppins"/>
                <a:sym typeface="Poppins"/>
              </a:rPr>
              <a:t>; every design portrays elegance and uniqueness. These magnificent works introduce more than shine; they provide personality and trustworthiness to each appearance. The ideal gift or self-indulgence, every item has a classical beauty and good craftsmanship. They are </a:t>
            </a:r>
            <a:r>
              <a:rPr lang="en-US" sz="1700">
                <a:solidFill>
                  <a:srgbClr val="F2EDE7"/>
                </a:solidFill>
                <a:latin typeface="Poppins"/>
                <a:ea typeface="Poppins"/>
                <a:cs typeface="Poppins"/>
                <a:sym typeface="Poppins"/>
              </a:rPr>
              <a:t>reminders of wearers in all reflections of the grace that lasts and the beauty that remains unaffected.</a:t>
            </a:r>
          </a:p>
          <a:p>
            <a:pPr algn="just">
              <a:lnSpc>
                <a:spcPts val="2380"/>
              </a:lnSpc>
            </a:pPr>
          </a:p>
          <a:p>
            <a:pPr algn="just">
              <a:lnSpc>
                <a:spcPts val="2380"/>
              </a:lnSpc>
            </a:pPr>
            <a:r>
              <a:rPr lang="en-US" sz="1700">
                <a:solidFill>
                  <a:srgbClr val="F2EDE7"/>
                </a:solidFill>
                <a:latin typeface="Poppins"/>
                <a:ea typeface="Poppins"/>
                <a:cs typeface="Poppins"/>
                <a:sym typeface="Poppins"/>
              </a:rPr>
              <a:t> Find eternal beauty- get the best designer pearl earrings at </a:t>
            </a:r>
            <a:r>
              <a:rPr lang="en-US" sz="1700" u="sng">
                <a:solidFill>
                  <a:srgbClr val="F2EDE7"/>
                </a:solidFill>
                <a:latin typeface="Poppins"/>
                <a:ea typeface="Poppins"/>
                <a:cs typeface="Poppins"/>
                <a:sym typeface="Poppins"/>
                <a:hlinkClick r:id="rId10" tooltip="https://jewelofthelotus.com/?srsltid=AfmBOorCORgYP3sB9aow5MJEfOhrXtB7BhPjGD0Rntkv4EhXCP6-JH4u"/>
              </a:rPr>
              <a:t>Jewel of the Lotus</a:t>
            </a:r>
            <a:r>
              <a:rPr lang="en-US" sz="1700">
                <a:solidFill>
                  <a:srgbClr val="F2EDE7"/>
                </a:solidFill>
                <a:latin typeface="Poppins"/>
                <a:ea typeface="Poppins"/>
                <a:cs typeface="Poppins"/>
                <a:sym typeface="Poppins"/>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DAG6oOiN--U</dc:identifier>
  <dcterms:modified xsi:type="dcterms:W3CDTF">2011-08-01T06:04:30Z</dcterms:modified>
  <cp:revision>1</cp:revision>
  <dc:title>The Timeless Charm of Designer Pearl Earrings for Every Occasion </dc:title>
</cp:coreProperties>
</file>