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rimo Bold" charset="1" panose="020B0704020202020204"/>
      <p:regular r:id="rId19"/>
    </p:embeddedFont>
    <p:embeddedFont>
      <p:font typeface="Arimo" charset="1" panose="020B06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notesMasters/notesMaster1.xml" Type="http://schemas.openxmlformats.org/officeDocument/2006/relationships/notesMaster"/><Relationship Id="rId17" Target="theme/theme2.xml" Type="http://schemas.openxmlformats.org/officeDocument/2006/relationships/theme"/><Relationship Id="rId18" Target="notesSlides/notesSlide1.xml" Type="http://schemas.openxmlformats.org/officeDocument/2006/relationships/notes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notesSlides/notesSlide2.xml" Type="http://schemas.openxmlformats.org/officeDocument/2006/relationships/notesSlide"/><Relationship Id="rId22" Target="notesSlides/notesSlide3.xml" Type="http://schemas.openxmlformats.org/officeDocument/2006/relationships/notesSlide"/><Relationship Id="rId23" Target="notesSlides/notesSlide4.xml" Type="http://schemas.openxmlformats.org/officeDocument/2006/relationships/notesSlide"/><Relationship Id="rId24" Target="notesSlides/notesSlide5.xml" Type="http://schemas.openxmlformats.org/officeDocument/2006/relationships/notesSlide"/><Relationship Id="rId25" Target="notesSlides/notesSlide6.xml" Type="http://schemas.openxmlformats.org/officeDocument/2006/relationships/notesSlide"/><Relationship Id="rId26" Target="notesSlides/notesSlide7.xml" Type="http://schemas.openxmlformats.org/officeDocument/2006/relationships/notesSlide"/><Relationship Id="rId27" Target="notesSlides/notesSlide8.xml" Type="http://schemas.openxmlformats.org/officeDocument/2006/relationships/notesSlide"/><Relationship Id="rId28" Target="notesSlides/notesSlide9.xml" Type="http://schemas.openxmlformats.org/officeDocument/2006/relationships/notesSlide"/><Relationship Id="rId29" Target="notesSlides/notesSlide10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https://atdoorstep.ae/dubai/birthday-decoration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https://gamma.app/?utm_source=made-with-gamma" TargetMode="External" Type="http://schemas.openxmlformats.org/officeDocument/2006/relationships/hyperlink"/><Relationship Id="rId5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16.png" Type="http://schemas.openxmlformats.org/officeDocument/2006/relationships/image"/><Relationship Id="rId5" Target="https://blog.atdoorstep.ae/birthday-decoration-services-in-dubai/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7543800" cy="10287000"/>
            <a:chOff x="0" y="0"/>
            <a:chExt cx="100584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100584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961068" y="248815"/>
            <a:ext cx="4038995" cy="1026370"/>
          </a:xfrm>
          <a:custGeom>
            <a:avLst/>
            <a:gdLst/>
            <a:ahLst/>
            <a:cxnLst/>
            <a:rect r="r" b="b" t="t" l="l"/>
            <a:pathLst>
              <a:path h="1026370" w="4038995">
                <a:moveTo>
                  <a:pt x="0" y="0"/>
                </a:moveTo>
                <a:lnTo>
                  <a:pt x="4038995" y="0"/>
                </a:lnTo>
                <a:lnTo>
                  <a:pt x="4038995" y="1026370"/>
                </a:lnTo>
                <a:lnTo>
                  <a:pt x="0" y="1026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372" r="0" b="-1237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50237" y="2398378"/>
            <a:ext cx="9445526" cy="265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7"/>
              </a:lnSpc>
            </a:pPr>
            <a:r>
              <a:rPr lang="en-US" b="true" sz="556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Surprise &amp; Delight Friends with Birthday Decoration Dubai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850237" y="6126659"/>
            <a:ext cx="9445526" cy="881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Transform ordinary birthday celebrations into extraordinary experiences with Dubai's most spectacular decoration styles and trends.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913418" y="0"/>
            <a:ext cx="7543800" cy="10287000"/>
            <a:chOff x="0" y="0"/>
            <a:chExt cx="100584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100584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26132" y="505271"/>
            <a:ext cx="9977735" cy="3956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87"/>
              </a:lnSpc>
            </a:pPr>
            <a:r>
              <a:rPr lang="en-US" b="true" sz="8125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Make Every Birthday a Dubai-Style Celebration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6132" y="4697165"/>
            <a:ext cx="207466" cy="335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8F8F8F"/>
                </a:solidFill>
                <a:latin typeface="Arimo"/>
                <a:ea typeface="Arimo"/>
                <a:cs typeface="Arimo"/>
                <a:sym typeface="Arimo"/>
              </a:rPr>
              <a:t>01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26132" y="5097215"/>
            <a:ext cx="4885134" cy="28575"/>
            <a:chOff x="0" y="0"/>
            <a:chExt cx="6513512" cy="38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513449" cy="38100"/>
            </a:xfrm>
            <a:custGeom>
              <a:avLst/>
              <a:gdLst/>
              <a:ahLst/>
              <a:cxnLst/>
              <a:rect r="r" b="b" t="t" l="l"/>
              <a:pathLst>
                <a:path h="38100" w="6513449">
                  <a:moveTo>
                    <a:pt x="0" y="0"/>
                  </a:moveTo>
                  <a:lnTo>
                    <a:pt x="6513449" y="0"/>
                  </a:lnTo>
                  <a:lnTo>
                    <a:pt x="6513449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26132" y="5239047"/>
            <a:ext cx="2975819" cy="343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b="true" sz="200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Envision the Experience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6132" y="5630466"/>
            <a:ext cx="4885134" cy="1071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Thoughtful, personalised décor transforms ordinary parties into magical experiences that reflect personality and style.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18734" y="4697165"/>
            <a:ext cx="207466" cy="335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8F8F8F"/>
                </a:solidFill>
                <a:latin typeface="Arimo"/>
                <a:ea typeface="Arimo"/>
                <a:cs typeface="Arimo"/>
                <a:sym typeface="Arimo"/>
              </a:rPr>
              <a:t>02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5818734" y="5097215"/>
            <a:ext cx="4885134" cy="28575"/>
            <a:chOff x="0" y="0"/>
            <a:chExt cx="6513512" cy="381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513449" cy="38100"/>
            </a:xfrm>
            <a:custGeom>
              <a:avLst/>
              <a:gdLst/>
              <a:ahLst/>
              <a:cxnLst/>
              <a:rect r="r" b="b" t="t" l="l"/>
              <a:pathLst>
                <a:path h="38100" w="6513449">
                  <a:moveTo>
                    <a:pt x="0" y="0"/>
                  </a:moveTo>
                  <a:lnTo>
                    <a:pt x="6513449" y="0"/>
                  </a:lnTo>
                  <a:lnTo>
                    <a:pt x="6513449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5818734" y="5239047"/>
            <a:ext cx="2593479" cy="343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b="true" sz="200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Surprise with Luxury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818734" y="5630466"/>
            <a:ext cx="4885134" cy="1071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Delight your friends with creative, luxurious setups that showcase Dubai's signature blend of elegance and innovation.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26132" y="6989117"/>
            <a:ext cx="207466" cy="335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8F8F8F"/>
                </a:solidFill>
                <a:latin typeface="Arimo"/>
                <a:ea typeface="Arimo"/>
                <a:cs typeface="Arimo"/>
                <a:sym typeface="Arimo"/>
              </a:rPr>
              <a:t>03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726132" y="7389167"/>
            <a:ext cx="9977735" cy="28575"/>
            <a:chOff x="0" y="0"/>
            <a:chExt cx="13303647" cy="381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303631" cy="38100"/>
            </a:xfrm>
            <a:custGeom>
              <a:avLst/>
              <a:gdLst/>
              <a:ahLst/>
              <a:cxnLst/>
              <a:rect r="r" b="b" t="t" l="l"/>
              <a:pathLst>
                <a:path h="38100" w="13303631">
                  <a:moveTo>
                    <a:pt x="0" y="0"/>
                  </a:moveTo>
                  <a:lnTo>
                    <a:pt x="13303631" y="0"/>
                  </a:lnTo>
                  <a:lnTo>
                    <a:pt x="13303631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726132" y="7531001"/>
            <a:ext cx="3134766" cy="343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b="true" sz="200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Create Lasting Memories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6132" y="7922419"/>
            <a:ext cx="9977735" cy="408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625">
                <a:solidFill>
                  <a:srgbClr val="404040"/>
                </a:solidFill>
                <a:latin typeface="Arimo"/>
                <a:ea typeface="Arimo"/>
                <a:cs typeface="Arimo"/>
                <a:sym typeface="Arimo"/>
              </a:rPr>
              <a:t>Start planning today to craft picture-perfect moments that will be treasured for a lifetime.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6132" y="8643194"/>
            <a:ext cx="9977735" cy="969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b="true" sz="1625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Whether you're celebrating a milestone birthday or an intimate gathering, Dubai's world-class decoration services ensure every celebration is unforgettable. Let your creativity shine and create a birthday experience that truly wows!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7543800" cy="10287000"/>
            <a:chOff x="0" y="0"/>
            <a:chExt cx="100584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100584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55719" y="952500"/>
            <a:ext cx="9834562" cy="1462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2"/>
              </a:lnSpc>
            </a:pPr>
            <a:r>
              <a:rPr lang="en-US" b="true" sz="4437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Why Dubai Birthday Decorations Are Unforgettable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650956" y="2752279"/>
            <a:ext cx="4812804" cy="3347591"/>
            <a:chOff x="0" y="0"/>
            <a:chExt cx="6417072" cy="44634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6350"/>
              <a:ext cx="6404356" cy="4450715"/>
            </a:xfrm>
            <a:custGeom>
              <a:avLst/>
              <a:gdLst/>
              <a:ahLst/>
              <a:cxnLst/>
              <a:rect r="r" b="b" t="t" l="l"/>
              <a:pathLst>
                <a:path h="4450715" w="6404356">
                  <a:moveTo>
                    <a:pt x="0" y="127635"/>
                  </a:moveTo>
                  <a:cubicBezTo>
                    <a:pt x="0" y="57150"/>
                    <a:pt x="57150" y="0"/>
                    <a:pt x="127762" y="0"/>
                  </a:cubicBezTo>
                  <a:lnTo>
                    <a:pt x="6276594" y="0"/>
                  </a:lnTo>
                  <a:cubicBezTo>
                    <a:pt x="6347206" y="0"/>
                    <a:pt x="6404356" y="57150"/>
                    <a:pt x="6404356" y="127635"/>
                  </a:cubicBezTo>
                  <a:lnTo>
                    <a:pt x="6404356" y="4323080"/>
                  </a:lnTo>
                  <a:cubicBezTo>
                    <a:pt x="6404356" y="4393565"/>
                    <a:pt x="6347206" y="4450715"/>
                    <a:pt x="6276594" y="4450715"/>
                  </a:cubicBezTo>
                  <a:lnTo>
                    <a:pt x="127762" y="4450715"/>
                  </a:lnTo>
                  <a:cubicBezTo>
                    <a:pt x="57150" y="4450715"/>
                    <a:pt x="0" y="4393565"/>
                    <a:pt x="0" y="4323080"/>
                  </a:cubicBezTo>
                  <a:close/>
                </a:path>
              </a:pathLst>
            </a:custGeom>
            <a:solidFill>
              <a:srgbClr val="40404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417056" cy="4463415"/>
            </a:xfrm>
            <a:custGeom>
              <a:avLst/>
              <a:gdLst/>
              <a:ahLst/>
              <a:cxnLst/>
              <a:rect r="r" b="b" t="t" l="l"/>
              <a:pathLst>
                <a:path h="4463415" w="6417056">
                  <a:moveTo>
                    <a:pt x="0" y="133985"/>
                  </a:moveTo>
                  <a:cubicBezTo>
                    <a:pt x="0" y="59944"/>
                    <a:pt x="60071" y="0"/>
                    <a:pt x="134112" y="0"/>
                  </a:cubicBezTo>
                  <a:lnTo>
                    <a:pt x="6282944" y="0"/>
                  </a:lnTo>
                  <a:lnTo>
                    <a:pt x="6282944" y="6350"/>
                  </a:lnTo>
                  <a:lnTo>
                    <a:pt x="6282944" y="0"/>
                  </a:lnTo>
                  <a:cubicBezTo>
                    <a:pt x="6356985" y="0"/>
                    <a:pt x="6417056" y="59944"/>
                    <a:pt x="6417056" y="133985"/>
                  </a:cubicBezTo>
                  <a:lnTo>
                    <a:pt x="6410706" y="133985"/>
                  </a:lnTo>
                  <a:lnTo>
                    <a:pt x="6417056" y="133985"/>
                  </a:lnTo>
                  <a:lnTo>
                    <a:pt x="6417056" y="4329430"/>
                  </a:lnTo>
                  <a:lnTo>
                    <a:pt x="6410706" y="4329430"/>
                  </a:lnTo>
                  <a:lnTo>
                    <a:pt x="6417056" y="4329430"/>
                  </a:lnTo>
                  <a:cubicBezTo>
                    <a:pt x="6417056" y="4403471"/>
                    <a:pt x="6356985" y="4463415"/>
                    <a:pt x="6282944" y="4463415"/>
                  </a:cubicBezTo>
                  <a:lnTo>
                    <a:pt x="6282944" y="4457065"/>
                  </a:lnTo>
                  <a:lnTo>
                    <a:pt x="6282944" y="4463415"/>
                  </a:lnTo>
                  <a:lnTo>
                    <a:pt x="134112" y="4463415"/>
                  </a:lnTo>
                  <a:lnTo>
                    <a:pt x="134112" y="4457065"/>
                  </a:lnTo>
                  <a:lnTo>
                    <a:pt x="134112" y="4463415"/>
                  </a:lnTo>
                  <a:cubicBezTo>
                    <a:pt x="60071" y="4463415"/>
                    <a:pt x="0" y="4403471"/>
                    <a:pt x="0" y="4329430"/>
                  </a:cubicBezTo>
                  <a:lnTo>
                    <a:pt x="0" y="133985"/>
                  </a:lnTo>
                  <a:lnTo>
                    <a:pt x="6350" y="133985"/>
                  </a:lnTo>
                  <a:lnTo>
                    <a:pt x="0" y="133985"/>
                  </a:lnTo>
                  <a:moveTo>
                    <a:pt x="12700" y="133985"/>
                  </a:moveTo>
                  <a:lnTo>
                    <a:pt x="12700" y="4329430"/>
                  </a:lnTo>
                  <a:lnTo>
                    <a:pt x="6350" y="4329430"/>
                  </a:lnTo>
                  <a:lnTo>
                    <a:pt x="12700" y="4329430"/>
                  </a:lnTo>
                  <a:cubicBezTo>
                    <a:pt x="12700" y="4396359"/>
                    <a:pt x="67056" y="4450715"/>
                    <a:pt x="134112" y="4450715"/>
                  </a:cubicBezTo>
                  <a:lnTo>
                    <a:pt x="6282944" y="4450715"/>
                  </a:lnTo>
                  <a:cubicBezTo>
                    <a:pt x="6350000" y="4450715"/>
                    <a:pt x="6404356" y="4396359"/>
                    <a:pt x="6404356" y="4329430"/>
                  </a:cubicBezTo>
                  <a:lnTo>
                    <a:pt x="6404356" y="133985"/>
                  </a:lnTo>
                  <a:cubicBezTo>
                    <a:pt x="6404356" y="67056"/>
                    <a:pt x="6350000" y="12700"/>
                    <a:pt x="6282944" y="12700"/>
                  </a:cubicBezTo>
                  <a:lnTo>
                    <a:pt x="134112" y="12700"/>
                  </a:lnTo>
                  <a:lnTo>
                    <a:pt x="134112" y="6350"/>
                  </a:lnTo>
                  <a:lnTo>
                    <a:pt x="134112" y="12700"/>
                  </a:lnTo>
                  <a:cubicBezTo>
                    <a:pt x="67056" y="12700"/>
                    <a:pt x="12700" y="67056"/>
                    <a:pt x="12700" y="133985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893100" y="2994422"/>
            <a:ext cx="683716" cy="683716"/>
            <a:chOff x="0" y="0"/>
            <a:chExt cx="911622" cy="91162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11606" cy="911606"/>
            </a:xfrm>
            <a:custGeom>
              <a:avLst/>
              <a:gdLst/>
              <a:ahLst/>
              <a:cxnLst/>
              <a:rect r="r" b="b" t="t" l="l"/>
              <a:pathLst>
                <a:path h="911606" w="911606">
                  <a:moveTo>
                    <a:pt x="0" y="455803"/>
                  </a:moveTo>
                  <a:cubicBezTo>
                    <a:pt x="0" y="204089"/>
                    <a:pt x="204089" y="0"/>
                    <a:pt x="455803" y="0"/>
                  </a:cubicBezTo>
                  <a:cubicBezTo>
                    <a:pt x="707517" y="0"/>
                    <a:pt x="911606" y="204089"/>
                    <a:pt x="911606" y="455803"/>
                  </a:cubicBezTo>
                  <a:cubicBezTo>
                    <a:pt x="911606" y="707517"/>
                    <a:pt x="707517" y="911606"/>
                    <a:pt x="455803" y="911606"/>
                  </a:cubicBezTo>
                  <a:cubicBezTo>
                    <a:pt x="204089" y="911606"/>
                    <a:pt x="0" y="707517"/>
                    <a:pt x="0" y="4558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081070" y="3143994"/>
            <a:ext cx="307627" cy="384572"/>
            <a:chOff x="0" y="0"/>
            <a:chExt cx="410170" cy="512763"/>
          </a:xfrm>
        </p:grpSpPr>
        <p:sp>
          <p:nvSpPr>
            <p:cNvPr name="Freeform 15" id="15" descr="preencoded.png"/>
            <p:cNvSpPr/>
            <p:nvPr/>
          </p:nvSpPr>
          <p:spPr>
            <a:xfrm flipH="false" flipV="false" rot="0">
              <a:off x="0" y="0"/>
              <a:ext cx="410210" cy="512826"/>
            </a:xfrm>
            <a:custGeom>
              <a:avLst/>
              <a:gdLst/>
              <a:ahLst/>
              <a:cxnLst/>
              <a:rect r="r" b="b" t="t" l="l"/>
              <a:pathLst>
                <a:path h="512826" w="410210">
                  <a:moveTo>
                    <a:pt x="0" y="0"/>
                  </a:moveTo>
                  <a:lnTo>
                    <a:pt x="410210" y="0"/>
                  </a:lnTo>
                  <a:lnTo>
                    <a:pt x="410210" y="512826"/>
                  </a:lnTo>
                  <a:lnTo>
                    <a:pt x="0" y="51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4" b="1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893100" y="3877419"/>
            <a:ext cx="3269159" cy="38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Luxury Meets Creativity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893100" y="4303365"/>
            <a:ext cx="4328518" cy="1554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Dubai's unique blend of opulence and innovation creates decoration styles that are both elegant and imaginative, setting new standards for celebration aesthetics.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682091" y="2752279"/>
            <a:ext cx="4812953" cy="3347591"/>
            <a:chOff x="0" y="0"/>
            <a:chExt cx="6417270" cy="446345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" y="6350"/>
              <a:ext cx="6404610" cy="4450715"/>
            </a:xfrm>
            <a:custGeom>
              <a:avLst/>
              <a:gdLst/>
              <a:ahLst/>
              <a:cxnLst/>
              <a:rect r="r" b="b" t="t" l="l"/>
              <a:pathLst>
                <a:path h="4450715" w="6404610">
                  <a:moveTo>
                    <a:pt x="0" y="127635"/>
                  </a:moveTo>
                  <a:cubicBezTo>
                    <a:pt x="0" y="57150"/>
                    <a:pt x="57150" y="0"/>
                    <a:pt x="127762" y="0"/>
                  </a:cubicBezTo>
                  <a:lnTo>
                    <a:pt x="6276848" y="0"/>
                  </a:lnTo>
                  <a:cubicBezTo>
                    <a:pt x="6347333" y="0"/>
                    <a:pt x="6404610" y="57150"/>
                    <a:pt x="6404610" y="127635"/>
                  </a:cubicBezTo>
                  <a:lnTo>
                    <a:pt x="6404610" y="4323080"/>
                  </a:lnTo>
                  <a:cubicBezTo>
                    <a:pt x="6404610" y="4393565"/>
                    <a:pt x="6347460" y="4450715"/>
                    <a:pt x="6276848" y="4450715"/>
                  </a:cubicBezTo>
                  <a:lnTo>
                    <a:pt x="127762" y="4450715"/>
                  </a:lnTo>
                  <a:cubicBezTo>
                    <a:pt x="57150" y="4450715"/>
                    <a:pt x="0" y="4393565"/>
                    <a:pt x="0" y="4323080"/>
                  </a:cubicBezTo>
                  <a:close/>
                </a:path>
              </a:pathLst>
            </a:custGeom>
            <a:solidFill>
              <a:srgbClr val="404040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417310" cy="4463415"/>
            </a:xfrm>
            <a:custGeom>
              <a:avLst/>
              <a:gdLst/>
              <a:ahLst/>
              <a:cxnLst/>
              <a:rect r="r" b="b" t="t" l="l"/>
              <a:pathLst>
                <a:path h="4463415" w="6417310">
                  <a:moveTo>
                    <a:pt x="0" y="133985"/>
                  </a:moveTo>
                  <a:cubicBezTo>
                    <a:pt x="0" y="59944"/>
                    <a:pt x="60071" y="0"/>
                    <a:pt x="134112" y="0"/>
                  </a:cubicBezTo>
                  <a:lnTo>
                    <a:pt x="6283198" y="0"/>
                  </a:lnTo>
                  <a:lnTo>
                    <a:pt x="6283198" y="6350"/>
                  </a:lnTo>
                  <a:lnTo>
                    <a:pt x="6283198" y="0"/>
                  </a:lnTo>
                  <a:cubicBezTo>
                    <a:pt x="6357239" y="0"/>
                    <a:pt x="6417310" y="59944"/>
                    <a:pt x="6417310" y="133985"/>
                  </a:cubicBezTo>
                  <a:lnTo>
                    <a:pt x="6410960" y="133985"/>
                  </a:lnTo>
                  <a:lnTo>
                    <a:pt x="6417310" y="133985"/>
                  </a:lnTo>
                  <a:lnTo>
                    <a:pt x="6417310" y="4329430"/>
                  </a:lnTo>
                  <a:lnTo>
                    <a:pt x="6410960" y="4329430"/>
                  </a:lnTo>
                  <a:lnTo>
                    <a:pt x="6417310" y="4329430"/>
                  </a:lnTo>
                  <a:cubicBezTo>
                    <a:pt x="6417310" y="4403471"/>
                    <a:pt x="6357239" y="4463415"/>
                    <a:pt x="6283198" y="4463415"/>
                  </a:cubicBezTo>
                  <a:lnTo>
                    <a:pt x="6283198" y="4457065"/>
                  </a:lnTo>
                  <a:lnTo>
                    <a:pt x="6283198" y="4463415"/>
                  </a:lnTo>
                  <a:lnTo>
                    <a:pt x="134112" y="4463415"/>
                  </a:lnTo>
                  <a:lnTo>
                    <a:pt x="134112" y="4457065"/>
                  </a:lnTo>
                  <a:lnTo>
                    <a:pt x="134112" y="4463415"/>
                  </a:lnTo>
                  <a:cubicBezTo>
                    <a:pt x="60071" y="4463415"/>
                    <a:pt x="0" y="4403471"/>
                    <a:pt x="0" y="4329430"/>
                  </a:cubicBezTo>
                  <a:lnTo>
                    <a:pt x="0" y="133985"/>
                  </a:lnTo>
                  <a:lnTo>
                    <a:pt x="6350" y="133985"/>
                  </a:lnTo>
                  <a:lnTo>
                    <a:pt x="0" y="133985"/>
                  </a:lnTo>
                  <a:moveTo>
                    <a:pt x="12700" y="133985"/>
                  </a:moveTo>
                  <a:lnTo>
                    <a:pt x="12700" y="4329430"/>
                  </a:lnTo>
                  <a:lnTo>
                    <a:pt x="6350" y="4329430"/>
                  </a:lnTo>
                  <a:lnTo>
                    <a:pt x="12700" y="4329430"/>
                  </a:lnTo>
                  <a:cubicBezTo>
                    <a:pt x="12700" y="4396359"/>
                    <a:pt x="67056" y="4450715"/>
                    <a:pt x="134112" y="4450715"/>
                  </a:cubicBezTo>
                  <a:lnTo>
                    <a:pt x="6283198" y="4450715"/>
                  </a:lnTo>
                  <a:cubicBezTo>
                    <a:pt x="6350254" y="4450715"/>
                    <a:pt x="6404610" y="4396359"/>
                    <a:pt x="6404610" y="4329430"/>
                  </a:cubicBezTo>
                  <a:lnTo>
                    <a:pt x="6404610" y="133985"/>
                  </a:lnTo>
                  <a:cubicBezTo>
                    <a:pt x="6404610" y="67056"/>
                    <a:pt x="6350254" y="12700"/>
                    <a:pt x="6283198" y="12700"/>
                  </a:cubicBezTo>
                  <a:lnTo>
                    <a:pt x="134112" y="12700"/>
                  </a:lnTo>
                  <a:lnTo>
                    <a:pt x="134112" y="6350"/>
                  </a:lnTo>
                  <a:lnTo>
                    <a:pt x="134112" y="12700"/>
                  </a:lnTo>
                  <a:cubicBezTo>
                    <a:pt x="67056" y="12700"/>
                    <a:pt x="12700" y="67056"/>
                    <a:pt x="12700" y="133985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924235" y="2994422"/>
            <a:ext cx="683716" cy="683716"/>
            <a:chOff x="0" y="0"/>
            <a:chExt cx="911622" cy="91162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11606" cy="911606"/>
            </a:xfrm>
            <a:custGeom>
              <a:avLst/>
              <a:gdLst/>
              <a:ahLst/>
              <a:cxnLst/>
              <a:rect r="r" b="b" t="t" l="l"/>
              <a:pathLst>
                <a:path h="911606" w="911606">
                  <a:moveTo>
                    <a:pt x="0" y="455803"/>
                  </a:moveTo>
                  <a:cubicBezTo>
                    <a:pt x="0" y="204089"/>
                    <a:pt x="204089" y="0"/>
                    <a:pt x="455803" y="0"/>
                  </a:cubicBezTo>
                  <a:cubicBezTo>
                    <a:pt x="707517" y="0"/>
                    <a:pt x="911606" y="204089"/>
                    <a:pt x="911606" y="455803"/>
                  </a:cubicBezTo>
                  <a:cubicBezTo>
                    <a:pt x="911606" y="707517"/>
                    <a:pt x="707517" y="911606"/>
                    <a:pt x="455803" y="911606"/>
                  </a:cubicBezTo>
                  <a:cubicBezTo>
                    <a:pt x="204089" y="911606"/>
                    <a:pt x="0" y="707517"/>
                    <a:pt x="0" y="4558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3112204" y="3143994"/>
            <a:ext cx="307628" cy="384572"/>
            <a:chOff x="0" y="0"/>
            <a:chExt cx="410170" cy="512763"/>
          </a:xfrm>
        </p:grpSpPr>
        <p:sp>
          <p:nvSpPr>
            <p:cNvPr name="Freeform 24" id="24" descr="preencoded.png"/>
            <p:cNvSpPr/>
            <p:nvPr/>
          </p:nvSpPr>
          <p:spPr>
            <a:xfrm flipH="false" flipV="false" rot="0">
              <a:off x="0" y="0"/>
              <a:ext cx="410210" cy="512826"/>
            </a:xfrm>
            <a:custGeom>
              <a:avLst/>
              <a:gdLst/>
              <a:ahLst/>
              <a:cxnLst/>
              <a:rect r="r" b="b" t="t" l="l"/>
              <a:pathLst>
                <a:path h="512826" w="410210">
                  <a:moveTo>
                    <a:pt x="0" y="0"/>
                  </a:moveTo>
                  <a:lnTo>
                    <a:pt x="410210" y="0"/>
                  </a:lnTo>
                  <a:lnTo>
                    <a:pt x="410210" y="512826"/>
                  </a:lnTo>
                  <a:lnTo>
                    <a:pt x="0" y="51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" t="0" r="4" b="12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2924235" y="3877419"/>
            <a:ext cx="2849166" cy="38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Multicultural Flair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924235" y="4303365"/>
            <a:ext cx="4328666" cy="1554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Drawing inspiration from across the world, Dubai's decorators infuse international trends with local luxury, offering diverse themes that resonate with every culture.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7650956" y="6318200"/>
            <a:ext cx="9844088" cy="2982814"/>
            <a:chOff x="0" y="0"/>
            <a:chExt cx="13125450" cy="397708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6350" y="6350"/>
              <a:ext cx="13112750" cy="3964432"/>
            </a:xfrm>
            <a:custGeom>
              <a:avLst/>
              <a:gdLst/>
              <a:ahLst/>
              <a:cxnLst/>
              <a:rect r="r" b="b" t="t" l="l"/>
              <a:pathLst>
                <a:path h="3964432" w="13112750">
                  <a:moveTo>
                    <a:pt x="0" y="127635"/>
                  </a:moveTo>
                  <a:cubicBezTo>
                    <a:pt x="0" y="57150"/>
                    <a:pt x="57277" y="0"/>
                    <a:pt x="127889" y="0"/>
                  </a:cubicBezTo>
                  <a:lnTo>
                    <a:pt x="12984861" y="0"/>
                  </a:lnTo>
                  <a:cubicBezTo>
                    <a:pt x="13055473" y="0"/>
                    <a:pt x="13112750" y="57150"/>
                    <a:pt x="13112750" y="127635"/>
                  </a:cubicBezTo>
                  <a:lnTo>
                    <a:pt x="13112750" y="3836670"/>
                  </a:lnTo>
                  <a:cubicBezTo>
                    <a:pt x="13112750" y="3907155"/>
                    <a:pt x="13055473" y="3964305"/>
                    <a:pt x="12984861" y="3964305"/>
                  </a:cubicBezTo>
                  <a:lnTo>
                    <a:pt x="127889" y="3964305"/>
                  </a:lnTo>
                  <a:cubicBezTo>
                    <a:pt x="57277" y="3964432"/>
                    <a:pt x="0" y="3907282"/>
                    <a:pt x="0" y="3836670"/>
                  </a:cubicBezTo>
                  <a:close/>
                </a:path>
              </a:pathLst>
            </a:custGeom>
            <a:solidFill>
              <a:srgbClr val="404040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125450" cy="3977132"/>
            </a:xfrm>
            <a:custGeom>
              <a:avLst/>
              <a:gdLst/>
              <a:ahLst/>
              <a:cxnLst/>
              <a:rect r="r" b="b" t="t" l="l"/>
              <a:pathLst>
                <a:path h="3977132" w="13125450">
                  <a:moveTo>
                    <a:pt x="0" y="133985"/>
                  </a:moveTo>
                  <a:cubicBezTo>
                    <a:pt x="0" y="59944"/>
                    <a:pt x="60198" y="0"/>
                    <a:pt x="134239" y="0"/>
                  </a:cubicBezTo>
                  <a:lnTo>
                    <a:pt x="12991211" y="0"/>
                  </a:lnTo>
                  <a:lnTo>
                    <a:pt x="12991211" y="6350"/>
                  </a:lnTo>
                  <a:lnTo>
                    <a:pt x="12991211" y="0"/>
                  </a:lnTo>
                  <a:cubicBezTo>
                    <a:pt x="13065379" y="0"/>
                    <a:pt x="13125450" y="59944"/>
                    <a:pt x="13125450" y="133985"/>
                  </a:cubicBezTo>
                  <a:lnTo>
                    <a:pt x="13119100" y="133985"/>
                  </a:lnTo>
                  <a:lnTo>
                    <a:pt x="13125450" y="133985"/>
                  </a:lnTo>
                  <a:lnTo>
                    <a:pt x="13125450" y="3843020"/>
                  </a:lnTo>
                  <a:lnTo>
                    <a:pt x="13119100" y="3843020"/>
                  </a:lnTo>
                  <a:lnTo>
                    <a:pt x="13125450" y="3843020"/>
                  </a:lnTo>
                  <a:cubicBezTo>
                    <a:pt x="13125450" y="3917061"/>
                    <a:pt x="13065252" y="3977005"/>
                    <a:pt x="12991211" y="3977005"/>
                  </a:cubicBezTo>
                  <a:lnTo>
                    <a:pt x="12991211" y="3970655"/>
                  </a:lnTo>
                  <a:lnTo>
                    <a:pt x="12991211" y="3977005"/>
                  </a:lnTo>
                  <a:lnTo>
                    <a:pt x="134239" y="3977005"/>
                  </a:lnTo>
                  <a:lnTo>
                    <a:pt x="134239" y="3970655"/>
                  </a:lnTo>
                  <a:lnTo>
                    <a:pt x="134239" y="3977005"/>
                  </a:lnTo>
                  <a:cubicBezTo>
                    <a:pt x="60198" y="3977132"/>
                    <a:pt x="0" y="3917061"/>
                    <a:pt x="0" y="3843020"/>
                  </a:cubicBezTo>
                  <a:lnTo>
                    <a:pt x="0" y="133985"/>
                  </a:lnTo>
                  <a:lnTo>
                    <a:pt x="6350" y="133985"/>
                  </a:lnTo>
                  <a:lnTo>
                    <a:pt x="0" y="133985"/>
                  </a:lnTo>
                  <a:moveTo>
                    <a:pt x="12700" y="133985"/>
                  </a:moveTo>
                  <a:lnTo>
                    <a:pt x="12700" y="3843020"/>
                  </a:lnTo>
                  <a:lnTo>
                    <a:pt x="6350" y="3843020"/>
                  </a:lnTo>
                  <a:lnTo>
                    <a:pt x="12700" y="3843020"/>
                  </a:lnTo>
                  <a:cubicBezTo>
                    <a:pt x="12700" y="3909949"/>
                    <a:pt x="67183" y="3964305"/>
                    <a:pt x="134239" y="3964305"/>
                  </a:cubicBezTo>
                  <a:lnTo>
                    <a:pt x="12991211" y="3964305"/>
                  </a:lnTo>
                  <a:cubicBezTo>
                    <a:pt x="13058394" y="3964305"/>
                    <a:pt x="13112750" y="3909949"/>
                    <a:pt x="13112750" y="3843020"/>
                  </a:cubicBezTo>
                  <a:lnTo>
                    <a:pt x="13112750" y="133985"/>
                  </a:lnTo>
                  <a:cubicBezTo>
                    <a:pt x="13112750" y="67056"/>
                    <a:pt x="13058267" y="12700"/>
                    <a:pt x="12991211" y="12700"/>
                  </a:cubicBezTo>
                  <a:lnTo>
                    <a:pt x="134239" y="12700"/>
                  </a:lnTo>
                  <a:lnTo>
                    <a:pt x="134239" y="6350"/>
                  </a:lnTo>
                  <a:lnTo>
                    <a:pt x="134239" y="12700"/>
                  </a:lnTo>
                  <a:cubicBezTo>
                    <a:pt x="67183" y="12700"/>
                    <a:pt x="12700" y="67056"/>
                    <a:pt x="12700" y="133985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7893100" y="6560344"/>
            <a:ext cx="683716" cy="683716"/>
            <a:chOff x="0" y="0"/>
            <a:chExt cx="911622" cy="91162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11606" cy="911606"/>
            </a:xfrm>
            <a:custGeom>
              <a:avLst/>
              <a:gdLst/>
              <a:ahLst/>
              <a:cxnLst/>
              <a:rect r="r" b="b" t="t" l="l"/>
              <a:pathLst>
                <a:path h="911606" w="911606">
                  <a:moveTo>
                    <a:pt x="0" y="455803"/>
                  </a:moveTo>
                  <a:cubicBezTo>
                    <a:pt x="0" y="204089"/>
                    <a:pt x="204089" y="0"/>
                    <a:pt x="455803" y="0"/>
                  </a:cubicBezTo>
                  <a:cubicBezTo>
                    <a:pt x="707517" y="0"/>
                    <a:pt x="911606" y="204089"/>
                    <a:pt x="911606" y="455803"/>
                  </a:cubicBezTo>
                  <a:cubicBezTo>
                    <a:pt x="911606" y="707517"/>
                    <a:pt x="707517" y="911606"/>
                    <a:pt x="455803" y="911606"/>
                  </a:cubicBezTo>
                  <a:cubicBezTo>
                    <a:pt x="204089" y="911606"/>
                    <a:pt x="0" y="707517"/>
                    <a:pt x="0" y="4558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8081070" y="6709916"/>
            <a:ext cx="307627" cy="384572"/>
            <a:chOff x="0" y="0"/>
            <a:chExt cx="410170" cy="512763"/>
          </a:xfrm>
        </p:grpSpPr>
        <p:sp>
          <p:nvSpPr>
            <p:cNvPr name="Freeform 33" id="33" descr="preencoded.png"/>
            <p:cNvSpPr/>
            <p:nvPr/>
          </p:nvSpPr>
          <p:spPr>
            <a:xfrm flipH="false" flipV="false" rot="0">
              <a:off x="0" y="0"/>
              <a:ext cx="410210" cy="512826"/>
            </a:xfrm>
            <a:custGeom>
              <a:avLst/>
              <a:gdLst/>
              <a:ahLst/>
              <a:cxnLst/>
              <a:rect r="r" b="b" t="t" l="l"/>
              <a:pathLst>
                <a:path h="512826" w="410210">
                  <a:moveTo>
                    <a:pt x="0" y="0"/>
                  </a:moveTo>
                  <a:lnTo>
                    <a:pt x="410210" y="0"/>
                  </a:lnTo>
                  <a:lnTo>
                    <a:pt x="410210" y="512826"/>
                  </a:lnTo>
                  <a:lnTo>
                    <a:pt x="0" y="51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" t="0" r="4" b="12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7893100" y="7443341"/>
            <a:ext cx="3191916" cy="38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Memory-Making Magic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893100" y="7869288"/>
            <a:ext cx="9359801" cy="1189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From intimate home gatherings to grand venue spectacles, expertly crafted </a:t>
            </a:r>
            <a:r>
              <a:rPr lang="en-US" b="true" sz="1750" u="sng">
                <a:solidFill>
                  <a:srgbClr val="910D0D"/>
                </a:solidFill>
                <a:latin typeface="Arimo Bold"/>
                <a:ea typeface="Arimo Bold"/>
                <a:cs typeface="Arimo Bold"/>
                <a:sym typeface="Arimo Bold"/>
                <a:hlinkClick r:id="rId8" tooltip="https://atdoorstep.ae/dubai/birthday-decoration"/>
              </a:rPr>
              <a:t>Birthday Decoration Dubai</a:t>
            </a:r>
            <a:r>
              <a:rPr lang="en-US" sz="175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sets the perfect mood and creates unforgettable moments worth capturing.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67954" y="575370"/>
            <a:ext cx="16752094" cy="1399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4"/>
              </a:lnSpc>
            </a:pPr>
            <a:r>
              <a:rPr lang="en-US" b="true" sz="431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Balloon Garlands &amp; Arches: The Ultimate Celebration Statement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7954" y="2504629"/>
            <a:ext cx="4364385" cy="430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b="true" sz="256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Elegant &amp; Versatile Designs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7954" y="3068539"/>
            <a:ext cx="8108454" cy="1138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Balloon garlands with pastel tones, metallic finishes, and integrated LED fairy lights have become Dubai's signature party element. These stunning installations create instant visual impact.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7954" y="4318695"/>
            <a:ext cx="8108454" cy="436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4496" indent="-127248" lvl="1">
              <a:lnSpc>
                <a:spcPts val="2749"/>
              </a:lnSpc>
              <a:buFont typeface="Arial"/>
              <a:buChar char="•"/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Customisable to any theme, age, or colour palette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7954" y="4746426"/>
            <a:ext cx="8108454" cy="436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4496" indent="-127248" lvl="1">
              <a:lnSpc>
                <a:spcPts val="2749"/>
              </a:lnSpc>
              <a:buFont typeface="Arial"/>
              <a:buChar char="•"/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From kids' whimsical pastel parties to glamorous adult soirées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7954" y="5174159"/>
            <a:ext cx="8108454" cy="436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4496" indent="-127248" lvl="1">
              <a:lnSpc>
                <a:spcPts val="2749"/>
              </a:lnSpc>
              <a:buFont typeface="Arial"/>
              <a:buChar char="•"/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Weather-resistant options for outdoor celebrations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7954" y="5601891"/>
            <a:ext cx="8108454" cy="436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54496" indent="-127248" lvl="1">
              <a:lnSpc>
                <a:spcPts val="2749"/>
              </a:lnSpc>
              <a:buFont typeface="Arial"/>
              <a:buChar char="•"/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Available in organic or structured styles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9421117" y="2551062"/>
            <a:ext cx="5388322" cy="5388322"/>
            <a:chOff x="0" y="0"/>
            <a:chExt cx="7184430" cy="7184430"/>
          </a:xfrm>
        </p:grpSpPr>
        <p:sp>
          <p:nvSpPr>
            <p:cNvPr name="Freeform 14" id="14" descr="preencoded.png"/>
            <p:cNvSpPr/>
            <p:nvPr/>
          </p:nvSpPr>
          <p:spPr>
            <a:xfrm flipH="false" flipV="false" rot="0">
              <a:off x="0" y="0"/>
              <a:ext cx="7184390" cy="7184390"/>
            </a:xfrm>
            <a:custGeom>
              <a:avLst/>
              <a:gdLst/>
              <a:ahLst/>
              <a:cxnLst/>
              <a:rect r="r" b="b" t="t" l="l"/>
              <a:pathLst>
                <a:path h="7184390" w="7184390">
                  <a:moveTo>
                    <a:pt x="0" y="0"/>
                  </a:moveTo>
                  <a:lnTo>
                    <a:pt x="7184390" y="0"/>
                  </a:lnTo>
                  <a:lnTo>
                    <a:pt x="7184390" y="7184390"/>
                  </a:lnTo>
                  <a:lnTo>
                    <a:pt x="0" y="7184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67954" y="8895457"/>
            <a:ext cx="16752094" cy="787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Professional balloon artists in Dubai create bespoke installations that transform spaces, combining premium latex, chrome finishes, and innovative lighting for show-stopping results.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DDDDD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575894"/>
            <a:chOff x="0" y="0"/>
            <a:chExt cx="24384000" cy="4767858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767834"/>
            </a:xfrm>
            <a:custGeom>
              <a:avLst/>
              <a:gdLst/>
              <a:ahLst/>
              <a:cxnLst/>
              <a:rect r="r" b="b" t="t" l="l"/>
              <a:pathLst>
                <a:path h="4767834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767834"/>
                  </a:lnTo>
                  <a:lnTo>
                    <a:pt x="0" y="4767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6" t="0" r="-56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596605" y="4084141"/>
            <a:ext cx="12185154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b="true" sz="506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Floral Backdrops &amp; Botanical Elegance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95945" y="5329832"/>
            <a:ext cx="5344418" cy="4080868"/>
            <a:chOff x="0" y="0"/>
            <a:chExt cx="7125890" cy="54411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9050" y="19050"/>
              <a:ext cx="7087870" cy="5403088"/>
            </a:xfrm>
            <a:custGeom>
              <a:avLst/>
              <a:gdLst/>
              <a:ahLst/>
              <a:cxnLst/>
              <a:rect r="r" b="b" t="t" l="l"/>
              <a:pathLst>
                <a:path h="5403088" w="7087870">
                  <a:moveTo>
                    <a:pt x="0" y="182880"/>
                  </a:moveTo>
                  <a:cubicBezTo>
                    <a:pt x="0" y="81915"/>
                    <a:pt x="82042" y="0"/>
                    <a:pt x="183261" y="0"/>
                  </a:cubicBezTo>
                  <a:lnTo>
                    <a:pt x="6904609" y="0"/>
                  </a:lnTo>
                  <a:cubicBezTo>
                    <a:pt x="7005827" y="0"/>
                    <a:pt x="7087870" y="81915"/>
                    <a:pt x="7087870" y="182880"/>
                  </a:cubicBezTo>
                  <a:lnTo>
                    <a:pt x="7087870" y="5220208"/>
                  </a:lnTo>
                  <a:cubicBezTo>
                    <a:pt x="7087870" y="5321173"/>
                    <a:pt x="7005827" y="5403088"/>
                    <a:pt x="6904609" y="5403088"/>
                  </a:cubicBezTo>
                  <a:lnTo>
                    <a:pt x="183261" y="5403088"/>
                  </a:lnTo>
                  <a:cubicBezTo>
                    <a:pt x="82042" y="5403088"/>
                    <a:pt x="0" y="5321173"/>
                    <a:pt x="0" y="5220208"/>
                  </a:cubicBezTo>
                  <a:close/>
                </a:path>
              </a:pathLst>
            </a:custGeom>
            <a:solidFill>
              <a:srgbClr val="181616">
                <a:alpha val="90196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125970" cy="5441188"/>
            </a:xfrm>
            <a:custGeom>
              <a:avLst/>
              <a:gdLst/>
              <a:ahLst/>
              <a:cxnLst/>
              <a:rect r="r" b="b" t="t" l="l"/>
              <a:pathLst>
                <a:path h="5441188" w="7125970">
                  <a:moveTo>
                    <a:pt x="0" y="201930"/>
                  </a:moveTo>
                  <a:cubicBezTo>
                    <a:pt x="0" y="90424"/>
                    <a:pt x="90551" y="0"/>
                    <a:pt x="202311" y="0"/>
                  </a:cubicBezTo>
                  <a:lnTo>
                    <a:pt x="6923659" y="0"/>
                  </a:lnTo>
                  <a:lnTo>
                    <a:pt x="6923659" y="19050"/>
                  </a:lnTo>
                  <a:lnTo>
                    <a:pt x="6923659" y="0"/>
                  </a:lnTo>
                  <a:cubicBezTo>
                    <a:pt x="7035292" y="0"/>
                    <a:pt x="7125970" y="90424"/>
                    <a:pt x="7125970" y="201930"/>
                  </a:cubicBezTo>
                  <a:lnTo>
                    <a:pt x="7106920" y="201930"/>
                  </a:lnTo>
                  <a:lnTo>
                    <a:pt x="7125970" y="201930"/>
                  </a:lnTo>
                  <a:lnTo>
                    <a:pt x="7125970" y="5239258"/>
                  </a:lnTo>
                  <a:lnTo>
                    <a:pt x="7106920" y="5239258"/>
                  </a:lnTo>
                  <a:lnTo>
                    <a:pt x="7125970" y="5239258"/>
                  </a:lnTo>
                  <a:cubicBezTo>
                    <a:pt x="7125970" y="5350764"/>
                    <a:pt x="7035419" y="5441188"/>
                    <a:pt x="6923659" y="5441188"/>
                  </a:cubicBezTo>
                  <a:lnTo>
                    <a:pt x="6923659" y="5422138"/>
                  </a:lnTo>
                  <a:lnTo>
                    <a:pt x="6923659" y="5441188"/>
                  </a:lnTo>
                  <a:lnTo>
                    <a:pt x="202311" y="5441188"/>
                  </a:lnTo>
                  <a:lnTo>
                    <a:pt x="202311" y="5422138"/>
                  </a:lnTo>
                  <a:lnTo>
                    <a:pt x="202311" y="5441188"/>
                  </a:lnTo>
                  <a:cubicBezTo>
                    <a:pt x="90551" y="5441188"/>
                    <a:pt x="0" y="5350764"/>
                    <a:pt x="0" y="5239258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5239258"/>
                  </a:lnTo>
                  <a:lnTo>
                    <a:pt x="19050" y="5239258"/>
                  </a:lnTo>
                  <a:lnTo>
                    <a:pt x="38100" y="5239258"/>
                  </a:lnTo>
                  <a:cubicBezTo>
                    <a:pt x="38100" y="5329682"/>
                    <a:pt x="111506" y="5403088"/>
                    <a:pt x="202311" y="5403088"/>
                  </a:cubicBezTo>
                  <a:lnTo>
                    <a:pt x="6923659" y="5403088"/>
                  </a:lnTo>
                  <a:cubicBezTo>
                    <a:pt x="7014337" y="5403088"/>
                    <a:pt x="7087870" y="5329682"/>
                    <a:pt x="7087870" y="5239258"/>
                  </a:cubicBezTo>
                  <a:lnTo>
                    <a:pt x="7087870" y="201930"/>
                  </a:lnTo>
                  <a:cubicBezTo>
                    <a:pt x="7087870" y="111506"/>
                    <a:pt x="7014464" y="38100"/>
                    <a:pt x="6923659" y="38100"/>
                  </a:cubicBezTo>
                  <a:lnTo>
                    <a:pt x="202311" y="38100"/>
                  </a:lnTo>
                  <a:lnTo>
                    <a:pt x="202311" y="19050"/>
                  </a:lnTo>
                  <a:lnTo>
                    <a:pt x="202311" y="38100"/>
                  </a:lnTo>
                  <a:cubicBezTo>
                    <a:pt x="111506" y="38100"/>
                    <a:pt x="38100" y="111506"/>
                    <a:pt x="38100" y="201930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81657" y="5344120"/>
            <a:ext cx="114300" cy="4052292"/>
            <a:chOff x="0" y="0"/>
            <a:chExt cx="152400" cy="54030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2400" cy="5403088"/>
            </a:xfrm>
            <a:custGeom>
              <a:avLst/>
              <a:gdLst/>
              <a:ahLst/>
              <a:cxnLst/>
              <a:rect r="r" b="b" t="t" l="l"/>
              <a:pathLst>
                <a:path h="5403088" w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cubicBezTo>
                    <a:pt x="118237" y="0"/>
                    <a:pt x="152400" y="34163"/>
                    <a:pt x="152400" y="76200"/>
                  </a:cubicBezTo>
                  <a:lnTo>
                    <a:pt x="152400" y="5326888"/>
                  </a:lnTo>
                  <a:cubicBezTo>
                    <a:pt x="152400" y="5368925"/>
                    <a:pt x="118237" y="5403088"/>
                    <a:pt x="76200" y="5403088"/>
                  </a:cubicBezTo>
                  <a:cubicBezTo>
                    <a:pt x="34163" y="5403088"/>
                    <a:pt x="0" y="5368925"/>
                    <a:pt x="0" y="53268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284535" y="5604123"/>
            <a:ext cx="3508921" cy="43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499" b="true">
                <a:solidFill>
                  <a:srgbClr val="8F8F8F"/>
                </a:solidFill>
                <a:latin typeface="Arimo Bold"/>
                <a:ea typeface="Arimo Bold"/>
                <a:cs typeface="Arimo Bold"/>
                <a:sym typeface="Arimo Bold"/>
              </a:rPr>
              <a:t>Premium Fresh Florals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4535" y="6109246"/>
            <a:ext cx="4652962" cy="299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8F8F8F"/>
                </a:solidFill>
                <a:latin typeface="Arimo"/>
                <a:ea typeface="Arimo"/>
                <a:cs typeface="Arimo"/>
                <a:sym typeface="Arimo"/>
              </a:rPr>
              <a:t>Fresh roses, lilies, and orchids combined with lush greenery create luxurious, fragrant displays. These botanical masterpieces serve as stunning backdrops for cake-cutting ceremonies and create picture-perfect Instagram-worthy moments.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471791" y="5329832"/>
            <a:ext cx="5344418" cy="4080868"/>
            <a:chOff x="0" y="0"/>
            <a:chExt cx="7125890" cy="544115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9050" y="19050"/>
              <a:ext cx="7087870" cy="5403088"/>
            </a:xfrm>
            <a:custGeom>
              <a:avLst/>
              <a:gdLst/>
              <a:ahLst/>
              <a:cxnLst/>
              <a:rect r="r" b="b" t="t" l="l"/>
              <a:pathLst>
                <a:path h="5403088" w="7087870">
                  <a:moveTo>
                    <a:pt x="0" y="182880"/>
                  </a:moveTo>
                  <a:cubicBezTo>
                    <a:pt x="0" y="81915"/>
                    <a:pt x="82042" y="0"/>
                    <a:pt x="183261" y="0"/>
                  </a:cubicBezTo>
                  <a:lnTo>
                    <a:pt x="6904609" y="0"/>
                  </a:lnTo>
                  <a:cubicBezTo>
                    <a:pt x="7005827" y="0"/>
                    <a:pt x="7087870" y="81915"/>
                    <a:pt x="7087870" y="182880"/>
                  </a:cubicBezTo>
                  <a:lnTo>
                    <a:pt x="7087870" y="5220208"/>
                  </a:lnTo>
                  <a:cubicBezTo>
                    <a:pt x="7087870" y="5321173"/>
                    <a:pt x="7005827" y="5403088"/>
                    <a:pt x="6904609" y="5403088"/>
                  </a:cubicBezTo>
                  <a:lnTo>
                    <a:pt x="183261" y="5403088"/>
                  </a:lnTo>
                  <a:cubicBezTo>
                    <a:pt x="82042" y="5403088"/>
                    <a:pt x="0" y="5321173"/>
                    <a:pt x="0" y="5220208"/>
                  </a:cubicBezTo>
                  <a:close/>
                </a:path>
              </a:pathLst>
            </a:custGeom>
            <a:solidFill>
              <a:srgbClr val="181616">
                <a:alpha val="90196"/>
              </a:srgbClr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125970" cy="5441188"/>
            </a:xfrm>
            <a:custGeom>
              <a:avLst/>
              <a:gdLst/>
              <a:ahLst/>
              <a:cxnLst/>
              <a:rect r="r" b="b" t="t" l="l"/>
              <a:pathLst>
                <a:path h="5441188" w="7125970">
                  <a:moveTo>
                    <a:pt x="0" y="201930"/>
                  </a:moveTo>
                  <a:cubicBezTo>
                    <a:pt x="0" y="90424"/>
                    <a:pt x="90551" y="0"/>
                    <a:pt x="202311" y="0"/>
                  </a:cubicBezTo>
                  <a:lnTo>
                    <a:pt x="6923659" y="0"/>
                  </a:lnTo>
                  <a:lnTo>
                    <a:pt x="6923659" y="19050"/>
                  </a:lnTo>
                  <a:lnTo>
                    <a:pt x="6923659" y="0"/>
                  </a:lnTo>
                  <a:cubicBezTo>
                    <a:pt x="7035292" y="0"/>
                    <a:pt x="7125970" y="90424"/>
                    <a:pt x="7125970" y="201930"/>
                  </a:cubicBezTo>
                  <a:lnTo>
                    <a:pt x="7106920" y="201930"/>
                  </a:lnTo>
                  <a:lnTo>
                    <a:pt x="7125970" y="201930"/>
                  </a:lnTo>
                  <a:lnTo>
                    <a:pt x="7125970" y="5239258"/>
                  </a:lnTo>
                  <a:lnTo>
                    <a:pt x="7106920" y="5239258"/>
                  </a:lnTo>
                  <a:lnTo>
                    <a:pt x="7125970" y="5239258"/>
                  </a:lnTo>
                  <a:cubicBezTo>
                    <a:pt x="7125970" y="5350764"/>
                    <a:pt x="7035419" y="5441188"/>
                    <a:pt x="6923659" y="5441188"/>
                  </a:cubicBezTo>
                  <a:lnTo>
                    <a:pt x="6923659" y="5422138"/>
                  </a:lnTo>
                  <a:lnTo>
                    <a:pt x="6923659" y="5441188"/>
                  </a:lnTo>
                  <a:lnTo>
                    <a:pt x="202311" y="5441188"/>
                  </a:lnTo>
                  <a:lnTo>
                    <a:pt x="202311" y="5422138"/>
                  </a:lnTo>
                  <a:lnTo>
                    <a:pt x="202311" y="5441188"/>
                  </a:lnTo>
                  <a:cubicBezTo>
                    <a:pt x="90551" y="5441188"/>
                    <a:pt x="0" y="5350764"/>
                    <a:pt x="0" y="5239258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5239258"/>
                  </a:lnTo>
                  <a:lnTo>
                    <a:pt x="19050" y="5239258"/>
                  </a:lnTo>
                  <a:lnTo>
                    <a:pt x="38100" y="5239258"/>
                  </a:lnTo>
                  <a:cubicBezTo>
                    <a:pt x="38100" y="5329682"/>
                    <a:pt x="111506" y="5403088"/>
                    <a:pt x="202311" y="5403088"/>
                  </a:cubicBezTo>
                  <a:lnTo>
                    <a:pt x="6923659" y="5403088"/>
                  </a:lnTo>
                  <a:cubicBezTo>
                    <a:pt x="7014337" y="5403088"/>
                    <a:pt x="7087870" y="5329682"/>
                    <a:pt x="7087870" y="5239258"/>
                  </a:cubicBezTo>
                  <a:lnTo>
                    <a:pt x="7087870" y="201930"/>
                  </a:lnTo>
                  <a:cubicBezTo>
                    <a:pt x="7087870" y="111506"/>
                    <a:pt x="7014464" y="38100"/>
                    <a:pt x="6923659" y="38100"/>
                  </a:cubicBezTo>
                  <a:lnTo>
                    <a:pt x="202311" y="38100"/>
                  </a:lnTo>
                  <a:lnTo>
                    <a:pt x="202311" y="19050"/>
                  </a:lnTo>
                  <a:lnTo>
                    <a:pt x="202311" y="38100"/>
                  </a:lnTo>
                  <a:cubicBezTo>
                    <a:pt x="111506" y="38100"/>
                    <a:pt x="38100" y="111506"/>
                    <a:pt x="38100" y="201930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457504" y="5344120"/>
            <a:ext cx="114300" cy="4052292"/>
            <a:chOff x="0" y="0"/>
            <a:chExt cx="152400" cy="540305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52400" cy="5403088"/>
            </a:xfrm>
            <a:custGeom>
              <a:avLst/>
              <a:gdLst/>
              <a:ahLst/>
              <a:cxnLst/>
              <a:rect r="r" b="b" t="t" l="l"/>
              <a:pathLst>
                <a:path h="5403088" w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cubicBezTo>
                    <a:pt x="118237" y="0"/>
                    <a:pt x="152400" y="34163"/>
                    <a:pt x="152400" y="76200"/>
                  </a:cubicBezTo>
                  <a:lnTo>
                    <a:pt x="152400" y="5326888"/>
                  </a:lnTo>
                  <a:cubicBezTo>
                    <a:pt x="152400" y="5368925"/>
                    <a:pt x="118237" y="5403088"/>
                    <a:pt x="76200" y="5403088"/>
                  </a:cubicBezTo>
                  <a:cubicBezTo>
                    <a:pt x="34163" y="5403088"/>
                    <a:pt x="0" y="5368925"/>
                    <a:pt x="0" y="53268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6860381" y="5604123"/>
            <a:ext cx="4652963" cy="84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499" b="true">
                <a:solidFill>
                  <a:srgbClr val="8F8F8F"/>
                </a:solidFill>
                <a:latin typeface="Arimo Bold"/>
                <a:ea typeface="Arimo Bold"/>
                <a:cs typeface="Arimo Bold"/>
                <a:sym typeface="Arimo Bold"/>
              </a:rPr>
              <a:t>Trending Minimalist Aesthetics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60381" y="6515546"/>
            <a:ext cx="4652963" cy="2582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8F8F8F"/>
                </a:solidFill>
                <a:latin typeface="Arimo"/>
                <a:ea typeface="Arimo"/>
                <a:cs typeface="Arimo"/>
                <a:sym typeface="Arimo"/>
              </a:rPr>
              <a:t>Minimalist white and green botanical décor is currently trending for its timeless sophistication. Clean lines, carefully curated foliage, and elegant simplicity create an upscale ambiance that photographs beautifully.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2047636" y="5329832"/>
            <a:ext cx="5344418" cy="4080868"/>
            <a:chOff x="0" y="0"/>
            <a:chExt cx="7125890" cy="544115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9050" y="19050"/>
              <a:ext cx="7087870" cy="5403088"/>
            </a:xfrm>
            <a:custGeom>
              <a:avLst/>
              <a:gdLst/>
              <a:ahLst/>
              <a:cxnLst/>
              <a:rect r="r" b="b" t="t" l="l"/>
              <a:pathLst>
                <a:path h="5403088" w="7087870">
                  <a:moveTo>
                    <a:pt x="0" y="182880"/>
                  </a:moveTo>
                  <a:cubicBezTo>
                    <a:pt x="0" y="81915"/>
                    <a:pt x="82042" y="0"/>
                    <a:pt x="183261" y="0"/>
                  </a:cubicBezTo>
                  <a:lnTo>
                    <a:pt x="6904609" y="0"/>
                  </a:lnTo>
                  <a:cubicBezTo>
                    <a:pt x="7005827" y="0"/>
                    <a:pt x="7087870" y="81915"/>
                    <a:pt x="7087870" y="182880"/>
                  </a:cubicBezTo>
                  <a:lnTo>
                    <a:pt x="7087870" y="5220208"/>
                  </a:lnTo>
                  <a:cubicBezTo>
                    <a:pt x="7087870" y="5321173"/>
                    <a:pt x="7005827" y="5403088"/>
                    <a:pt x="6904609" y="5403088"/>
                  </a:cubicBezTo>
                  <a:lnTo>
                    <a:pt x="183261" y="5403088"/>
                  </a:lnTo>
                  <a:cubicBezTo>
                    <a:pt x="82042" y="5403088"/>
                    <a:pt x="0" y="5321173"/>
                    <a:pt x="0" y="5220208"/>
                  </a:cubicBezTo>
                  <a:close/>
                </a:path>
              </a:pathLst>
            </a:custGeom>
            <a:solidFill>
              <a:srgbClr val="181616">
                <a:alpha val="90196"/>
              </a:srgbClr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125970" cy="5441188"/>
            </a:xfrm>
            <a:custGeom>
              <a:avLst/>
              <a:gdLst/>
              <a:ahLst/>
              <a:cxnLst/>
              <a:rect r="r" b="b" t="t" l="l"/>
              <a:pathLst>
                <a:path h="5441188" w="7125970">
                  <a:moveTo>
                    <a:pt x="0" y="201930"/>
                  </a:moveTo>
                  <a:cubicBezTo>
                    <a:pt x="0" y="90424"/>
                    <a:pt x="90551" y="0"/>
                    <a:pt x="202311" y="0"/>
                  </a:cubicBezTo>
                  <a:lnTo>
                    <a:pt x="6923659" y="0"/>
                  </a:lnTo>
                  <a:lnTo>
                    <a:pt x="6923659" y="19050"/>
                  </a:lnTo>
                  <a:lnTo>
                    <a:pt x="6923659" y="0"/>
                  </a:lnTo>
                  <a:cubicBezTo>
                    <a:pt x="7035292" y="0"/>
                    <a:pt x="7125970" y="90424"/>
                    <a:pt x="7125970" y="201930"/>
                  </a:cubicBezTo>
                  <a:lnTo>
                    <a:pt x="7106920" y="201930"/>
                  </a:lnTo>
                  <a:lnTo>
                    <a:pt x="7125970" y="201930"/>
                  </a:lnTo>
                  <a:lnTo>
                    <a:pt x="7125970" y="5239258"/>
                  </a:lnTo>
                  <a:lnTo>
                    <a:pt x="7106920" y="5239258"/>
                  </a:lnTo>
                  <a:lnTo>
                    <a:pt x="7125970" y="5239258"/>
                  </a:lnTo>
                  <a:cubicBezTo>
                    <a:pt x="7125970" y="5350764"/>
                    <a:pt x="7035419" y="5441188"/>
                    <a:pt x="6923659" y="5441188"/>
                  </a:cubicBezTo>
                  <a:lnTo>
                    <a:pt x="6923659" y="5422138"/>
                  </a:lnTo>
                  <a:lnTo>
                    <a:pt x="6923659" y="5441188"/>
                  </a:lnTo>
                  <a:lnTo>
                    <a:pt x="202311" y="5441188"/>
                  </a:lnTo>
                  <a:lnTo>
                    <a:pt x="202311" y="5422138"/>
                  </a:lnTo>
                  <a:lnTo>
                    <a:pt x="202311" y="5441188"/>
                  </a:lnTo>
                  <a:cubicBezTo>
                    <a:pt x="90551" y="5441188"/>
                    <a:pt x="0" y="5350764"/>
                    <a:pt x="0" y="5239258"/>
                  </a:cubicBezTo>
                  <a:lnTo>
                    <a:pt x="0" y="201930"/>
                  </a:lnTo>
                  <a:lnTo>
                    <a:pt x="19050" y="201930"/>
                  </a:lnTo>
                  <a:lnTo>
                    <a:pt x="0" y="201930"/>
                  </a:lnTo>
                  <a:moveTo>
                    <a:pt x="38100" y="201930"/>
                  </a:moveTo>
                  <a:lnTo>
                    <a:pt x="38100" y="5239258"/>
                  </a:lnTo>
                  <a:lnTo>
                    <a:pt x="19050" y="5239258"/>
                  </a:lnTo>
                  <a:lnTo>
                    <a:pt x="38100" y="5239258"/>
                  </a:lnTo>
                  <a:cubicBezTo>
                    <a:pt x="38100" y="5329682"/>
                    <a:pt x="111506" y="5403088"/>
                    <a:pt x="202311" y="5403088"/>
                  </a:cubicBezTo>
                  <a:lnTo>
                    <a:pt x="6923659" y="5403088"/>
                  </a:lnTo>
                  <a:cubicBezTo>
                    <a:pt x="7014337" y="5403088"/>
                    <a:pt x="7087870" y="5329682"/>
                    <a:pt x="7087870" y="5239258"/>
                  </a:cubicBezTo>
                  <a:lnTo>
                    <a:pt x="7087870" y="201930"/>
                  </a:lnTo>
                  <a:cubicBezTo>
                    <a:pt x="7087870" y="111506"/>
                    <a:pt x="7014464" y="38100"/>
                    <a:pt x="6923659" y="38100"/>
                  </a:cubicBezTo>
                  <a:lnTo>
                    <a:pt x="202311" y="38100"/>
                  </a:lnTo>
                  <a:lnTo>
                    <a:pt x="202311" y="19050"/>
                  </a:lnTo>
                  <a:lnTo>
                    <a:pt x="202311" y="38100"/>
                  </a:lnTo>
                  <a:cubicBezTo>
                    <a:pt x="111506" y="38100"/>
                    <a:pt x="38100" y="111506"/>
                    <a:pt x="38100" y="201930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2033349" y="5344120"/>
            <a:ext cx="114300" cy="4052292"/>
            <a:chOff x="0" y="0"/>
            <a:chExt cx="152400" cy="540305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52400" cy="5403088"/>
            </a:xfrm>
            <a:custGeom>
              <a:avLst/>
              <a:gdLst/>
              <a:ahLst/>
              <a:cxnLst/>
              <a:rect r="r" b="b" t="t" l="l"/>
              <a:pathLst>
                <a:path h="5403088" w="152400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cubicBezTo>
                    <a:pt x="118237" y="0"/>
                    <a:pt x="152400" y="34163"/>
                    <a:pt x="152400" y="76200"/>
                  </a:cubicBezTo>
                  <a:lnTo>
                    <a:pt x="152400" y="5326888"/>
                  </a:lnTo>
                  <a:cubicBezTo>
                    <a:pt x="152400" y="5368925"/>
                    <a:pt x="118237" y="5403088"/>
                    <a:pt x="76200" y="5403088"/>
                  </a:cubicBezTo>
                  <a:cubicBezTo>
                    <a:pt x="34163" y="5403088"/>
                    <a:pt x="0" y="5368925"/>
                    <a:pt x="0" y="53268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2436228" y="5604123"/>
            <a:ext cx="4229249" cy="43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499" b="true">
                <a:solidFill>
                  <a:srgbClr val="8F8F8F"/>
                </a:solidFill>
                <a:latin typeface="Arimo Bold"/>
                <a:ea typeface="Arimo Bold"/>
                <a:cs typeface="Arimo Bold"/>
                <a:sym typeface="Arimo Bold"/>
              </a:rPr>
              <a:t>Custom Floral Installations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436228" y="6109246"/>
            <a:ext cx="4652962" cy="2582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8F8F8F"/>
                </a:solidFill>
                <a:latin typeface="Arimo"/>
                <a:ea typeface="Arimo"/>
                <a:cs typeface="Arimo"/>
                <a:sym typeface="Arimo"/>
              </a:rPr>
              <a:t>Dubai's floral designers craft bespoke installations ranging from delicate hanging installations to dramatic floor-to-ceiling flower walls, each tailored to reflect the birthday star's personality and celebration theme.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7543800" cy="10287000"/>
            <a:chOff x="0" y="0"/>
            <a:chExt cx="100584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100584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67476" y="773014"/>
            <a:ext cx="9811048" cy="1439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7"/>
              </a:lnSpc>
            </a:pPr>
            <a:r>
              <a:rPr lang="en-US" b="true" sz="4499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Neon Signs &amp; Themed Party Backdrops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67476" y="2815977"/>
            <a:ext cx="4116289" cy="462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b="true" sz="2687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Modern LED Neon Magic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67476" y="3423643"/>
            <a:ext cx="5660826" cy="193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1812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Custom LED neon signs like "Happy Birthday Sarah" or "Cheers to 30" add a contemporary, fun vibe whilst creating perfect photo backdrops. These energy-efficient, safe alternatives to traditional neon offer endless personalisation options.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67476" y="5562005"/>
            <a:ext cx="4011960" cy="389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b="true" sz="2249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Popular Dubai Party Themes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67476" y="6097489"/>
            <a:ext cx="5660826" cy="825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3348" indent="-136674" lvl="1">
              <a:lnSpc>
                <a:spcPts val="2875"/>
              </a:lnSpc>
              <a:buFont typeface="Arial"/>
              <a:buChar char="•"/>
            </a:pPr>
            <a:r>
              <a:rPr lang="en-US" b="true" sz="181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Arabian Nights:</a:t>
            </a:r>
            <a:r>
              <a:rPr lang="en-US" sz="1812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 Luxurious jewel tones with golden accents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67476" y="6918275"/>
            <a:ext cx="5660826" cy="825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3348" indent="-136674" lvl="1">
              <a:lnSpc>
                <a:spcPts val="2875"/>
              </a:lnSpc>
              <a:buFont typeface="Arial"/>
              <a:buChar char="•"/>
            </a:pPr>
            <a:r>
              <a:rPr lang="en-US" b="true" sz="181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Bollywood Glamour:</a:t>
            </a:r>
            <a:r>
              <a:rPr lang="en-US" sz="1812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 Vibrant colours and dramatic draping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67476" y="7739062"/>
            <a:ext cx="5660826" cy="825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3348" indent="-136674" lvl="1">
              <a:lnSpc>
                <a:spcPts val="2875"/>
              </a:lnSpc>
              <a:buFont typeface="Arial"/>
              <a:buChar char="•"/>
            </a:pPr>
            <a:r>
              <a:rPr lang="en-US" b="true" sz="181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Tropical Paradise:</a:t>
            </a:r>
            <a:r>
              <a:rPr lang="en-US" sz="1812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 Palm leaves, exotic flowers, and beach vibes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67476" y="8559850"/>
            <a:ext cx="5660826" cy="825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73348" indent="-136674" lvl="1">
              <a:lnSpc>
                <a:spcPts val="2875"/>
              </a:lnSpc>
              <a:buFont typeface="Arial"/>
              <a:buChar char="•"/>
            </a:pPr>
            <a:r>
              <a:rPr lang="en-US" b="true" sz="181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Princess Castles:</a:t>
            </a:r>
            <a:r>
              <a:rPr lang="en-US" sz="1812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 Fairytale magic with pastel elegance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902184" y="2735610"/>
            <a:ext cx="3585716" cy="267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1812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Neon signs can be hired or purchased, with custom designs typically ready within 7-10 days. They're perfect for both indoor and outdoor venues, adding that signature Dubai glamour to any celebration.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049019" y="9686925"/>
            <a:ext cx="2153256" cy="514350"/>
            <a:chOff x="0" y="0"/>
            <a:chExt cx="2871008" cy="685800"/>
          </a:xfrm>
        </p:grpSpPr>
        <p:sp>
          <p:nvSpPr>
            <p:cNvPr name="Freeform 7" id="7" descr="preencoded.png">
              <a:hlinkClick r:id="rId4" tooltip="https://gamma.app/?utm_source=made-with-gamma"/>
            </p:cNvPr>
            <p:cNvSpPr/>
            <p:nvPr/>
          </p:nvSpPr>
          <p:spPr>
            <a:xfrm flipH="false" flipV="false" rot="0">
              <a:off x="0" y="0"/>
              <a:ext cx="2870962" cy="685800"/>
            </a:xfrm>
            <a:custGeom>
              <a:avLst/>
              <a:gdLst/>
              <a:ahLst/>
              <a:cxnLst/>
              <a:rect r="r" b="b" t="t" l="l"/>
              <a:pathLst>
                <a:path h="685800" w="2870962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2072282"/>
            <a:ext cx="16303526" cy="1829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b="true" sz="556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Luxury Cake Table Styling &amp; Themed Table Setups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4784675"/>
            <a:ext cx="4805362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Show-Stopping Cake Tables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2238" y="5331024"/>
            <a:ext cx="5198269" cy="282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The cake table serves as the party's focal point. Tiered stands, cascading fresh flowers, elegant candles, and themed props elevate the presentation, making the cake-cutting moment truly spectacular.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544866" y="4784675"/>
            <a:ext cx="4024610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Immersive Tablescapes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44866" y="5331024"/>
            <a:ext cx="5198269" cy="237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Themed table setups with coordinating plates, napkins, and centrepieces complete the immersive experience. Every detail matters, from custom place cards to colour-matched cutlery.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097494" y="4784675"/>
            <a:ext cx="3818185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Outdoor Picnic Luxury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97494" y="5331024"/>
            <a:ext cx="5198269" cy="237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Dubai's chic picnic setups featuring decorated teepees, Persian rugs, and plush cushions bring bohemian elegance to outdoor celebrations. Perfect for beach or park venues.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7543800" cy="10287000"/>
            <a:chOff x="0" y="0"/>
            <a:chExt cx="100584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100584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28781" y="753367"/>
            <a:ext cx="9888439" cy="1405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4"/>
              </a:lnSpc>
            </a:pPr>
            <a:r>
              <a:rPr lang="en-US" b="true" sz="431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Magical Lighting: Fairy Lights &amp; Hanging Lanterns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59030" y="2650777"/>
            <a:ext cx="9558189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"Lighting doesn't just illuminate a space—it transforms it into an enchanting wonderland that guests will remember long after the celebration ends."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628781" y="2488852"/>
            <a:ext cx="28575" cy="1200150"/>
            <a:chOff x="0" y="0"/>
            <a:chExt cx="38100" cy="1600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8100" cy="1600200"/>
            </a:xfrm>
            <a:custGeom>
              <a:avLst/>
              <a:gdLst/>
              <a:ahLst/>
              <a:cxnLst/>
              <a:rect r="r" b="b" t="t" l="l"/>
              <a:pathLst>
                <a:path h="1600200" w="38100">
                  <a:moveTo>
                    <a:pt x="0" y="0"/>
                  </a:moveTo>
                  <a:lnTo>
                    <a:pt x="38100" y="0"/>
                  </a:lnTo>
                  <a:lnTo>
                    <a:pt x="38100" y="160020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628781" y="3936652"/>
            <a:ext cx="1101179" cy="1621185"/>
            <a:chOff x="0" y="0"/>
            <a:chExt cx="1468238" cy="2161580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1468247" cy="2161540"/>
            </a:xfrm>
            <a:custGeom>
              <a:avLst/>
              <a:gdLst/>
              <a:ahLst/>
              <a:cxnLst/>
              <a:rect r="r" b="b" t="t" l="l"/>
              <a:pathLst>
                <a:path h="2161540" w="1468247">
                  <a:moveTo>
                    <a:pt x="0" y="0"/>
                  </a:moveTo>
                  <a:lnTo>
                    <a:pt x="1468247" y="0"/>
                  </a:lnTo>
                  <a:lnTo>
                    <a:pt x="1468247" y="2161540"/>
                  </a:lnTo>
                  <a:lnTo>
                    <a:pt x="0" y="2161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8" t="0" r="-228" b="-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8950078" y="4137720"/>
            <a:ext cx="2753171" cy="363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b="true" sz="2125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Warm Fairy Lights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950078" y="4547146"/>
            <a:ext cx="8567142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String lights create intimate, magical atmospheres. Draped across ceilings, wrapped around columns, or cascading down walls, they add sparkle and warmth to any venue.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7628781" y="5557838"/>
            <a:ext cx="1101179" cy="1973610"/>
            <a:chOff x="0" y="0"/>
            <a:chExt cx="1468238" cy="2631480"/>
          </a:xfrm>
        </p:grpSpPr>
        <p:sp>
          <p:nvSpPr>
            <p:cNvPr name="Freeform 17" id="17" descr="preencoded.png"/>
            <p:cNvSpPr/>
            <p:nvPr/>
          </p:nvSpPr>
          <p:spPr>
            <a:xfrm flipH="false" flipV="false" rot="0">
              <a:off x="0" y="0"/>
              <a:ext cx="1468247" cy="2631440"/>
            </a:xfrm>
            <a:custGeom>
              <a:avLst/>
              <a:gdLst/>
              <a:ahLst/>
              <a:cxnLst/>
              <a:rect r="r" b="b" t="t" l="l"/>
              <a:pathLst>
                <a:path h="2631440" w="1468247">
                  <a:moveTo>
                    <a:pt x="0" y="0"/>
                  </a:moveTo>
                  <a:lnTo>
                    <a:pt x="1468247" y="0"/>
                  </a:lnTo>
                  <a:lnTo>
                    <a:pt x="1468247" y="2631440"/>
                  </a:lnTo>
                  <a:lnTo>
                    <a:pt x="0" y="263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8" t="0" r="-217" b="-1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8950078" y="5758904"/>
            <a:ext cx="2753171" cy="363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b="true" sz="2125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Elegant Lanterns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950078" y="6168330"/>
            <a:ext cx="8567142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Hanging paper lanterns, Moroccan-style metal lanterns, or modern geometric designs add visual interest and ambient glow, perfect for both indoor and outdoor evening celebrations.</a:t>
            </a:r>
          </a:p>
        </p:txBody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7628781" y="7531447"/>
            <a:ext cx="1101179" cy="1973610"/>
            <a:chOff x="0" y="0"/>
            <a:chExt cx="1468238" cy="2631480"/>
          </a:xfrm>
        </p:grpSpPr>
        <p:sp>
          <p:nvSpPr>
            <p:cNvPr name="Freeform 21" id="21" descr="preencoded.png"/>
            <p:cNvSpPr/>
            <p:nvPr/>
          </p:nvSpPr>
          <p:spPr>
            <a:xfrm flipH="false" flipV="false" rot="0">
              <a:off x="0" y="0"/>
              <a:ext cx="1468247" cy="2631440"/>
            </a:xfrm>
            <a:custGeom>
              <a:avLst/>
              <a:gdLst/>
              <a:ahLst/>
              <a:cxnLst/>
              <a:rect r="r" b="b" t="t" l="l"/>
              <a:pathLst>
                <a:path h="2631440" w="1468247">
                  <a:moveTo>
                    <a:pt x="0" y="0"/>
                  </a:moveTo>
                  <a:lnTo>
                    <a:pt x="1468247" y="0"/>
                  </a:lnTo>
                  <a:lnTo>
                    <a:pt x="1468247" y="2631440"/>
                  </a:lnTo>
                  <a:lnTo>
                    <a:pt x="0" y="263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18" t="0" r="-217" b="-1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8950078" y="7732514"/>
            <a:ext cx="2765375" cy="363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b="true" sz="2125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Versatile Application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950078" y="8141940"/>
            <a:ext cx="8567142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16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Lighting works beautifully in gardens, rooftops, ballrooms, or home settings. Layer different lighting types for depth and create zones with varying intensities for dynamic spaces.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854274" y="623590"/>
            <a:ext cx="16579453" cy="1573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b="true" sz="4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Personalised Touches: Name Boards, Cut-Outs &amp; Photo Booths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54274" y="2837409"/>
            <a:ext cx="7992070" cy="5328048"/>
            <a:chOff x="0" y="0"/>
            <a:chExt cx="10656093" cy="7104063"/>
          </a:xfrm>
        </p:grpSpPr>
        <p:sp>
          <p:nvSpPr>
            <p:cNvPr name="Freeform 8" id="8" descr="preencoded.png"/>
            <p:cNvSpPr/>
            <p:nvPr/>
          </p:nvSpPr>
          <p:spPr>
            <a:xfrm flipH="false" flipV="false" rot="0">
              <a:off x="0" y="0"/>
              <a:ext cx="10656062" cy="7104126"/>
            </a:xfrm>
            <a:custGeom>
              <a:avLst/>
              <a:gdLst/>
              <a:ahLst/>
              <a:cxnLst/>
              <a:rect r="r" b="b" t="t" l="l"/>
              <a:pathLst>
                <a:path h="7104126" w="10656062">
                  <a:moveTo>
                    <a:pt x="0" y="0"/>
                  </a:moveTo>
                  <a:lnTo>
                    <a:pt x="10656062" y="0"/>
                  </a:lnTo>
                  <a:lnTo>
                    <a:pt x="10656062" y="7104126"/>
                  </a:lnTo>
                  <a:lnTo>
                    <a:pt x="0" y="710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" t="0" r="-3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451181" y="2787849"/>
            <a:ext cx="4485085" cy="476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b="true" sz="2874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Bespoke Personal Details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451181" y="3403847"/>
            <a:ext cx="7992070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LED-lit name boards and stylish foam cut-outs add a truly bespoke feel, making the birthday star feel extraordinary. These custom elements become treasured keepsakes after the celebration.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451181" y="4895701"/>
            <a:ext cx="3779936" cy="40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b="true" sz="2375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Interactive Entertainment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51181" y="5444877"/>
            <a:ext cx="7992070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1874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Photo booths with themed props keep guests entertained throughout the event and create fun, shareable memories. With professional </a:t>
            </a:r>
            <a:r>
              <a:rPr lang="en-US" b="true" sz="1874" u="sng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  <a:hlinkClick r:id="rId5" tooltip="https://blog.atdoorstep.ae/birthday-decoration-services-in-dubai/"/>
              </a:rPr>
              <a:t>birthday decoration services</a:t>
            </a:r>
            <a:r>
              <a:rPr lang="en-US" sz="1874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, from vintage-style booths to modern 360° video setups, Dubai offers cutting-edge options for every celebration.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54274" y="8836676"/>
            <a:ext cx="16579453" cy="40035"/>
            <a:chOff x="0" y="0"/>
            <a:chExt cx="22105937" cy="533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2105874" cy="53340"/>
            </a:xfrm>
            <a:custGeom>
              <a:avLst/>
              <a:gdLst/>
              <a:ahLst/>
              <a:cxnLst/>
              <a:rect r="r" b="b" t="t" l="l"/>
              <a:pathLst>
                <a:path h="53340" w="22105874">
                  <a:moveTo>
                    <a:pt x="0" y="0"/>
                  </a:moveTo>
                  <a:lnTo>
                    <a:pt x="22105874" y="0"/>
                  </a:lnTo>
                  <a:lnTo>
                    <a:pt x="22105874" y="53340"/>
                  </a:lnTo>
                  <a:lnTo>
                    <a:pt x="0" y="53340"/>
                  </a:lnTo>
                  <a:close/>
                </a:path>
              </a:pathLst>
            </a:custGeom>
            <a:solidFill>
              <a:srgbClr val="8F8F8F">
                <a:alpha val="24706"/>
              </a:srgbClr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54274" y="9046517"/>
            <a:ext cx="16579453" cy="76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b="true" sz="1874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Personalisation is the key to making celebrations truly special.</a:t>
            </a:r>
            <a:r>
              <a:rPr lang="en-US" sz="1874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 Consider custom signage, monogrammed details, favourite colour schemes, and meaningful quotes or phrases that reflect the birthday person's unique personality and style.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96119" y="812899"/>
            <a:ext cx="17295762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b="true" sz="5562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Professional Birthday Decoration Services in Dubai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87475" y="3132236"/>
            <a:ext cx="5254973" cy="4384030"/>
            <a:chOff x="0" y="0"/>
            <a:chExt cx="7006630" cy="584537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350" y="6350"/>
              <a:ext cx="6993890" cy="5832729"/>
            </a:xfrm>
            <a:custGeom>
              <a:avLst/>
              <a:gdLst/>
              <a:ahLst/>
              <a:cxnLst/>
              <a:rect r="r" b="b" t="t" l="l"/>
              <a:pathLst>
                <a:path h="5832729" w="6993890">
                  <a:moveTo>
                    <a:pt x="0" y="158750"/>
                  </a:moveTo>
                  <a:cubicBezTo>
                    <a:pt x="0" y="71120"/>
                    <a:pt x="71120" y="0"/>
                    <a:pt x="158877" y="0"/>
                  </a:cubicBezTo>
                  <a:lnTo>
                    <a:pt x="6835140" y="0"/>
                  </a:lnTo>
                  <a:cubicBezTo>
                    <a:pt x="6922770" y="0"/>
                    <a:pt x="6993890" y="71120"/>
                    <a:pt x="6993890" y="158750"/>
                  </a:cubicBezTo>
                  <a:lnTo>
                    <a:pt x="6993890" y="5673852"/>
                  </a:lnTo>
                  <a:cubicBezTo>
                    <a:pt x="6993890" y="5761482"/>
                    <a:pt x="6922770" y="5832602"/>
                    <a:pt x="6835013" y="5832602"/>
                  </a:cubicBezTo>
                  <a:lnTo>
                    <a:pt x="158877" y="5832602"/>
                  </a:lnTo>
                  <a:cubicBezTo>
                    <a:pt x="71120" y="5832729"/>
                    <a:pt x="0" y="5761609"/>
                    <a:pt x="0" y="56738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006717" cy="5845302"/>
            </a:xfrm>
            <a:custGeom>
              <a:avLst/>
              <a:gdLst/>
              <a:ahLst/>
              <a:cxnLst/>
              <a:rect r="r" b="b" t="t" l="l"/>
              <a:pathLst>
                <a:path h="5845302" w="7006717">
                  <a:moveTo>
                    <a:pt x="0" y="165100"/>
                  </a:moveTo>
                  <a:cubicBezTo>
                    <a:pt x="0" y="73914"/>
                    <a:pt x="73914" y="0"/>
                    <a:pt x="165227" y="0"/>
                  </a:cubicBezTo>
                  <a:lnTo>
                    <a:pt x="6841490" y="0"/>
                  </a:lnTo>
                  <a:lnTo>
                    <a:pt x="6841490" y="6350"/>
                  </a:lnTo>
                  <a:lnTo>
                    <a:pt x="6841490" y="0"/>
                  </a:lnTo>
                  <a:cubicBezTo>
                    <a:pt x="6932676" y="0"/>
                    <a:pt x="7006717" y="73914"/>
                    <a:pt x="7006717" y="165100"/>
                  </a:cubicBezTo>
                  <a:lnTo>
                    <a:pt x="7000367" y="165100"/>
                  </a:lnTo>
                  <a:lnTo>
                    <a:pt x="7006717" y="165100"/>
                  </a:lnTo>
                  <a:lnTo>
                    <a:pt x="7006717" y="5680202"/>
                  </a:lnTo>
                  <a:lnTo>
                    <a:pt x="7000367" y="5680202"/>
                  </a:lnTo>
                  <a:lnTo>
                    <a:pt x="7006717" y="5680202"/>
                  </a:lnTo>
                  <a:cubicBezTo>
                    <a:pt x="7006717" y="5771388"/>
                    <a:pt x="6932803" y="5845302"/>
                    <a:pt x="6841490" y="5845302"/>
                  </a:cubicBezTo>
                  <a:lnTo>
                    <a:pt x="6841490" y="5838952"/>
                  </a:lnTo>
                  <a:lnTo>
                    <a:pt x="6841490" y="5845302"/>
                  </a:lnTo>
                  <a:lnTo>
                    <a:pt x="165227" y="5845302"/>
                  </a:lnTo>
                  <a:lnTo>
                    <a:pt x="165227" y="5838952"/>
                  </a:lnTo>
                  <a:lnTo>
                    <a:pt x="165227" y="5845302"/>
                  </a:lnTo>
                  <a:cubicBezTo>
                    <a:pt x="74041" y="5845302"/>
                    <a:pt x="0" y="5771388"/>
                    <a:pt x="0" y="5680202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680202"/>
                  </a:lnTo>
                  <a:lnTo>
                    <a:pt x="6350" y="5680202"/>
                  </a:lnTo>
                  <a:lnTo>
                    <a:pt x="12700" y="5680202"/>
                  </a:lnTo>
                  <a:cubicBezTo>
                    <a:pt x="12700" y="5764403"/>
                    <a:pt x="80899" y="5832602"/>
                    <a:pt x="165227" y="5832602"/>
                  </a:cubicBezTo>
                  <a:lnTo>
                    <a:pt x="6841490" y="5832602"/>
                  </a:lnTo>
                  <a:cubicBezTo>
                    <a:pt x="6925691" y="5832602"/>
                    <a:pt x="6994017" y="5764403"/>
                    <a:pt x="6994017" y="5680202"/>
                  </a:cubicBezTo>
                  <a:lnTo>
                    <a:pt x="6994017" y="165100"/>
                  </a:lnTo>
                  <a:cubicBezTo>
                    <a:pt x="6994017" y="80899"/>
                    <a:pt x="6925818" y="12700"/>
                    <a:pt x="6841490" y="12700"/>
                  </a:cubicBezTo>
                  <a:lnTo>
                    <a:pt x="165227" y="12700"/>
                  </a:lnTo>
                  <a:lnTo>
                    <a:pt x="165227" y="6350"/>
                  </a:lnTo>
                  <a:lnTo>
                    <a:pt x="165227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85280" y="3391941"/>
            <a:ext cx="3682752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Trusted Professionals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5280" y="3938290"/>
            <a:ext cx="4659362" cy="3280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Renowned decorators like Man of Events and Balloon Zone specialise in customised themes, premium materials, and flawless execution. Their experienced teams handle everything from concept to completion.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516440" y="3132236"/>
            <a:ext cx="5254973" cy="4384030"/>
            <a:chOff x="0" y="0"/>
            <a:chExt cx="7006630" cy="58453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6993890" cy="5832729"/>
            </a:xfrm>
            <a:custGeom>
              <a:avLst/>
              <a:gdLst/>
              <a:ahLst/>
              <a:cxnLst/>
              <a:rect r="r" b="b" t="t" l="l"/>
              <a:pathLst>
                <a:path h="5832729" w="6993890">
                  <a:moveTo>
                    <a:pt x="0" y="158750"/>
                  </a:moveTo>
                  <a:cubicBezTo>
                    <a:pt x="0" y="71120"/>
                    <a:pt x="71120" y="0"/>
                    <a:pt x="158877" y="0"/>
                  </a:cubicBezTo>
                  <a:lnTo>
                    <a:pt x="6835140" y="0"/>
                  </a:lnTo>
                  <a:cubicBezTo>
                    <a:pt x="6922770" y="0"/>
                    <a:pt x="6993890" y="71120"/>
                    <a:pt x="6993890" y="158750"/>
                  </a:cubicBezTo>
                  <a:lnTo>
                    <a:pt x="6993890" y="5673852"/>
                  </a:lnTo>
                  <a:cubicBezTo>
                    <a:pt x="6993890" y="5761482"/>
                    <a:pt x="6922770" y="5832602"/>
                    <a:pt x="6835013" y="5832602"/>
                  </a:cubicBezTo>
                  <a:lnTo>
                    <a:pt x="158877" y="5832602"/>
                  </a:lnTo>
                  <a:cubicBezTo>
                    <a:pt x="71120" y="5832729"/>
                    <a:pt x="0" y="5761609"/>
                    <a:pt x="0" y="56738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06717" cy="5845302"/>
            </a:xfrm>
            <a:custGeom>
              <a:avLst/>
              <a:gdLst/>
              <a:ahLst/>
              <a:cxnLst/>
              <a:rect r="r" b="b" t="t" l="l"/>
              <a:pathLst>
                <a:path h="5845302" w="7006717">
                  <a:moveTo>
                    <a:pt x="0" y="165100"/>
                  </a:moveTo>
                  <a:cubicBezTo>
                    <a:pt x="0" y="73914"/>
                    <a:pt x="73914" y="0"/>
                    <a:pt x="165227" y="0"/>
                  </a:cubicBezTo>
                  <a:lnTo>
                    <a:pt x="6841490" y="0"/>
                  </a:lnTo>
                  <a:lnTo>
                    <a:pt x="6841490" y="6350"/>
                  </a:lnTo>
                  <a:lnTo>
                    <a:pt x="6841490" y="0"/>
                  </a:lnTo>
                  <a:cubicBezTo>
                    <a:pt x="6932676" y="0"/>
                    <a:pt x="7006717" y="73914"/>
                    <a:pt x="7006717" y="165100"/>
                  </a:cubicBezTo>
                  <a:lnTo>
                    <a:pt x="7000367" y="165100"/>
                  </a:lnTo>
                  <a:lnTo>
                    <a:pt x="7006717" y="165100"/>
                  </a:lnTo>
                  <a:lnTo>
                    <a:pt x="7006717" y="5680202"/>
                  </a:lnTo>
                  <a:lnTo>
                    <a:pt x="7000367" y="5680202"/>
                  </a:lnTo>
                  <a:lnTo>
                    <a:pt x="7006717" y="5680202"/>
                  </a:lnTo>
                  <a:cubicBezTo>
                    <a:pt x="7006717" y="5771388"/>
                    <a:pt x="6932803" y="5845302"/>
                    <a:pt x="6841490" y="5845302"/>
                  </a:cubicBezTo>
                  <a:lnTo>
                    <a:pt x="6841490" y="5838952"/>
                  </a:lnTo>
                  <a:lnTo>
                    <a:pt x="6841490" y="5845302"/>
                  </a:lnTo>
                  <a:lnTo>
                    <a:pt x="165227" y="5845302"/>
                  </a:lnTo>
                  <a:lnTo>
                    <a:pt x="165227" y="5838952"/>
                  </a:lnTo>
                  <a:lnTo>
                    <a:pt x="165227" y="5845302"/>
                  </a:lnTo>
                  <a:cubicBezTo>
                    <a:pt x="74041" y="5845302"/>
                    <a:pt x="0" y="5771388"/>
                    <a:pt x="0" y="5680202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680202"/>
                  </a:lnTo>
                  <a:lnTo>
                    <a:pt x="6350" y="5680202"/>
                  </a:lnTo>
                  <a:lnTo>
                    <a:pt x="12700" y="5680202"/>
                  </a:lnTo>
                  <a:cubicBezTo>
                    <a:pt x="12700" y="5764403"/>
                    <a:pt x="80899" y="5832602"/>
                    <a:pt x="165227" y="5832602"/>
                  </a:cubicBezTo>
                  <a:lnTo>
                    <a:pt x="6841490" y="5832602"/>
                  </a:lnTo>
                  <a:cubicBezTo>
                    <a:pt x="6925691" y="5832602"/>
                    <a:pt x="6994017" y="5764403"/>
                    <a:pt x="6994017" y="5680202"/>
                  </a:cubicBezTo>
                  <a:lnTo>
                    <a:pt x="6994017" y="165100"/>
                  </a:lnTo>
                  <a:cubicBezTo>
                    <a:pt x="6994017" y="80899"/>
                    <a:pt x="6925818" y="12700"/>
                    <a:pt x="6841490" y="12700"/>
                  </a:cubicBezTo>
                  <a:lnTo>
                    <a:pt x="165227" y="12700"/>
                  </a:lnTo>
                  <a:lnTo>
                    <a:pt x="165227" y="6350"/>
                  </a:lnTo>
                  <a:lnTo>
                    <a:pt x="165227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6814245" y="3391941"/>
            <a:ext cx="422865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Comprehensive Services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814245" y="3938290"/>
            <a:ext cx="4659362" cy="282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Professional decorators cover all venues: homes, hotels, yachts, beach clubs, and event spaces. They offer seamless coordination, setup, and breakdown services with attention to every detail.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2045404" y="3132236"/>
            <a:ext cx="5254973" cy="4384030"/>
            <a:chOff x="0" y="0"/>
            <a:chExt cx="7006630" cy="584537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6350"/>
              <a:ext cx="6993890" cy="5832729"/>
            </a:xfrm>
            <a:custGeom>
              <a:avLst/>
              <a:gdLst/>
              <a:ahLst/>
              <a:cxnLst/>
              <a:rect r="r" b="b" t="t" l="l"/>
              <a:pathLst>
                <a:path h="5832729" w="6993890">
                  <a:moveTo>
                    <a:pt x="0" y="158750"/>
                  </a:moveTo>
                  <a:cubicBezTo>
                    <a:pt x="0" y="71120"/>
                    <a:pt x="71120" y="0"/>
                    <a:pt x="158877" y="0"/>
                  </a:cubicBezTo>
                  <a:lnTo>
                    <a:pt x="6835140" y="0"/>
                  </a:lnTo>
                  <a:cubicBezTo>
                    <a:pt x="6922770" y="0"/>
                    <a:pt x="6993890" y="71120"/>
                    <a:pt x="6993890" y="158750"/>
                  </a:cubicBezTo>
                  <a:lnTo>
                    <a:pt x="6993890" y="5673852"/>
                  </a:lnTo>
                  <a:cubicBezTo>
                    <a:pt x="6993890" y="5761482"/>
                    <a:pt x="6922770" y="5832602"/>
                    <a:pt x="6835013" y="5832602"/>
                  </a:cubicBezTo>
                  <a:lnTo>
                    <a:pt x="158877" y="5832602"/>
                  </a:lnTo>
                  <a:cubicBezTo>
                    <a:pt x="71120" y="5832729"/>
                    <a:pt x="0" y="5761609"/>
                    <a:pt x="0" y="56738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006717" cy="5845302"/>
            </a:xfrm>
            <a:custGeom>
              <a:avLst/>
              <a:gdLst/>
              <a:ahLst/>
              <a:cxnLst/>
              <a:rect r="r" b="b" t="t" l="l"/>
              <a:pathLst>
                <a:path h="5845302" w="7006717">
                  <a:moveTo>
                    <a:pt x="0" y="165100"/>
                  </a:moveTo>
                  <a:cubicBezTo>
                    <a:pt x="0" y="73914"/>
                    <a:pt x="73914" y="0"/>
                    <a:pt x="165227" y="0"/>
                  </a:cubicBezTo>
                  <a:lnTo>
                    <a:pt x="6841490" y="0"/>
                  </a:lnTo>
                  <a:lnTo>
                    <a:pt x="6841490" y="6350"/>
                  </a:lnTo>
                  <a:lnTo>
                    <a:pt x="6841490" y="0"/>
                  </a:lnTo>
                  <a:cubicBezTo>
                    <a:pt x="6932676" y="0"/>
                    <a:pt x="7006717" y="73914"/>
                    <a:pt x="7006717" y="165100"/>
                  </a:cubicBezTo>
                  <a:lnTo>
                    <a:pt x="7000367" y="165100"/>
                  </a:lnTo>
                  <a:lnTo>
                    <a:pt x="7006717" y="165100"/>
                  </a:lnTo>
                  <a:lnTo>
                    <a:pt x="7006717" y="5680202"/>
                  </a:lnTo>
                  <a:lnTo>
                    <a:pt x="7000367" y="5680202"/>
                  </a:lnTo>
                  <a:lnTo>
                    <a:pt x="7006717" y="5680202"/>
                  </a:lnTo>
                  <a:cubicBezTo>
                    <a:pt x="7006717" y="5771388"/>
                    <a:pt x="6932803" y="5845302"/>
                    <a:pt x="6841490" y="5845302"/>
                  </a:cubicBezTo>
                  <a:lnTo>
                    <a:pt x="6841490" y="5838952"/>
                  </a:lnTo>
                  <a:lnTo>
                    <a:pt x="6841490" y="5845302"/>
                  </a:lnTo>
                  <a:lnTo>
                    <a:pt x="165227" y="5845302"/>
                  </a:lnTo>
                  <a:lnTo>
                    <a:pt x="165227" y="5838952"/>
                  </a:lnTo>
                  <a:lnTo>
                    <a:pt x="165227" y="5845302"/>
                  </a:lnTo>
                  <a:cubicBezTo>
                    <a:pt x="74041" y="5845302"/>
                    <a:pt x="0" y="5771388"/>
                    <a:pt x="0" y="5680202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680202"/>
                  </a:lnTo>
                  <a:lnTo>
                    <a:pt x="6350" y="5680202"/>
                  </a:lnTo>
                  <a:lnTo>
                    <a:pt x="12700" y="5680202"/>
                  </a:lnTo>
                  <a:cubicBezTo>
                    <a:pt x="12700" y="5764403"/>
                    <a:pt x="80899" y="5832602"/>
                    <a:pt x="165227" y="5832602"/>
                  </a:cubicBezTo>
                  <a:lnTo>
                    <a:pt x="6841490" y="5832602"/>
                  </a:lnTo>
                  <a:cubicBezTo>
                    <a:pt x="6925691" y="5832602"/>
                    <a:pt x="6994017" y="5764403"/>
                    <a:pt x="6994017" y="5680202"/>
                  </a:cubicBezTo>
                  <a:lnTo>
                    <a:pt x="6994017" y="165100"/>
                  </a:lnTo>
                  <a:cubicBezTo>
                    <a:pt x="6994017" y="80899"/>
                    <a:pt x="6925818" y="12700"/>
                    <a:pt x="6841490" y="12700"/>
                  </a:cubicBezTo>
                  <a:lnTo>
                    <a:pt x="165227" y="12700"/>
                  </a:lnTo>
                  <a:lnTo>
                    <a:pt x="165227" y="6350"/>
                  </a:lnTo>
                  <a:lnTo>
                    <a:pt x="165227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595959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2343210" y="339194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b="true" sz="2750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Planning Timeline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343210" y="3938290"/>
            <a:ext cx="4659362" cy="282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Booking 2+ weeks in advance is recommended for weekend events during peak season. Popular decorators often require 3-4 weeks' notice for elaborate custom designs and themed installations.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992238" y="7830442"/>
            <a:ext cx="16303526" cy="1658391"/>
            <a:chOff x="0" y="0"/>
            <a:chExt cx="21738035" cy="221118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737955" cy="2211070"/>
            </a:xfrm>
            <a:custGeom>
              <a:avLst/>
              <a:gdLst/>
              <a:ahLst/>
              <a:cxnLst/>
              <a:rect r="r" b="b" t="t" l="l"/>
              <a:pathLst>
                <a:path h="2211070" w="21737955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21579205" y="0"/>
                  </a:lnTo>
                  <a:cubicBezTo>
                    <a:pt x="21666963" y="0"/>
                    <a:pt x="21737955" y="71120"/>
                    <a:pt x="21737955" y="158750"/>
                  </a:cubicBezTo>
                  <a:lnTo>
                    <a:pt x="21737955" y="2052320"/>
                  </a:lnTo>
                  <a:cubicBezTo>
                    <a:pt x="21737955" y="2140077"/>
                    <a:pt x="21666836" y="2211070"/>
                    <a:pt x="21579205" y="2211070"/>
                  </a:cubicBezTo>
                  <a:lnTo>
                    <a:pt x="158750" y="2211070"/>
                  </a:lnTo>
                  <a:cubicBezTo>
                    <a:pt x="70993" y="2211070"/>
                    <a:pt x="0" y="2139950"/>
                    <a:pt x="0" y="20523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275755" y="8270081"/>
            <a:ext cx="354360" cy="283518"/>
            <a:chOff x="0" y="0"/>
            <a:chExt cx="472480" cy="378023"/>
          </a:xfrm>
        </p:grpSpPr>
        <p:sp>
          <p:nvSpPr>
            <p:cNvPr name="Freeform 25" id="25" descr="preencoded.png"/>
            <p:cNvSpPr/>
            <p:nvPr/>
          </p:nvSpPr>
          <p:spPr>
            <a:xfrm flipH="false" flipV="false" rot="0">
              <a:off x="0" y="0"/>
              <a:ext cx="472440" cy="378079"/>
            </a:xfrm>
            <a:custGeom>
              <a:avLst/>
              <a:gdLst/>
              <a:ahLst/>
              <a:cxnLst/>
              <a:rect r="r" b="b" t="t" l="l"/>
              <a:pathLst>
                <a:path h="378079" w="472440">
                  <a:moveTo>
                    <a:pt x="0" y="0"/>
                  </a:moveTo>
                  <a:lnTo>
                    <a:pt x="472440" y="0"/>
                  </a:lnTo>
                  <a:lnTo>
                    <a:pt x="472440" y="378079"/>
                  </a:lnTo>
                  <a:lnTo>
                    <a:pt x="0" y="37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70" r="-8" b="-655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913632" y="8080027"/>
            <a:ext cx="15098614" cy="1012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b="true" sz="2187">
                <a:solidFill>
                  <a:srgbClr val="181616"/>
                </a:solidFill>
                <a:latin typeface="Arimo Bold"/>
                <a:ea typeface="Arimo Bold"/>
                <a:cs typeface="Arimo Bold"/>
                <a:sym typeface="Arimo Bold"/>
              </a:rPr>
              <a:t>Pro Tip:</a:t>
            </a:r>
            <a:r>
              <a:rPr lang="en-US" sz="2187">
                <a:solidFill>
                  <a:srgbClr val="181616"/>
                </a:solidFill>
                <a:latin typeface="Arimo"/>
                <a:ea typeface="Arimo"/>
                <a:cs typeface="Arimo"/>
                <a:sym typeface="Arimo"/>
              </a:rPr>
              <a:t> Request mood boards and 3D renderings during the consultation phase to visualise your decoration plan. Many Dubai decorators offer virtual previews using advanced design software.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DAG1L0Fv0gs</dc:identifier>
  <dcterms:modified xsi:type="dcterms:W3CDTF">2011-08-01T06:04:30Z</dcterms:modified>
  <cp:revision>1</cp:revision>
  <dc:title>Surprise-and-Delight-Friends-with-Birthday-Decoration-Dubai.pptx</dc:title>
</cp:coreProperties>
</file>