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Lst>
  <p:sldSz cx="18288000" cy="10287000"/>
  <p:notesSz cx="6858000" cy="9144000"/>
  <p:embeddedFontLst>
    <p:embeddedFont>
      <p:font typeface="Montserrat Medium" charset="1" panose="00000600000000000000"/>
      <p:regular r:id="rId13"/>
    </p:embeddedFont>
    <p:embeddedFont>
      <p:font typeface="Poppins Bold" charset="1" panose="00000800000000000000"/>
      <p:regular r:id="rId14"/>
    </p:embeddedFont>
    <p:embeddedFont>
      <p:font typeface="Poppins" charset="1" panose="00000500000000000000"/>
      <p:regular r:id="rId15"/>
    </p:embeddedFont>
    <p:embeddedFont>
      <p:font typeface="Canva Sans Bold" charset="1" panose="020B0803030501040103"/>
      <p:regular r:id="rId16"/>
    </p:embeddedFont>
    <p:embeddedFont>
      <p:font typeface="Poppins Semi-Bold" charset="1" panose="00000700000000000000"/>
      <p:regular r:id="rId17"/>
    </p:embeddedFont>
    <p:embeddedFont>
      <p:font typeface="Poppins Medium" charset="1" panose="0000060000000000000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jpeg" Type="http://schemas.openxmlformats.org/officeDocument/2006/relationships/image"/><Relationship Id="rId5"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6.jpeg" Type="http://schemas.openxmlformats.org/officeDocument/2006/relationships/image"/><Relationship Id="rId5"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7.jpeg" Type="http://schemas.openxmlformats.org/officeDocument/2006/relationships/image"/><Relationship Id="rId5" Target="../media/image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6.jpeg" Type="http://schemas.openxmlformats.org/officeDocument/2006/relationships/image"/><Relationship Id="rId5" Target="https://muenchenpersonaltraining.com" TargetMode="External" Type="http://schemas.openxmlformats.org/officeDocument/2006/relationships/hyperlink"/><Relationship Id="rId6" Target="../media/image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658600" y="-256127"/>
            <a:ext cx="8916790" cy="10799254"/>
            <a:chOff x="0" y="0"/>
            <a:chExt cx="777062" cy="941111"/>
          </a:xfrm>
        </p:grpSpPr>
        <p:sp>
          <p:nvSpPr>
            <p:cNvPr name="Freeform 3" id="3"/>
            <p:cNvSpPr/>
            <p:nvPr/>
          </p:nvSpPr>
          <p:spPr>
            <a:xfrm flipH="false" flipV="false" rot="0">
              <a:off x="0" y="0"/>
              <a:ext cx="777062" cy="941111"/>
            </a:xfrm>
            <a:custGeom>
              <a:avLst/>
              <a:gdLst/>
              <a:ahLst/>
              <a:cxnLst/>
              <a:rect r="r" b="b" t="t" l="l"/>
              <a:pathLst>
                <a:path h="941111" w="777062">
                  <a:moveTo>
                    <a:pt x="0" y="0"/>
                  </a:moveTo>
                  <a:lnTo>
                    <a:pt x="573862" y="0"/>
                  </a:lnTo>
                  <a:lnTo>
                    <a:pt x="777062" y="470556"/>
                  </a:lnTo>
                  <a:lnTo>
                    <a:pt x="573862" y="941111"/>
                  </a:lnTo>
                  <a:lnTo>
                    <a:pt x="0" y="941111"/>
                  </a:lnTo>
                  <a:lnTo>
                    <a:pt x="203200" y="470556"/>
                  </a:lnTo>
                  <a:lnTo>
                    <a:pt x="0" y="0"/>
                  </a:lnTo>
                  <a:close/>
                </a:path>
              </a:pathLst>
            </a:custGeom>
            <a:blipFill>
              <a:blip r:embed="rId2"/>
              <a:stretch>
                <a:fillRect l="-66767" t="0" r="-15081" b="0"/>
              </a:stretch>
            </a:blipFill>
          </p:spPr>
        </p:sp>
      </p:grpSp>
      <p:grpSp>
        <p:nvGrpSpPr>
          <p:cNvPr name="Group 4" id="4"/>
          <p:cNvGrpSpPr/>
          <p:nvPr/>
        </p:nvGrpSpPr>
        <p:grpSpPr>
          <a:xfrm rot="0">
            <a:off x="-944880" y="-256127"/>
            <a:ext cx="6751320" cy="10799254"/>
            <a:chOff x="0" y="0"/>
            <a:chExt cx="588350" cy="941111"/>
          </a:xfrm>
        </p:grpSpPr>
        <p:sp>
          <p:nvSpPr>
            <p:cNvPr name="Freeform 5" id="5"/>
            <p:cNvSpPr/>
            <p:nvPr/>
          </p:nvSpPr>
          <p:spPr>
            <a:xfrm flipH="false" flipV="false" rot="0">
              <a:off x="0" y="0"/>
              <a:ext cx="588350" cy="941111"/>
            </a:xfrm>
            <a:custGeom>
              <a:avLst/>
              <a:gdLst/>
              <a:ahLst/>
              <a:cxnLst/>
              <a:rect r="r" b="b" t="t" l="l"/>
              <a:pathLst>
                <a:path h="941111" w="588350">
                  <a:moveTo>
                    <a:pt x="0" y="0"/>
                  </a:moveTo>
                  <a:lnTo>
                    <a:pt x="385150" y="0"/>
                  </a:lnTo>
                  <a:lnTo>
                    <a:pt x="588350" y="470556"/>
                  </a:lnTo>
                  <a:lnTo>
                    <a:pt x="385150" y="941111"/>
                  </a:lnTo>
                  <a:lnTo>
                    <a:pt x="0" y="941111"/>
                  </a:lnTo>
                  <a:lnTo>
                    <a:pt x="203200" y="470556"/>
                  </a:lnTo>
                  <a:lnTo>
                    <a:pt x="0" y="0"/>
                  </a:lnTo>
                  <a:close/>
                </a:path>
              </a:pathLst>
            </a:custGeom>
            <a:solidFill>
              <a:srgbClr val="F4F5F5"/>
            </a:solidFill>
          </p:spPr>
        </p:sp>
        <p:sp>
          <p:nvSpPr>
            <p:cNvPr name="TextBox 6" id="6"/>
            <p:cNvSpPr txBox="true"/>
            <p:nvPr/>
          </p:nvSpPr>
          <p:spPr>
            <a:xfrm>
              <a:off x="177800" y="-38100"/>
              <a:ext cx="334350" cy="979211"/>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0">
            <a:off x="12705138" y="3411922"/>
            <a:ext cx="2513340" cy="3463157"/>
            <a:chOff x="0" y="0"/>
            <a:chExt cx="682999" cy="941111"/>
          </a:xfrm>
        </p:grpSpPr>
        <p:sp>
          <p:nvSpPr>
            <p:cNvPr name="Freeform 8" id="8"/>
            <p:cNvSpPr/>
            <p:nvPr/>
          </p:nvSpPr>
          <p:spPr>
            <a:xfrm flipH="false" flipV="false" rot="0">
              <a:off x="0" y="0"/>
              <a:ext cx="682999" cy="941111"/>
            </a:xfrm>
            <a:custGeom>
              <a:avLst/>
              <a:gdLst/>
              <a:ahLst/>
              <a:cxnLst/>
              <a:rect r="r" b="b" t="t" l="l"/>
              <a:pathLst>
                <a:path h="941111" w="682999">
                  <a:moveTo>
                    <a:pt x="0" y="0"/>
                  </a:moveTo>
                  <a:lnTo>
                    <a:pt x="479799" y="0"/>
                  </a:lnTo>
                  <a:lnTo>
                    <a:pt x="682999" y="470556"/>
                  </a:lnTo>
                  <a:lnTo>
                    <a:pt x="479799" y="941111"/>
                  </a:lnTo>
                  <a:lnTo>
                    <a:pt x="0" y="941111"/>
                  </a:lnTo>
                  <a:lnTo>
                    <a:pt x="203200" y="470556"/>
                  </a:lnTo>
                  <a:lnTo>
                    <a:pt x="0" y="0"/>
                  </a:lnTo>
                  <a:close/>
                </a:path>
              </a:pathLst>
            </a:custGeom>
            <a:solidFill>
              <a:srgbClr val="1BA7AE">
                <a:alpha val="69804"/>
              </a:srgbClr>
            </a:solidFill>
          </p:spPr>
        </p:sp>
        <p:sp>
          <p:nvSpPr>
            <p:cNvPr name="TextBox 9" id="9"/>
            <p:cNvSpPr txBox="true"/>
            <p:nvPr/>
          </p:nvSpPr>
          <p:spPr>
            <a:xfrm>
              <a:off x="177800" y="-38100"/>
              <a:ext cx="428999" cy="979211"/>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10668630" y="3411922"/>
            <a:ext cx="2513340" cy="3463157"/>
            <a:chOff x="0" y="0"/>
            <a:chExt cx="682999" cy="941111"/>
          </a:xfrm>
        </p:grpSpPr>
        <p:sp>
          <p:nvSpPr>
            <p:cNvPr name="Freeform 11" id="11"/>
            <p:cNvSpPr/>
            <p:nvPr/>
          </p:nvSpPr>
          <p:spPr>
            <a:xfrm flipH="false" flipV="false" rot="0">
              <a:off x="0" y="0"/>
              <a:ext cx="682999" cy="941111"/>
            </a:xfrm>
            <a:custGeom>
              <a:avLst/>
              <a:gdLst/>
              <a:ahLst/>
              <a:cxnLst/>
              <a:rect r="r" b="b" t="t" l="l"/>
              <a:pathLst>
                <a:path h="941111" w="682999">
                  <a:moveTo>
                    <a:pt x="0" y="0"/>
                  </a:moveTo>
                  <a:lnTo>
                    <a:pt x="479799" y="0"/>
                  </a:lnTo>
                  <a:lnTo>
                    <a:pt x="682999" y="470556"/>
                  </a:lnTo>
                  <a:lnTo>
                    <a:pt x="479799" y="941111"/>
                  </a:lnTo>
                  <a:lnTo>
                    <a:pt x="0" y="941111"/>
                  </a:lnTo>
                  <a:lnTo>
                    <a:pt x="203200" y="470556"/>
                  </a:lnTo>
                  <a:lnTo>
                    <a:pt x="0" y="0"/>
                  </a:lnTo>
                  <a:close/>
                </a:path>
              </a:pathLst>
            </a:custGeom>
            <a:solidFill>
              <a:srgbClr val="000000">
                <a:alpha val="0"/>
              </a:srgbClr>
            </a:solidFill>
            <a:ln w="38100" cap="sq">
              <a:solidFill>
                <a:srgbClr val="737AA8"/>
              </a:solidFill>
              <a:prstDash val="solid"/>
              <a:miter/>
            </a:ln>
          </p:spPr>
        </p:sp>
        <p:sp>
          <p:nvSpPr>
            <p:cNvPr name="TextBox 12" id="12"/>
            <p:cNvSpPr txBox="true"/>
            <p:nvPr/>
          </p:nvSpPr>
          <p:spPr>
            <a:xfrm>
              <a:off x="177800" y="-38100"/>
              <a:ext cx="428999" cy="979211"/>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2700000">
            <a:off x="11037589" y="4886269"/>
            <a:ext cx="514462" cy="514462"/>
            <a:chOff x="0" y="0"/>
            <a:chExt cx="135496" cy="135496"/>
          </a:xfrm>
        </p:grpSpPr>
        <p:sp>
          <p:nvSpPr>
            <p:cNvPr name="Freeform 14" id="14"/>
            <p:cNvSpPr/>
            <p:nvPr/>
          </p:nvSpPr>
          <p:spPr>
            <a:xfrm flipH="false" flipV="false" rot="0">
              <a:off x="0" y="0"/>
              <a:ext cx="135496" cy="135496"/>
            </a:xfrm>
            <a:custGeom>
              <a:avLst/>
              <a:gdLst/>
              <a:ahLst/>
              <a:cxnLst/>
              <a:rect r="r" b="b" t="t" l="l"/>
              <a:pathLst>
                <a:path h="135496" w="135496">
                  <a:moveTo>
                    <a:pt x="0" y="0"/>
                  </a:moveTo>
                  <a:lnTo>
                    <a:pt x="135496" y="0"/>
                  </a:lnTo>
                  <a:lnTo>
                    <a:pt x="135496" y="135496"/>
                  </a:lnTo>
                  <a:lnTo>
                    <a:pt x="0" y="135496"/>
                  </a:lnTo>
                  <a:close/>
                </a:path>
              </a:pathLst>
            </a:custGeom>
            <a:solidFill>
              <a:srgbClr val="988E7E"/>
            </a:solidFill>
          </p:spPr>
        </p:sp>
        <p:sp>
          <p:nvSpPr>
            <p:cNvPr name="TextBox 15" id="15"/>
            <p:cNvSpPr txBox="true"/>
            <p:nvPr/>
          </p:nvSpPr>
          <p:spPr>
            <a:xfrm>
              <a:off x="0" y="-38100"/>
              <a:ext cx="135496" cy="173596"/>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16" id="16"/>
          <p:cNvGrpSpPr/>
          <p:nvPr/>
        </p:nvGrpSpPr>
        <p:grpSpPr>
          <a:xfrm rot="2700000">
            <a:off x="-257231" y="4886269"/>
            <a:ext cx="514462" cy="514462"/>
            <a:chOff x="0" y="0"/>
            <a:chExt cx="135496" cy="135496"/>
          </a:xfrm>
        </p:grpSpPr>
        <p:sp>
          <p:nvSpPr>
            <p:cNvPr name="Freeform 17" id="17"/>
            <p:cNvSpPr/>
            <p:nvPr/>
          </p:nvSpPr>
          <p:spPr>
            <a:xfrm flipH="false" flipV="false" rot="0">
              <a:off x="0" y="0"/>
              <a:ext cx="135496" cy="135496"/>
            </a:xfrm>
            <a:custGeom>
              <a:avLst/>
              <a:gdLst/>
              <a:ahLst/>
              <a:cxnLst/>
              <a:rect r="r" b="b" t="t" l="l"/>
              <a:pathLst>
                <a:path h="135496" w="135496">
                  <a:moveTo>
                    <a:pt x="0" y="0"/>
                  </a:moveTo>
                  <a:lnTo>
                    <a:pt x="135496" y="0"/>
                  </a:lnTo>
                  <a:lnTo>
                    <a:pt x="135496" y="135496"/>
                  </a:lnTo>
                  <a:lnTo>
                    <a:pt x="0" y="135496"/>
                  </a:lnTo>
                  <a:close/>
                </a:path>
              </a:pathLst>
            </a:custGeom>
            <a:solidFill>
              <a:srgbClr val="988E7E"/>
            </a:solidFill>
          </p:spPr>
        </p:sp>
        <p:sp>
          <p:nvSpPr>
            <p:cNvPr name="TextBox 18" id="18"/>
            <p:cNvSpPr txBox="true"/>
            <p:nvPr/>
          </p:nvSpPr>
          <p:spPr>
            <a:xfrm>
              <a:off x="0" y="-38100"/>
              <a:ext cx="135496" cy="173596"/>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19" id="19"/>
          <p:cNvGrpSpPr/>
          <p:nvPr/>
        </p:nvGrpSpPr>
        <p:grpSpPr>
          <a:xfrm rot="0">
            <a:off x="3701049" y="933008"/>
            <a:ext cx="53450" cy="53450"/>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BB84"/>
            </a:solidFill>
          </p:spPr>
        </p:sp>
        <p:sp>
          <p:nvSpPr>
            <p:cNvPr name="TextBox 21" id="21"/>
            <p:cNvSpPr txBox="true"/>
            <p:nvPr/>
          </p:nvSpPr>
          <p:spPr>
            <a:xfrm>
              <a:off x="76200" y="38100"/>
              <a:ext cx="660400" cy="698500"/>
            </a:xfrm>
            <a:prstGeom prst="rect">
              <a:avLst/>
            </a:prstGeom>
          </p:spPr>
          <p:txBody>
            <a:bodyPr anchor="ctr" rtlCol="false" tIns="74078" lIns="74078" bIns="74078" rIns="74078"/>
            <a:lstStyle/>
            <a:p>
              <a:pPr algn="ctr">
                <a:lnSpc>
                  <a:spcPts val="2659"/>
                </a:lnSpc>
              </a:pPr>
            </a:p>
          </p:txBody>
        </p:sp>
      </p:grpSp>
      <p:sp>
        <p:nvSpPr>
          <p:cNvPr name="Freeform 22" id="22"/>
          <p:cNvSpPr/>
          <p:nvPr/>
        </p:nvSpPr>
        <p:spPr>
          <a:xfrm flipH="false" flipV="false" rot="0">
            <a:off x="363780" y="144020"/>
            <a:ext cx="1388852" cy="1388852"/>
          </a:xfrm>
          <a:custGeom>
            <a:avLst/>
            <a:gdLst/>
            <a:ahLst/>
            <a:cxnLst/>
            <a:rect r="r" b="b" t="t" l="l"/>
            <a:pathLst>
              <a:path h="1388852" w="1388852">
                <a:moveTo>
                  <a:pt x="0" y="0"/>
                </a:moveTo>
                <a:lnTo>
                  <a:pt x="1388851" y="0"/>
                </a:lnTo>
                <a:lnTo>
                  <a:pt x="1388851" y="1388852"/>
                </a:lnTo>
                <a:lnTo>
                  <a:pt x="0" y="1388852"/>
                </a:lnTo>
                <a:lnTo>
                  <a:pt x="0" y="0"/>
                </a:lnTo>
                <a:close/>
              </a:path>
            </a:pathLst>
          </a:custGeom>
          <a:blipFill>
            <a:blip r:embed="rId3"/>
            <a:stretch>
              <a:fillRect l="0" t="0" r="0" b="0"/>
            </a:stretch>
          </a:blipFill>
        </p:spPr>
      </p:sp>
      <p:sp>
        <p:nvSpPr>
          <p:cNvPr name="TextBox 23" id="23"/>
          <p:cNvSpPr txBox="true"/>
          <p:nvPr/>
        </p:nvSpPr>
        <p:spPr>
          <a:xfrm rot="0">
            <a:off x="1028700" y="9431890"/>
            <a:ext cx="6302146" cy="356235"/>
          </a:xfrm>
          <a:prstGeom prst="rect">
            <a:avLst/>
          </a:prstGeom>
        </p:spPr>
        <p:txBody>
          <a:bodyPr anchor="t" rtlCol="false" tIns="0" lIns="0" bIns="0" rIns="0">
            <a:spAutoFit/>
          </a:bodyPr>
          <a:lstStyle/>
          <a:p>
            <a:pPr algn="l">
              <a:lnSpc>
                <a:spcPts val="2940"/>
              </a:lnSpc>
              <a:spcBef>
                <a:spcPct val="0"/>
              </a:spcBef>
            </a:pPr>
            <a:r>
              <a:rPr lang="en-US" b="true" sz="2100" spc="-84">
                <a:solidFill>
                  <a:srgbClr val="171C20"/>
                </a:solidFill>
                <a:latin typeface="Montserrat Medium"/>
                <a:ea typeface="Montserrat Medium"/>
                <a:cs typeface="Montserrat Medium"/>
                <a:sym typeface="Montserrat Medium"/>
              </a:rPr>
              <a:t>www.muenchenpersonaltraining.com</a:t>
            </a:r>
          </a:p>
        </p:txBody>
      </p:sp>
      <p:sp>
        <p:nvSpPr>
          <p:cNvPr name="TextBox 24" id="24"/>
          <p:cNvSpPr txBox="true"/>
          <p:nvPr/>
        </p:nvSpPr>
        <p:spPr>
          <a:xfrm rot="0">
            <a:off x="1367939" y="4042410"/>
            <a:ext cx="9300691" cy="2278380"/>
          </a:xfrm>
          <a:prstGeom prst="rect">
            <a:avLst/>
          </a:prstGeom>
        </p:spPr>
        <p:txBody>
          <a:bodyPr anchor="t" rtlCol="false" tIns="0" lIns="0" bIns="0" rIns="0">
            <a:spAutoFit/>
          </a:bodyPr>
          <a:lstStyle/>
          <a:p>
            <a:pPr algn="l">
              <a:lnSpc>
                <a:spcPts val="5759"/>
              </a:lnSpc>
            </a:pPr>
            <a:r>
              <a:rPr lang="en-US" sz="6000" spc="-144" b="true">
                <a:solidFill>
                  <a:srgbClr val="1BA7AE"/>
                </a:solidFill>
                <a:latin typeface="Poppins Bold"/>
                <a:ea typeface="Poppins Bold"/>
                <a:cs typeface="Poppins Bold"/>
                <a:sym typeface="Poppins Bold"/>
              </a:rPr>
              <a:t>Wie Du den richtigen Fitnesstrainer für sich auswählen?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71678" y="7119019"/>
            <a:ext cx="18817070" cy="3376610"/>
          </a:xfrm>
          <a:custGeom>
            <a:avLst/>
            <a:gdLst/>
            <a:ahLst/>
            <a:cxnLst/>
            <a:rect r="r" b="b" t="t" l="l"/>
            <a:pathLst>
              <a:path h="3376610" w="18817070">
                <a:moveTo>
                  <a:pt x="0" y="0"/>
                </a:moveTo>
                <a:lnTo>
                  <a:pt x="18817070" y="0"/>
                </a:lnTo>
                <a:lnTo>
                  <a:pt x="18817070" y="3376610"/>
                </a:lnTo>
                <a:lnTo>
                  <a:pt x="0" y="3376610"/>
                </a:lnTo>
                <a:lnTo>
                  <a:pt x="0" y="0"/>
                </a:lnTo>
                <a:close/>
              </a:path>
            </a:pathLst>
          </a:custGeom>
          <a:blipFill>
            <a:blip r:embed="rId2">
              <a:alphaModFix amt="15000"/>
              <a:extLst>
                <a:ext uri="{96DAC541-7B7A-43D3-8B79-37D633B846F1}">
                  <asvg:svgBlip xmlns:asvg="http://schemas.microsoft.com/office/drawing/2016/SVG/main" r:embed="rId3"/>
                </a:ext>
              </a:extLst>
            </a:blip>
            <a:stretch>
              <a:fillRect l="-14951" t="0" r="-15027" b="-360943"/>
            </a:stretch>
          </a:blipFill>
        </p:spPr>
      </p:sp>
      <p:grpSp>
        <p:nvGrpSpPr>
          <p:cNvPr name="Group 3" id="3"/>
          <p:cNvGrpSpPr/>
          <p:nvPr/>
        </p:nvGrpSpPr>
        <p:grpSpPr>
          <a:xfrm rot="0">
            <a:off x="10229850" y="-1810911"/>
            <a:ext cx="10101962" cy="11755011"/>
            <a:chOff x="0" y="0"/>
            <a:chExt cx="698500" cy="812800"/>
          </a:xfrm>
        </p:grpSpPr>
        <p:sp>
          <p:nvSpPr>
            <p:cNvPr name="Freeform 4" id="4"/>
            <p:cNvSpPr/>
            <p:nvPr/>
          </p:nvSpPr>
          <p:spPr>
            <a:xfrm flipH="false" flipV="false" rot="0">
              <a:off x="0" y="0"/>
              <a:ext cx="698500" cy="812800"/>
            </a:xfrm>
            <a:custGeom>
              <a:avLst/>
              <a:gdLst/>
              <a:ahLst/>
              <a:cxnLst/>
              <a:rect r="r" b="b" t="t" l="l"/>
              <a:pathLst>
                <a:path h="812800" w="698500">
                  <a:moveTo>
                    <a:pt x="349250" y="0"/>
                  </a:moveTo>
                  <a:lnTo>
                    <a:pt x="698500" y="203200"/>
                  </a:lnTo>
                  <a:lnTo>
                    <a:pt x="698500" y="609600"/>
                  </a:lnTo>
                  <a:lnTo>
                    <a:pt x="349250" y="812800"/>
                  </a:lnTo>
                  <a:lnTo>
                    <a:pt x="0" y="609600"/>
                  </a:lnTo>
                  <a:lnTo>
                    <a:pt x="0" y="203200"/>
                  </a:lnTo>
                  <a:lnTo>
                    <a:pt x="349250" y="0"/>
                  </a:lnTo>
                  <a:close/>
                </a:path>
              </a:pathLst>
            </a:custGeom>
            <a:blipFill>
              <a:blip r:embed="rId4"/>
              <a:stretch>
                <a:fillRect l="0" t="-7414" r="0" b="-7414"/>
              </a:stretch>
            </a:blipFill>
          </p:spPr>
        </p:sp>
      </p:grpSp>
      <p:grpSp>
        <p:nvGrpSpPr>
          <p:cNvPr name="Group 5" id="5"/>
          <p:cNvGrpSpPr/>
          <p:nvPr/>
        </p:nvGrpSpPr>
        <p:grpSpPr>
          <a:xfrm rot="0">
            <a:off x="-5965381" y="-8040261"/>
            <a:ext cx="10101962" cy="11755011"/>
            <a:chOff x="0" y="0"/>
            <a:chExt cx="698500" cy="812800"/>
          </a:xfrm>
        </p:grpSpPr>
        <p:sp>
          <p:nvSpPr>
            <p:cNvPr name="Freeform 6" id="6"/>
            <p:cNvSpPr/>
            <p:nvPr/>
          </p:nvSpPr>
          <p:spPr>
            <a:xfrm flipH="false" flipV="false" rot="0">
              <a:off x="0" y="0"/>
              <a:ext cx="698500" cy="812800"/>
            </a:xfrm>
            <a:custGeom>
              <a:avLst/>
              <a:gdLst/>
              <a:ahLst/>
              <a:cxnLst/>
              <a:rect r="r" b="b" t="t" l="l"/>
              <a:pathLst>
                <a:path h="812800" w="698500">
                  <a:moveTo>
                    <a:pt x="349250" y="0"/>
                  </a:moveTo>
                  <a:lnTo>
                    <a:pt x="698500" y="203200"/>
                  </a:lnTo>
                  <a:lnTo>
                    <a:pt x="698500" y="609600"/>
                  </a:lnTo>
                  <a:lnTo>
                    <a:pt x="349250" y="812800"/>
                  </a:lnTo>
                  <a:lnTo>
                    <a:pt x="0" y="609600"/>
                  </a:lnTo>
                  <a:lnTo>
                    <a:pt x="0" y="203200"/>
                  </a:lnTo>
                  <a:lnTo>
                    <a:pt x="349250" y="0"/>
                  </a:lnTo>
                  <a:close/>
                </a:path>
              </a:pathLst>
            </a:custGeom>
            <a:solidFill>
              <a:srgbClr val="F4F5F5"/>
            </a:solidFill>
          </p:spPr>
        </p:sp>
        <p:sp>
          <p:nvSpPr>
            <p:cNvPr name="TextBox 7" id="7"/>
            <p:cNvSpPr txBox="true"/>
            <p:nvPr/>
          </p:nvSpPr>
          <p:spPr>
            <a:xfrm>
              <a:off x="0" y="101600"/>
              <a:ext cx="698500" cy="571500"/>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9395873" y="4066595"/>
            <a:ext cx="4117829" cy="4791655"/>
            <a:chOff x="0" y="0"/>
            <a:chExt cx="698500" cy="812800"/>
          </a:xfrm>
        </p:grpSpPr>
        <p:sp>
          <p:nvSpPr>
            <p:cNvPr name="Freeform 9" id="9"/>
            <p:cNvSpPr/>
            <p:nvPr/>
          </p:nvSpPr>
          <p:spPr>
            <a:xfrm flipH="false" flipV="false" rot="0">
              <a:off x="0" y="0"/>
              <a:ext cx="698500" cy="812800"/>
            </a:xfrm>
            <a:custGeom>
              <a:avLst/>
              <a:gdLst/>
              <a:ahLst/>
              <a:cxnLst/>
              <a:rect r="r" b="b" t="t" l="l"/>
              <a:pathLst>
                <a:path h="812800" w="698500">
                  <a:moveTo>
                    <a:pt x="349250" y="0"/>
                  </a:moveTo>
                  <a:lnTo>
                    <a:pt x="698500" y="203200"/>
                  </a:lnTo>
                  <a:lnTo>
                    <a:pt x="698500" y="609600"/>
                  </a:lnTo>
                  <a:lnTo>
                    <a:pt x="349250" y="812800"/>
                  </a:lnTo>
                  <a:lnTo>
                    <a:pt x="0" y="609600"/>
                  </a:lnTo>
                  <a:lnTo>
                    <a:pt x="0" y="203200"/>
                  </a:lnTo>
                  <a:lnTo>
                    <a:pt x="349250" y="0"/>
                  </a:lnTo>
                  <a:close/>
                </a:path>
              </a:pathLst>
            </a:custGeom>
            <a:solidFill>
              <a:srgbClr val="1BA7AE">
                <a:alpha val="69804"/>
              </a:srgbClr>
            </a:solidFill>
          </p:spPr>
        </p:sp>
        <p:sp>
          <p:nvSpPr>
            <p:cNvPr name="TextBox 10" id="10"/>
            <p:cNvSpPr txBox="true"/>
            <p:nvPr/>
          </p:nvSpPr>
          <p:spPr>
            <a:xfrm>
              <a:off x="0" y="101600"/>
              <a:ext cx="698500" cy="571500"/>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11" id="11"/>
          <p:cNvGrpSpPr/>
          <p:nvPr/>
        </p:nvGrpSpPr>
        <p:grpSpPr>
          <a:xfrm rot="0">
            <a:off x="9491123" y="479991"/>
            <a:ext cx="2652083" cy="3086060"/>
            <a:chOff x="0" y="0"/>
            <a:chExt cx="698500" cy="812800"/>
          </a:xfrm>
        </p:grpSpPr>
        <p:sp>
          <p:nvSpPr>
            <p:cNvPr name="Freeform 12" id="12"/>
            <p:cNvSpPr/>
            <p:nvPr/>
          </p:nvSpPr>
          <p:spPr>
            <a:xfrm flipH="false" flipV="false" rot="0">
              <a:off x="0" y="0"/>
              <a:ext cx="698500" cy="812800"/>
            </a:xfrm>
            <a:custGeom>
              <a:avLst/>
              <a:gdLst/>
              <a:ahLst/>
              <a:cxnLst/>
              <a:rect r="r" b="b" t="t" l="l"/>
              <a:pathLst>
                <a:path h="812800" w="698500">
                  <a:moveTo>
                    <a:pt x="349250" y="0"/>
                  </a:moveTo>
                  <a:lnTo>
                    <a:pt x="698500" y="203200"/>
                  </a:lnTo>
                  <a:lnTo>
                    <a:pt x="698500" y="609600"/>
                  </a:lnTo>
                  <a:lnTo>
                    <a:pt x="349250" y="812800"/>
                  </a:lnTo>
                  <a:lnTo>
                    <a:pt x="0" y="609600"/>
                  </a:lnTo>
                  <a:lnTo>
                    <a:pt x="0" y="203200"/>
                  </a:lnTo>
                  <a:lnTo>
                    <a:pt x="349250" y="0"/>
                  </a:lnTo>
                  <a:close/>
                </a:path>
              </a:pathLst>
            </a:custGeom>
            <a:solidFill>
              <a:srgbClr val="000000">
                <a:alpha val="0"/>
              </a:srgbClr>
            </a:solidFill>
            <a:ln w="38100" cap="sq">
              <a:solidFill>
                <a:srgbClr val="1BA7AE"/>
              </a:solidFill>
              <a:prstDash val="solid"/>
              <a:miter/>
            </a:ln>
          </p:spPr>
        </p:sp>
        <p:sp>
          <p:nvSpPr>
            <p:cNvPr name="TextBox 13" id="13"/>
            <p:cNvSpPr txBox="true"/>
            <p:nvPr/>
          </p:nvSpPr>
          <p:spPr>
            <a:xfrm>
              <a:off x="0" y="101600"/>
              <a:ext cx="698500" cy="571500"/>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2700000">
            <a:off x="9250549" y="2521688"/>
            <a:ext cx="514462" cy="514462"/>
            <a:chOff x="0" y="0"/>
            <a:chExt cx="135496" cy="135496"/>
          </a:xfrm>
        </p:grpSpPr>
        <p:sp>
          <p:nvSpPr>
            <p:cNvPr name="Freeform 15" id="15"/>
            <p:cNvSpPr/>
            <p:nvPr/>
          </p:nvSpPr>
          <p:spPr>
            <a:xfrm flipH="false" flipV="false" rot="0">
              <a:off x="0" y="0"/>
              <a:ext cx="135496" cy="135496"/>
            </a:xfrm>
            <a:custGeom>
              <a:avLst/>
              <a:gdLst/>
              <a:ahLst/>
              <a:cxnLst/>
              <a:rect r="r" b="b" t="t" l="l"/>
              <a:pathLst>
                <a:path h="135496" w="135496">
                  <a:moveTo>
                    <a:pt x="0" y="0"/>
                  </a:moveTo>
                  <a:lnTo>
                    <a:pt x="135496" y="0"/>
                  </a:lnTo>
                  <a:lnTo>
                    <a:pt x="135496" y="135496"/>
                  </a:lnTo>
                  <a:lnTo>
                    <a:pt x="0" y="135496"/>
                  </a:lnTo>
                  <a:close/>
                </a:path>
              </a:pathLst>
            </a:custGeom>
            <a:solidFill>
              <a:srgbClr val="988E7E"/>
            </a:solidFill>
          </p:spPr>
        </p:sp>
        <p:sp>
          <p:nvSpPr>
            <p:cNvPr name="TextBox 16" id="16"/>
            <p:cNvSpPr txBox="true"/>
            <p:nvPr/>
          </p:nvSpPr>
          <p:spPr>
            <a:xfrm>
              <a:off x="0" y="-38100"/>
              <a:ext cx="135496" cy="173596"/>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Freeform 17" id="17"/>
          <p:cNvSpPr/>
          <p:nvPr/>
        </p:nvSpPr>
        <p:spPr>
          <a:xfrm flipH="false" flipV="false" rot="0">
            <a:off x="363780" y="144020"/>
            <a:ext cx="1388852" cy="1388852"/>
          </a:xfrm>
          <a:custGeom>
            <a:avLst/>
            <a:gdLst/>
            <a:ahLst/>
            <a:cxnLst/>
            <a:rect r="r" b="b" t="t" l="l"/>
            <a:pathLst>
              <a:path h="1388852" w="1388852">
                <a:moveTo>
                  <a:pt x="0" y="0"/>
                </a:moveTo>
                <a:lnTo>
                  <a:pt x="1388851" y="0"/>
                </a:lnTo>
                <a:lnTo>
                  <a:pt x="1388851" y="1388852"/>
                </a:lnTo>
                <a:lnTo>
                  <a:pt x="0" y="1388852"/>
                </a:lnTo>
                <a:lnTo>
                  <a:pt x="0" y="0"/>
                </a:lnTo>
                <a:close/>
              </a:path>
            </a:pathLst>
          </a:custGeom>
          <a:blipFill>
            <a:blip r:embed="rId5"/>
            <a:stretch>
              <a:fillRect l="0" t="0" r="0" b="0"/>
            </a:stretch>
          </a:blipFill>
        </p:spPr>
      </p:sp>
      <p:sp>
        <p:nvSpPr>
          <p:cNvPr name="TextBox 18" id="18"/>
          <p:cNvSpPr txBox="true"/>
          <p:nvPr/>
        </p:nvSpPr>
        <p:spPr>
          <a:xfrm rot="0">
            <a:off x="1524079" y="3548378"/>
            <a:ext cx="6915071" cy="2604053"/>
          </a:xfrm>
          <a:prstGeom prst="rect">
            <a:avLst/>
          </a:prstGeom>
        </p:spPr>
        <p:txBody>
          <a:bodyPr anchor="t" rtlCol="false" tIns="0" lIns="0" bIns="0" rIns="0">
            <a:spAutoFit/>
          </a:bodyPr>
          <a:lstStyle/>
          <a:p>
            <a:pPr algn="just">
              <a:lnSpc>
                <a:spcPts val="2944"/>
              </a:lnSpc>
              <a:spcBef>
                <a:spcPct val="0"/>
              </a:spcBef>
            </a:pPr>
            <a:r>
              <a:rPr lang="en-US" sz="2103" spc="-29">
                <a:solidFill>
                  <a:srgbClr val="2B2B2B"/>
                </a:solidFill>
                <a:latin typeface="Poppins"/>
                <a:ea typeface="Poppins"/>
                <a:cs typeface="Poppins"/>
                <a:sym typeface="Poppins"/>
              </a:rPr>
              <a:t>Es ist sehr wichtig, die richtige Person zu finden, die Du auf Ihrer Fitnessreise unterstützt. Ein Profi Fitness Trainer München ist in der Lage, Ihnen den Weg zu zeigen, Ihnen zu helfen und Du zu ermutigen. Mit den richtigen Schuhen können Du Ihre Ziele schneller erreichen und verhindern, dass Du sich selbst Schaden zufügen. </a:t>
            </a:r>
          </a:p>
        </p:txBody>
      </p:sp>
      <p:sp>
        <p:nvSpPr>
          <p:cNvPr name="TextBox 19" id="19"/>
          <p:cNvSpPr txBox="true"/>
          <p:nvPr/>
        </p:nvSpPr>
        <p:spPr>
          <a:xfrm rot="0">
            <a:off x="1752631" y="2255603"/>
            <a:ext cx="6155937" cy="887095"/>
          </a:xfrm>
          <a:prstGeom prst="rect">
            <a:avLst/>
          </a:prstGeom>
        </p:spPr>
        <p:txBody>
          <a:bodyPr anchor="t" rtlCol="false" tIns="0" lIns="0" bIns="0" rIns="0">
            <a:spAutoFit/>
          </a:bodyPr>
          <a:lstStyle/>
          <a:p>
            <a:pPr algn="ctr">
              <a:lnSpc>
                <a:spcPts val="7279"/>
              </a:lnSpc>
            </a:pPr>
            <a:r>
              <a:rPr lang="en-US" sz="5199" b="true">
                <a:solidFill>
                  <a:srgbClr val="2B2B2B"/>
                </a:solidFill>
                <a:latin typeface="Canva Sans Bold"/>
                <a:ea typeface="Canva Sans Bold"/>
                <a:cs typeface="Canva Sans Bold"/>
                <a:sym typeface="Canva Sans Bold"/>
              </a:rPr>
              <a:t>Einführ</a:t>
            </a:r>
            <a:r>
              <a:rPr lang="en-US" b="true" sz="5199">
                <a:solidFill>
                  <a:srgbClr val="2B2B2B"/>
                </a:solidFill>
                <a:latin typeface="Canva Sans Bold"/>
                <a:ea typeface="Canva Sans Bold"/>
                <a:cs typeface="Canva Sans Bold"/>
                <a:sym typeface="Canva Sans Bold"/>
              </a:rPr>
              <a:t>ung</a:t>
            </a:r>
          </a:p>
        </p:txBody>
      </p:sp>
      <p:sp>
        <p:nvSpPr>
          <p:cNvPr name="TextBox 20" id="20"/>
          <p:cNvSpPr txBox="true"/>
          <p:nvPr/>
        </p:nvSpPr>
        <p:spPr>
          <a:xfrm rot="0">
            <a:off x="1028700" y="9431890"/>
            <a:ext cx="6302146" cy="356235"/>
          </a:xfrm>
          <a:prstGeom prst="rect">
            <a:avLst/>
          </a:prstGeom>
        </p:spPr>
        <p:txBody>
          <a:bodyPr anchor="t" rtlCol="false" tIns="0" lIns="0" bIns="0" rIns="0">
            <a:spAutoFit/>
          </a:bodyPr>
          <a:lstStyle/>
          <a:p>
            <a:pPr algn="l">
              <a:lnSpc>
                <a:spcPts val="2940"/>
              </a:lnSpc>
              <a:spcBef>
                <a:spcPct val="0"/>
              </a:spcBef>
            </a:pPr>
            <a:r>
              <a:rPr lang="en-US" b="true" sz="2100" spc="-84">
                <a:solidFill>
                  <a:srgbClr val="171C20"/>
                </a:solidFill>
                <a:latin typeface="Montserrat Medium"/>
                <a:ea typeface="Montserrat Medium"/>
                <a:cs typeface="Montserrat Medium"/>
                <a:sym typeface="Montserrat Medium"/>
              </a:rPr>
              <a:t>www.muenchenpersonaltraining.com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71678" y="7119019"/>
            <a:ext cx="18817070" cy="3376610"/>
          </a:xfrm>
          <a:custGeom>
            <a:avLst/>
            <a:gdLst/>
            <a:ahLst/>
            <a:cxnLst/>
            <a:rect r="r" b="b" t="t" l="l"/>
            <a:pathLst>
              <a:path h="3376610" w="18817070">
                <a:moveTo>
                  <a:pt x="0" y="0"/>
                </a:moveTo>
                <a:lnTo>
                  <a:pt x="18817070" y="0"/>
                </a:lnTo>
                <a:lnTo>
                  <a:pt x="18817070" y="3376610"/>
                </a:lnTo>
                <a:lnTo>
                  <a:pt x="0" y="3376610"/>
                </a:lnTo>
                <a:lnTo>
                  <a:pt x="0" y="0"/>
                </a:lnTo>
                <a:close/>
              </a:path>
            </a:pathLst>
          </a:custGeom>
          <a:blipFill>
            <a:blip r:embed="rId2">
              <a:alphaModFix amt="15000"/>
              <a:extLst>
                <a:ext uri="{96DAC541-7B7A-43D3-8B79-37D633B846F1}">
                  <asvg:svgBlip xmlns:asvg="http://schemas.microsoft.com/office/drawing/2016/SVG/main" r:embed="rId3"/>
                </a:ext>
              </a:extLst>
            </a:blip>
            <a:stretch>
              <a:fillRect l="-14951" t="0" r="-15027" b="-360943"/>
            </a:stretch>
          </a:blipFill>
        </p:spPr>
      </p:sp>
      <p:grpSp>
        <p:nvGrpSpPr>
          <p:cNvPr name="Group 3" id="3"/>
          <p:cNvGrpSpPr/>
          <p:nvPr/>
        </p:nvGrpSpPr>
        <p:grpSpPr>
          <a:xfrm rot="0">
            <a:off x="-4029075" y="-1761783"/>
            <a:ext cx="11970327" cy="13810566"/>
            <a:chOff x="0" y="0"/>
            <a:chExt cx="812800" cy="937755"/>
          </a:xfrm>
        </p:grpSpPr>
        <p:sp>
          <p:nvSpPr>
            <p:cNvPr name="Freeform 4" id="4"/>
            <p:cNvSpPr/>
            <p:nvPr/>
          </p:nvSpPr>
          <p:spPr>
            <a:xfrm flipH="false" flipV="false" rot="0">
              <a:off x="0" y="0"/>
              <a:ext cx="812800" cy="937754"/>
            </a:xfrm>
            <a:custGeom>
              <a:avLst/>
              <a:gdLst/>
              <a:ahLst/>
              <a:cxnLst/>
              <a:rect r="r" b="b" t="t" l="l"/>
              <a:pathLst>
                <a:path h="937754" w="812800">
                  <a:moveTo>
                    <a:pt x="812800" y="468877"/>
                  </a:moveTo>
                  <a:lnTo>
                    <a:pt x="609600" y="937754"/>
                  </a:lnTo>
                  <a:lnTo>
                    <a:pt x="203200" y="937754"/>
                  </a:lnTo>
                  <a:lnTo>
                    <a:pt x="0" y="468877"/>
                  </a:lnTo>
                  <a:lnTo>
                    <a:pt x="203200" y="0"/>
                  </a:lnTo>
                  <a:lnTo>
                    <a:pt x="609600" y="0"/>
                  </a:lnTo>
                  <a:lnTo>
                    <a:pt x="812800" y="468877"/>
                  </a:lnTo>
                  <a:close/>
                </a:path>
              </a:pathLst>
            </a:custGeom>
            <a:blipFill>
              <a:blip r:embed="rId4"/>
              <a:stretch>
                <a:fillRect l="-67891" t="0" r="-5958" b="0"/>
              </a:stretch>
            </a:blipFill>
          </p:spPr>
        </p:sp>
      </p:grpSp>
      <p:grpSp>
        <p:nvGrpSpPr>
          <p:cNvPr name="Group 5" id="5"/>
          <p:cNvGrpSpPr/>
          <p:nvPr/>
        </p:nvGrpSpPr>
        <p:grpSpPr>
          <a:xfrm rot="0">
            <a:off x="-6584026" y="-256127"/>
            <a:ext cx="9326880" cy="10799254"/>
            <a:chOff x="0" y="0"/>
            <a:chExt cx="812800" cy="941111"/>
          </a:xfrm>
        </p:grpSpPr>
        <p:sp>
          <p:nvSpPr>
            <p:cNvPr name="Freeform 6" id="6"/>
            <p:cNvSpPr/>
            <p:nvPr/>
          </p:nvSpPr>
          <p:spPr>
            <a:xfrm flipH="false" flipV="false" rot="0">
              <a:off x="0" y="0"/>
              <a:ext cx="812800" cy="941111"/>
            </a:xfrm>
            <a:custGeom>
              <a:avLst/>
              <a:gdLst/>
              <a:ahLst/>
              <a:cxnLst/>
              <a:rect r="r" b="b" t="t" l="l"/>
              <a:pathLst>
                <a:path h="941111" w="812800">
                  <a:moveTo>
                    <a:pt x="0" y="0"/>
                  </a:moveTo>
                  <a:lnTo>
                    <a:pt x="609600" y="0"/>
                  </a:lnTo>
                  <a:lnTo>
                    <a:pt x="812800" y="470556"/>
                  </a:lnTo>
                  <a:lnTo>
                    <a:pt x="609600" y="941111"/>
                  </a:lnTo>
                  <a:lnTo>
                    <a:pt x="0" y="941111"/>
                  </a:lnTo>
                  <a:lnTo>
                    <a:pt x="203200" y="470556"/>
                  </a:lnTo>
                  <a:lnTo>
                    <a:pt x="0" y="0"/>
                  </a:lnTo>
                  <a:close/>
                </a:path>
              </a:pathLst>
            </a:custGeom>
            <a:solidFill>
              <a:srgbClr val="1BA7AE">
                <a:alpha val="69804"/>
              </a:srgbClr>
            </a:solidFill>
          </p:spPr>
        </p:sp>
        <p:sp>
          <p:nvSpPr>
            <p:cNvPr name="TextBox 7" id="7"/>
            <p:cNvSpPr txBox="true"/>
            <p:nvPr/>
          </p:nvSpPr>
          <p:spPr>
            <a:xfrm>
              <a:off x="177800" y="-38100"/>
              <a:ext cx="558800" cy="979211"/>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5335716" y="1219102"/>
            <a:ext cx="3463748" cy="7848796"/>
            <a:chOff x="0" y="0"/>
            <a:chExt cx="415321" cy="941111"/>
          </a:xfrm>
        </p:grpSpPr>
        <p:sp>
          <p:nvSpPr>
            <p:cNvPr name="Freeform 9" id="9"/>
            <p:cNvSpPr/>
            <p:nvPr/>
          </p:nvSpPr>
          <p:spPr>
            <a:xfrm flipH="false" flipV="false" rot="0">
              <a:off x="0" y="0"/>
              <a:ext cx="415321" cy="941111"/>
            </a:xfrm>
            <a:custGeom>
              <a:avLst/>
              <a:gdLst/>
              <a:ahLst/>
              <a:cxnLst/>
              <a:rect r="r" b="b" t="t" l="l"/>
              <a:pathLst>
                <a:path h="941111" w="415321">
                  <a:moveTo>
                    <a:pt x="0" y="0"/>
                  </a:moveTo>
                  <a:lnTo>
                    <a:pt x="212121" y="0"/>
                  </a:lnTo>
                  <a:lnTo>
                    <a:pt x="415321" y="470556"/>
                  </a:lnTo>
                  <a:lnTo>
                    <a:pt x="212121" y="941111"/>
                  </a:lnTo>
                  <a:lnTo>
                    <a:pt x="0" y="941111"/>
                  </a:lnTo>
                  <a:lnTo>
                    <a:pt x="203200" y="470556"/>
                  </a:lnTo>
                  <a:lnTo>
                    <a:pt x="0" y="0"/>
                  </a:lnTo>
                  <a:close/>
                </a:path>
              </a:pathLst>
            </a:custGeom>
            <a:solidFill>
              <a:srgbClr val="000000">
                <a:alpha val="0"/>
              </a:srgbClr>
            </a:solidFill>
            <a:ln w="38100" cap="sq">
              <a:solidFill>
                <a:srgbClr val="1BA7AE"/>
              </a:solidFill>
              <a:prstDash val="solid"/>
              <a:miter/>
            </a:ln>
          </p:spPr>
        </p:sp>
        <p:sp>
          <p:nvSpPr>
            <p:cNvPr name="TextBox 10" id="10"/>
            <p:cNvSpPr txBox="true"/>
            <p:nvPr/>
          </p:nvSpPr>
          <p:spPr>
            <a:xfrm>
              <a:off x="177800" y="-38100"/>
              <a:ext cx="161321" cy="979211"/>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2700000">
            <a:off x="8380114" y="4886269"/>
            <a:ext cx="514462" cy="514462"/>
            <a:chOff x="0" y="0"/>
            <a:chExt cx="135496" cy="135496"/>
          </a:xfrm>
        </p:grpSpPr>
        <p:sp>
          <p:nvSpPr>
            <p:cNvPr name="Freeform 12" id="12"/>
            <p:cNvSpPr/>
            <p:nvPr/>
          </p:nvSpPr>
          <p:spPr>
            <a:xfrm flipH="false" flipV="false" rot="0">
              <a:off x="0" y="0"/>
              <a:ext cx="135496" cy="135496"/>
            </a:xfrm>
            <a:custGeom>
              <a:avLst/>
              <a:gdLst/>
              <a:ahLst/>
              <a:cxnLst/>
              <a:rect r="r" b="b" t="t" l="l"/>
              <a:pathLst>
                <a:path h="135496" w="135496">
                  <a:moveTo>
                    <a:pt x="0" y="0"/>
                  </a:moveTo>
                  <a:lnTo>
                    <a:pt x="135496" y="0"/>
                  </a:lnTo>
                  <a:lnTo>
                    <a:pt x="135496" y="135496"/>
                  </a:lnTo>
                  <a:lnTo>
                    <a:pt x="0" y="135496"/>
                  </a:lnTo>
                  <a:close/>
                </a:path>
              </a:pathLst>
            </a:custGeom>
            <a:solidFill>
              <a:srgbClr val="988E7E"/>
            </a:solidFill>
          </p:spPr>
        </p:sp>
        <p:sp>
          <p:nvSpPr>
            <p:cNvPr name="TextBox 13" id="13"/>
            <p:cNvSpPr txBox="true"/>
            <p:nvPr/>
          </p:nvSpPr>
          <p:spPr>
            <a:xfrm>
              <a:off x="0" y="-38100"/>
              <a:ext cx="135496" cy="173596"/>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9144000" y="1565441"/>
            <a:ext cx="6612477" cy="483870"/>
          </a:xfrm>
          <a:prstGeom prst="rect">
            <a:avLst/>
          </a:prstGeom>
        </p:spPr>
        <p:txBody>
          <a:bodyPr anchor="t" rtlCol="false" tIns="0" lIns="0" bIns="0" rIns="0">
            <a:spAutoFit/>
          </a:bodyPr>
          <a:lstStyle/>
          <a:p>
            <a:pPr algn="l">
              <a:lnSpc>
                <a:spcPts val="3690"/>
              </a:lnSpc>
            </a:pPr>
            <a:r>
              <a:rPr lang="en-US" sz="3000" spc="-42" b="true">
                <a:solidFill>
                  <a:srgbClr val="737AA8"/>
                </a:solidFill>
                <a:latin typeface="Poppins Semi-Bold"/>
                <a:ea typeface="Poppins Semi-Bold"/>
                <a:cs typeface="Poppins Semi-Bold"/>
                <a:sym typeface="Poppins Semi-Bold"/>
              </a:rPr>
              <a:t>1. Kennen Du Ih</a:t>
            </a:r>
            <a:r>
              <a:rPr lang="en-US" sz="3000" spc="-42" b="true">
                <a:solidFill>
                  <a:srgbClr val="737AA8"/>
                </a:solidFill>
                <a:latin typeface="Poppins Semi-Bold"/>
                <a:ea typeface="Poppins Semi-Bold"/>
                <a:cs typeface="Poppins Semi-Bold"/>
                <a:sym typeface="Poppins Semi-Bold"/>
              </a:rPr>
              <a:t>r</a:t>
            </a:r>
            <a:r>
              <a:rPr lang="en-US" sz="3000" spc="-42" b="true">
                <a:solidFill>
                  <a:srgbClr val="737AA8"/>
                </a:solidFill>
                <a:latin typeface="Poppins Semi-Bold"/>
                <a:ea typeface="Poppins Semi-Bold"/>
                <a:cs typeface="Poppins Semi-Bold"/>
                <a:sym typeface="Poppins Semi-Bold"/>
              </a:rPr>
              <a:t>e</a:t>
            </a:r>
            <a:r>
              <a:rPr lang="en-US" sz="3000" spc="-42" b="true">
                <a:solidFill>
                  <a:srgbClr val="737AA8"/>
                </a:solidFill>
                <a:latin typeface="Poppins Semi-Bold"/>
                <a:ea typeface="Poppins Semi-Bold"/>
                <a:cs typeface="Poppins Semi-Bold"/>
                <a:sym typeface="Poppins Semi-Bold"/>
              </a:rPr>
              <a:t> </a:t>
            </a:r>
            <a:r>
              <a:rPr lang="en-US" sz="3000" spc="-42" b="true">
                <a:solidFill>
                  <a:srgbClr val="737AA8"/>
                </a:solidFill>
                <a:latin typeface="Poppins Semi-Bold"/>
                <a:ea typeface="Poppins Semi-Bold"/>
                <a:cs typeface="Poppins Semi-Bold"/>
                <a:sym typeface="Poppins Semi-Bold"/>
              </a:rPr>
              <a:t>Z</a:t>
            </a:r>
            <a:r>
              <a:rPr lang="en-US" sz="3000" spc="-42" b="true">
                <a:solidFill>
                  <a:srgbClr val="737AA8"/>
                </a:solidFill>
                <a:latin typeface="Poppins Semi-Bold"/>
                <a:ea typeface="Poppins Semi-Bold"/>
                <a:cs typeface="Poppins Semi-Bold"/>
                <a:sym typeface="Poppins Semi-Bold"/>
              </a:rPr>
              <a:t>i</a:t>
            </a:r>
            <a:r>
              <a:rPr lang="en-US" sz="3000" spc="-42" b="true">
                <a:solidFill>
                  <a:srgbClr val="737AA8"/>
                </a:solidFill>
                <a:latin typeface="Poppins Semi-Bold"/>
                <a:ea typeface="Poppins Semi-Bold"/>
                <a:cs typeface="Poppins Semi-Bold"/>
                <a:sym typeface="Poppins Semi-Bold"/>
              </a:rPr>
              <a:t>e</a:t>
            </a:r>
            <a:r>
              <a:rPr lang="en-US" sz="3000" spc="-42" b="true">
                <a:solidFill>
                  <a:srgbClr val="737AA8"/>
                </a:solidFill>
                <a:latin typeface="Poppins Semi-Bold"/>
                <a:ea typeface="Poppins Semi-Bold"/>
                <a:cs typeface="Poppins Semi-Bold"/>
                <a:sym typeface="Poppins Semi-Bold"/>
              </a:rPr>
              <a:t>l</a:t>
            </a:r>
            <a:r>
              <a:rPr lang="en-US" sz="3000" spc="-42" b="true">
                <a:solidFill>
                  <a:srgbClr val="737AA8"/>
                </a:solidFill>
                <a:latin typeface="Poppins Semi-Bold"/>
                <a:ea typeface="Poppins Semi-Bold"/>
                <a:cs typeface="Poppins Semi-Bold"/>
                <a:sym typeface="Poppins Semi-Bold"/>
              </a:rPr>
              <a:t>e</a:t>
            </a:r>
          </a:p>
        </p:txBody>
      </p:sp>
      <p:sp>
        <p:nvSpPr>
          <p:cNvPr name="TextBox 15" id="15"/>
          <p:cNvSpPr txBox="true"/>
          <p:nvPr/>
        </p:nvSpPr>
        <p:spPr>
          <a:xfrm rot="0">
            <a:off x="9311255" y="2269004"/>
            <a:ext cx="7948045" cy="1111885"/>
          </a:xfrm>
          <a:prstGeom prst="rect">
            <a:avLst/>
          </a:prstGeom>
        </p:spPr>
        <p:txBody>
          <a:bodyPr anchor="t" rtlCol="false" tIns="0" lIns="0" bIns="0" rIns="0">
            <a:spAutoFit/>
          </a:bodyPr>
          <a:lstStyle/>
          <a:p>
            <a:pPr algn="just">
              <a:lnSpc>
                <a:spcPts val="2239"/>
              </a:lnSpc>
            </a:pPr>
            <a:r>
              <a:rPr lang="en-US" sz="1599">
                <a:solidFill>
                  <a:srgbClr val="2B2B2B"/>
                </a:solidFill>
                <a:latin typeface="Poppins"/>
                <a:ea typeface="Poppins"/>
                <a:cs typeface="Poppins"/>
                <a:sym typeface="Poppins"/>
              </a:rPr>
              <a:t>Bevor Du sich für einen Fitnesstrainer entscheiden, sollten Du sich Gedanken über Ihre Fitnessziele machen. Wollen Du abnehmen oder zunehmen, Muskeln aufbauen, sich auf eine Sportart vorbereiten oder sich von einer Verletzung erholen? Jedes Ziel erfordert seine eigene Art der Umsetzung. </a:t>
            </a:r>
          </a:p>
        </p:txBody>
      </p:sp>
      <p:sp>
        <p:nvSpPr>
          <p:cNvPr name="TextBox 16" id="16"/>
          <p:cNvSpPr txBox="true"/>
          <p:nvPr/>
        </p:nvSpPr>
        <p:spPr>
          <a:xfrm rot="0">
            <a:off x="9948627" y="5882858"/>
            <a:ext cx="7394301" cy="1111885"/>
          </a:xfrm>
          <a:prstGeom prst="rect">
            <a:avLst/>
          </a:prstGeom>
        </p:spPr>
        <p:txBody>
          <a:bodyPr anchor="t" rtlCol="false" tIns="0" lIns="0" bIns="0" rIns="0">
            <a:spAutoFit/>
          </a:bodyPr>
          <a:lstStyle/>
          <a:p>
            <a:pPr algn="just">
              <a:lnSpc>
                <a:spcPts val="2239"/>
              </a:lnSpc>
            </a:pPr>
            <a:r>
              <a:rPr lang="en-US" sz="1599">
                <a:solidFill>
                  <a:srgbClr val="2B2B2B"/>
                </a:solidFill>
                <a:latin typeface="Poppins"/>
                <a:ea typeface="Poppins"/>
                <a:cs typeface="Poppins"/>
                <a:sym typeface="Poppins"/>
              </a:rPr>
              <a:t>Ein Trainer mit entsprechenden Zertifizierungen von bekannten Fitnessverbänden wie ACE, NASM oder ISSA ist eine gute Wahl. Fitness Trainer München muss in der Sportwissenschaft gelernt haben, wie man effektiv und sicher trainiert.</a:t>
            </a:r>
          </a:p>
        </p:txBody>
      </p:sp>
      <p:sp>
        <p:nvSpPr>
          <p:cNvPr name="TextBox 17" id="17"/>
          <p:cNvSpPr txBox="true"/>
          <p:nvPr/>
        </p:nvSpPr>
        <p:spPr>
          <a:xfrm rot="0">
            <a:off x="9227628" y="5114925"/>
            <a:ext cx="8115300" cy="483870"/>
          </a:xfrm>
          <a:prstGeom prst="rect">
            <a:avLst/>
          </a:prstGeom>
        </p:spPr>
        <p:txBody>
          <a:bodyPr anchor="t" rtlCol="false" tIns="0" lIns="0" bIns="0" rIns="0">
            <a:spAutoFit/>
          </a:bodyPr>
          <a:lstStyle/>
          <a:p>
            <a:pPr algn="r">
              <a:lnSpc>
                <a:spcPts val="3690"/>
              </a:lnSpc>
            </a:pPr>
            <a:r>
              <a:rPr lang="en-US" b="true" sz="3000" spc="-42">
                <a:solidFill>
                  <a:srgbClr val="737AA8"/>
                </a:solidFill>
                <a:latin typeface="Poppins Semi-Bold"/>
                <a:ea typeface="Poppins Semi-Bold"/>
                <a:cs typeface="Poppins Semi-Bold"/>
                <a:sym typeface="Poppins Semi-Bold"/>
              </a:rPr>
              <a:t>2. Zertifizierungen und Erfah</a:t>
            </a:r>
            <a:r>
              <a:rPr lang="en-US" b="true" sz="3000" spc="-42">
                <a:solidFill>
                  <a:srgbClr val="737AA8"/>
                </a:solidFill>
                <a:latin typeface="Poppins Semi-Bold"/>
                <a:ea typeface="Poppins Semi-Bold"/>
                <a:cs typeface="Poppins Semi-Bold"/>
                <a:sym typeface="Poppins Semi-Bold"/>
              </a:rPr>
              <a:t>rung prüf</a:t>
            </a:r>
            <a:r>
              <a:rPr lang="en-US" b="true" sz="3000" spc="-42">
                <a:solidFill>
                  <a:srgbClr val="737AA8"/>
                </a:solidFill>
                <a:latin typeface="Poppins Semi-Bold"/>
                <a:ea typeface="Poppins Semi-Bold"/>
                <a:cs typeface="Poppins Semi-Bold"/>
                <a:sym typeface="Poppins Semi-Bold"/>
              </a:rPr>
              <a:t>en</a:t>
            </a:r>
          </a:p>
        </p:txBody>
      </p:sp>
      <p:sp>
        <p:nvSpPr>
          <p:cNvPr name="Freeform 18" id="18"/>
          <p:cNvSpPr/>
          <p:nvPr/>
        </p:nvSpPr>
        <p:spPr>
          <a:xfrm flipH="false" flipV="false" rot="0">
            <a:off x="16564874" y="205164"/>
            <a:ext cx="1388852" cy="1388852"/>
          </a:xfrm>
          <a:custGeom>
            <a:avLst/>
            <a:gdLst/>
            <a:ahLst/>
            <a:cxnLst/>
            <a:rect r="r" b="b" t="t" l="l"/>
            <a:pathLst>
              <a:path h="1388852" w="1388852">
                <a:moveTo>
                  <a:pt x="0" y="0"/>
                </a:moveTo>
                <a:lnTo>
                  <a:pt x="1388852" y="0"/>
                </a:lnTo>
                <a:lnTo>
                  <a:pt x="1388852" y="1388852"/>
                </a:lnTo>
                <a:lnTo>
                  <a:pt x="0" y="1388852"/>
                </a:lnTo>
                <a:lnTo>
                  <a:pt x="0" y="0"/>
                </a:lnTo>
                <a:close/>
              </a:path>
            </a:pathLst>
          </a:custGeom>
          <a:blipFill>
            <a:blip r:embed="rId5"/>
            <a:stretch>
              <a:fillRect l="0" t="0" r="0" b="0"/>
            </a:stretch>
          </a:blipFill>
        </p:spPr>
      </p:sp>
      <p:sp>
        <p:nvSpPr>
          <p:cNvPr name="TextBox 19" id="19"/>
          <p:cNvSpPr txBox="true"/>
          <p:nvPr/>
        </p:nvSpPr>
        <p:spPr>
          <a:xfrm rot="0">
            <a:off x="10966679" y="9431890"/>
            <a:ext cx="6302146" cy="356235"/>
          </a:xfrm>
          <a:prstGeom prst="rect">
            <a:avLst/>
          </a:prstGeom>
        </p:spPr>
        <p:txBody>
          <a:bodyPr anchor="t" rtlCol="false" tIns="0" lIns="0" bIns="0" rIns="0">
            <a:spAutoFit/>
          </a:bodyPr>
          <a:lstStyle/>
          <a:p>
            <a:pPr algn="r">
              <a:lnSpc>
                <a:spcPts val="2940"/>
              </a:lnSpc>
              <a:spcBef>
                <a:spcPct val="0"/>
              </a:spcBef>
            </a:pPr>
            <a:r>
              <a:rPr lang="en-US" b="true" sz="2100" spc="-84">
                <a:solidFill>
                  <a:srgbClr val="171C20"/>
                </a:solidFill>
                <a:latin typeface="Montserrat Medium"/>
                <a:ea typeface="Montserrat Medium"/>
                <a:cs typeface="Montserrat Medium"/>
                <a:sym typeface="Montserrat Medium"/>
              </a:rPr>
              <a:t>www.muenchenpersonaltraining.com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18400"/>
            </a:stretch>
          </a:blipFill>
        </p:spPr>
      </p:sp>
      <p:grpSp>
        <p:nvGrpSpPr>
          <p:cNvPr name="Group 3" id="3"/>
          <p:cNvGrpSpPr/>
          <p:nvPr/>
        </p:nvGrpSpPr>
        <p:grpSpPr>
          <a:xfrm rot="0">
            <a:off x="-1712682" y="5143500"/>
            <a:ext cx="14516919" cy="3756263"/>
            <a:chOff x="0" y="0"/>
            <a:chExt cx="1818138" cy="470444"/>
          </a:xfrm>
        </p:grpSpPr>
        <p:sp>
          <p:nvSpPr>
            <p:cNvPr name="Freeform 4" id="4"/>
            <p:cNvSpPr/>
            <p:nvPr/>
          </p:nvSpPr>
          <p:spPr>
            <a:xfrm flipH="false" flipV="false" rot="0">
              <a:off x="0" y="0"/>
              <a:ext cx="1818138" cy="470444"/>
            </a:xfrm>
            <a:custGeom>
              <a:avLst/>
              <a:gdLst/>
              <a:ahLst/>
              <a:cxnLst/>
              <a:rect r="r" b="b" t="t" l="l"/>
              <a:pathLst>
                <a:path h="470444" w="1818138">
                  <a:moveTo>
                    <a:pt x="1614938" y="0"/>
                  </a:moveTo>
                  <a:lnTo>
                    <a:pt x="0" y="0"/>
                  </a:lnTo>
                  <a:lnTo>
                    <a:pt x="203200" y="470444"/>
                  </a:lnTo>
                  <a:lnTo>
                    <a:pt x="1818138" y="470444"/>
                  </a:lnTo>
                  <a:lnTo>
                    <a:pt x="1614938" y="0"/>
                  </a:lnTo>
                  <a:close/>
                </a:path>
              </a:pathLst>
            </a:custGeom>
            <a:solidFill>
              <a:srgbClr val="FFFFFF">
                <a:alpha val="84706"/>
              </a:srgbClr>
            </a:solidFill>
          </p:spPr>
        </p:sp>
        <p:sp>
          <p:nvSpPr>
            <p:cNvPr name="TextBox 5" id="5"/>
            <p:cNvSpPr txBox="true"/>
            <p:nvPr/>
          </p:nvSpPr>
          <p:spPr>
            <a:xfrm>
              <a:off x="101600" y="-38100"/>
              <a:ext cx="1614938" cy="508544"/>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9774291" y="6534328"/>
            <a:ext cx="3464794" cy="2136835"/>
            <a:chOff x="0" y="0"/>
            <a:chExt cx="762807" cy="470444"/>
          </a:xfrm>
        </p:grpSpPr>
        <p:sp>
          <p:nvSpPr>
            <p:cNvPr name="Freeform 7" id="7"/>
            <p:cNvSpPr/>
            <p:nvPr/>
          </p:nvSpPr>
          <p:spPr>
            <a:xfrm flipH="false" flipV="false" rot="0">
              <a:off x="0" y="0"/>
              <a:ext cx="762807" cy="470444"/>
            </a:xfrm>
            <a:custGeom>
              <a:avLst/>
              <a:gdLst/>
              <a:ahLst/>
              <a:cxnLst/>
              <a:rect r="r" b="b" t="t" l="l"/>
              <a:pathLst>
                <a:path h="470444" w="762807">
                  <a:moveTo>
                    <a:pt x="559607" y="0"/>
                  </a:moveTo>
                  <a:lnTo>
                    <a:pt x="0" y="0"/>
                  </a:lnTo>
                  <a:lnTo>
                    <a:pt x="203200" y="470444"/>
                  </a:lnTo>
                  <a:lnTo>
                    <a:pt x="762807" y="470444"/>
                  </a:lnTo>
                  <a:lnTo>
                    <a:pt x="559607" y="0"/>
                  </a:lnTo>
                  <a:close/>
                </a:path>
              </a:pathLst>
            </a:custGeom>
            <a:solidFill>
              <a:srgbClr val="000000">
                <a:alpha val="0"/>
              </a:srgbClr>
            </a:solidFill>
            <a:ln w="38100" cap="sq">
              <a:solidFill>
                <a:srgbClr val="1BA7AE"/>
              </a:solidFill>
              <a:prstDash val="solid"/>
              <a:miter/>
            </a:ln>
          </p:spPr>
        </p:sp>
        <p:sp>
          <p:nvSpPr>
            <p:cNvPr name="TextBox 8" id="8"/>
            <p:cNvSpPr txBox="true"/>
            <p:nvPr/>
          </p:nvSpPr>
          <p:spPr>
            <a:xfrm>
              <a:off x="101600" y="-38100"/>
              <a:ext cx="559607" cy="508544"/>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2700000">
            <a:off x="9517060" y="6277097"/>
            <a:ext cx="514462" cy="514462"/>
            <a:chOff x="0" y="0"/>
            <a:chExt cx="135496" cy="135496"/>
          </a:xfrm>
        </p:grpSpPr>
        <p:sp>
          <p:nvSpPr>
            <p:cNvPr name="Freeform 10" id="10"/>
            <p:cNvSpPr/>
            <p:nvPr/>
          </p:nvSpPr>
          <p:spPr>
            <a:xfrm flipH="false" flipV="false" rot="0">
              <a:off x="0" y="0"/>
              <a:ext cx="135496" cy="135496"/>
            </a:xfrm>
            <a:custGeom>
              <a:avLst/>
              <a:gdLst/>
              <a:ahLst/>
              <a:cxnLst/>
              <a:rect r="r" b="b" t="t" l="l"/>
              <a:pathLst>
                <a:path h="135496" w="135496">
                  <a:moveTo>
                    <a:pt x="0" y="0"/>
                  </a:moveTo>
                  <a:lnTo>
                    <a:pt x="135496" y="0"/>
                  </a:lnTo>
                  <a:lnTo>
                    <a:pt x="135496" y="135496"/>
                  </a:lnTo>
                  <a:lnTo>
                    <a:pt x="0" y="135496"/>
                  </a:lnTo>
                  <a:close/>
                </a:path>
              </a:pathLst>
            </a:custGeom>
            <a:solidFill>
              <a:srgbClr val="988E7E"/>
            </a:solidFill>
          </p:spPr>
        </p:sp>
        <p:sp>
          <p:nvSpPr>
            <p:cNvPr name="TextBox 11" id="11"/>
            <p:cNvSpPr txBox="true"/>
            <p:nvPr/>
          </p:nvSpPr>
          <p:spPr>
            <a:xfrm>
              <a:off x="0" y="-38100"/>
              <a:ext cx="135496" cy="173596"/>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816211" y="5769788"/>
            <a:ext cx="8327789" cy="483870"/>
          </a:xfrm>
          <a:prstGeom prst="rect">
            <a:avLst/>
          </a:prstGeom>
        </p:spPr>
        <p:txBody>
          <a:bodyPr anchor="t" rtlCol="false" tIns="0" lIns="0" bIns="0" rIns="0">
            <a:spAutoFit/>
          </a:bodyPr>
          <a:lstStyle/>
          <a:p>
            <a:pPr algn="l" marL="0" indent="0" lvl="0">
              <a:lnSpc>
                <a:spcPts val="3690"/>
              </a:lnSpc>
              <a:spcBef>
                <a:spcPct val="0"/>
              </a:spcBef>
            </a:pPr>
            <a:r>
              <a:rPr lang="en-US" b="true" sz="3000" spc="-42">
                <a:solidFill>
                  <a:srgbClr val="737AA8"/>
                </a:solidFill>
                <a:latin typeface="Poppins Semi-Bold"/>
                <a:ea typeface="Poppins Semi-Bold"/>
                <a:cs typeface="Poppins Semi-Bold"/>
                <a:sym typeface="Poppins Semi-Bold"/>
              </a:rPr>
              <a:t>4</a:t>
            </a:r>
            <a:r>
              <a:rPr lang="en-US" b="true" sz="3000" spc="-42" strike="noStrike" u="none">
                <a:solidFill>
                  <a:srgbClr val="737AA8"/>
                </a:solidFill>
                <a:latin typeface="Poppins Semi-Bold"/>
                <a:ea typeface="Poppins Semi-Bold"/>
                <a:cs typeface="Poppins Semi-Bold"/>
                <a:sym typeface="Poppins Semi-Bold"/>
              </a:rPr>
              <a:t>. </a:t>
            </a:r>
            <a:r>
              <a:rPr lang="en-US" b="true" sz="3000" spc="-42" strike="noStrike" u="none">
                <a:solidFill>
                  <a:srgbClr val="737AA8"/>
                </a:solidFill>
                <a:latin typeface="Poppins Semi-Bold"/>
                <a:ea typeface="Poppins Semi-Bold"/>
                <a:cs typeface="Poppins Semi-Bold"/>
                <a:sym typeface="Poppins Semi-Bold"/>
              </a:rPr>
              <a:t>Frag</a:t>
            </a:r>
            <a:r>
              <a:rPr lang="en-US" b="true" sz="3000" spc="-42" strike="noStrike" u="none">
                <a:solidFill>
                  <a:srgbClr val="737AA8"/>
                </a:solidFill>
                <a:latin typeface="Poppins Semi-Bold"/>
                <a:ea typeface="Poppins Semi-Bold"/>
                <a:cs typeface="Poppins Semi-Bold"/>
                <a:sym typeface="Poppins Semi-Bold"/>
              </a:rPr>
              <a:t>en Du nach ih</a:t>
            </a:r>
            <a:r>
              <a:rPr lang="en-US" b="true" sz="3000" spc="-42" strike="noStrike" u="none">
                <a:solidFill>
                  <a:srgbClr val="737AA8"/>
                </a:solidFill>
                <a:latin typeface="Poppins Semi-Bold"/>
                <a:ea typeface="Poppins Semi-Bold"/>
                <a:cs typeface="Poppins Semi-Bold"/>
                <a:sym typeface="Poppins Semi-Bold"/>
              </a:rPr>
              <a:t>r</a:t>
            </a:r>
            <a:r>
              <a:rPr lang="en-US" b="true" sz="3000" spc="-42" strike="noStrike" u="none">
                <a:solidFill>
                  <a:srgbClr val="737AA8"/>
                </a:solidFill>
                <a:latin typeface="Poppins Semi-Bold"/>
                <a:ea typeface="Poppins Semi-Bold"/>
                <a:cs typeface="Poppins Semi-Bold"/>
                <a:sym typeface="Poppins Semi-Bold"/>
              </a:rPr>
              <a:t>e</a:t>
            </a:r>
            <a:r>
              <a:rPr lang="en-US" b="true" sz="3000" spc="-42" strike="noStrike" u="none">
                <a:solidFill>
                  <a:srgbClr val="737AA8"/>
                </a:solidFill>
                <a:latin typeface="Poppins Semi-Bold"/>
                <a:ea typeface="Poppins Semi-Bold"/>
                <a:cs typeface="Poppins Semi-Bold"/>
                <a:sym typeface="Poppins Semi-Bold"/>
              </a:rPr>
              <a:t>m</a:t>
            </a:r>
            <a:r>
              <a:rPr lang="en-US" b="true" sz="3000" spc="-42" strike="noStrike" u="none">
                <a:solidFill>
                  <a:srgbClr val="737AA8"/>
                </a:solidFill>
                <a:latin typeface="Poppins Semi-Bold"/>
                <a:ea typeface="Poppins Semi-Bold"/>
                <a:cs typeface="Poppins Semi-Bold"/>
                <a:sym typeface="Poppins Semi-Bold"/>
              </a:rPr>
              <a:t> </a:t>
            </a:r>
            <a:r>
              <a:rPr lang="en-US" b="true" sz="3000" spc="-42" strike="noStrike" u="none">
                <a:solidFill>
                  <a:srgbClr val="737AA8"/>
                </a:solidFill>
                <a:latin typeface="Poppins Semi-Bold"/>
                <a:ea typeface="Poppins Semi-Bold"/>
                <a:cs typeface="Poppins Semi-Bold"/>
                <a:sym typeface="Poppins Semi-Bold"/>
              </a:rPr>
              <a:t>Aus</a:t>
            </a:r>
            <a:r>
              <a:rPr lang="en-US" b="true" sz="3000" spc="-42" strike="noStrike" u="none">
                <a:solidFill>
                  <a:srgbClr val="737AA8"/>
                </a:solidFill>
                <a:latin typeface="Poppins Semi-Bold"/>
                <a:ea typeface="Poppins Semi-Bold"/>
                <a:cs typeface="Poppins Semi-Bold"/>
                <a:sym typeface="Poppins Semi-Bold"/>
              </a:rPr>
              <a:t>bi</a:t>
            </a:r>
            <a:r>
              <a:rPr lang="en-US" b="true" sz="3000" spc="-42" strike="noStrike" u="none">
                <a:solidFill>
                  <a:srgbClr val="737AA8"/>
                </a:solidFill>
                <a:latin typeface="Poppins Semi-Bold"/>
                <a:ea typeface="Poppins Semi-Bold"/>
                <a:cs typeface="Poppins Semi-Bold"/>
                <a:sym typeface="Poppins Semi-Bold"/>
              </a:rPr>
              <a:t>l</a:t>
            </a:r>
            <a:r>
              <a:rPr lang="en-US" b="true" sz="3000" spc="-42" strike="noStrike" u="none">
                <a:solidFill>
                  <a:srgbClr val="737AA8"/>
                </a:solidFill>
                <a:latin typeface="Poppins Semi-Bold"/>
                <a:ea typeface="Poppins Semi-Bold"/>
                <a:cs typeface="Poppins Semi-Bold"/>
                <a:sym typeface="Poppins Semi-Bold"/>
              </a:rPr>
              <a:t>dung</a:t>
            </a:r>
            <a:r>
              <a:rPr lang="en-US" b="true" sz="3000" spc="-42" strike="noStrike" u="none">
                <a:solidFill>
                  <a:srgbClr val="737AA8"/>
                </a:solidFill>
                <a:latin typeface="Poppins Semi-Bold"/>
                <a:ea typeface="Poppins Semi-Bold"/>
                <a:cs typeface="Poppins Semi-Bold"/>
                <a:sym typeface="Poppins Semi-Bold"/>
              </a:rPr>
              <a:t>sstil</a:t>
            </a:r>
          </a:p>
        </p:txBody>
      </p:sp>
      <p:sp>
        <p:nvSpPr>
          <p:cNvPr name="TextBox 13" id="13"/>
          <p:cNvSpPr txBox="true"/>
          <p:nvPr/>
        </p:nvSpPr>
        <p:spPr>
          <a:xfrm rot="0">
            <a:off x="816211" y="6434633"/>
            <a:ext cx="8327789" cy="835660"/>
          </a:xfrm>
          <a:prstGeom prst="rect">
            <a:avLst/>
          </a:prstGeom>
        </p:spPr>
        <p:txBody>
          <a:bodyPr anchor="t" rtlCol="false" tIns="0" lIns="0" bIns="0" rIns="0">
            <a:spAutoFit/>
          </a:bodyPr>
          <a:lstStyle/>
          <a:p>
            <a:pPr algn="just">
              <a:lnSpc>
                <a:spcPts val="2239"/>
              </a:lnSpc>
            </a:pPr>
            <a:r>
              <a:rPr lang="en-US" sz="1599">
                <a:solidFill>
                  <a:srgbClr val="2B2B2B"/>
                </a:solidFill>
                <a:latin typeface="Poppins"/>
                <a:ea typeface="Poppins"/>
                <a:cs typeface="Poppins"/>
                <a:sym typeface="Poppins"/>
              </a:rPr>
              <a:t>Fitness Trainer München haben alle unterschiedliche Methoden. Einige konzentrieren sich auf hochintensive Workouts. Eine andere Gruppe tendiert zu sanften und ruhigen Bewegungen. </a:t>
            </a:r>
          </a:p>
        </p:txBody>
      </p:sp>
      <p:sp>
        <p:nvSpPr>
          <p:cNvPr name="Freeform 14" id="14"/>
          <p:cNvSpPr/>
          <p:nvPr/>
        </p:nvSpPr>
        <p:spPr>
          <a:xfrm flipH="false" flipV="false" rot="0">
            <a:off x="363780" y="144020"/>
            <a:ext cx="1388852" cy="1388852"/>
          </a:xfrm>
          <a:custGeom>
            <a:avLst/>
            <a:gdLst/>
            <a:ahLst/>
            <a:cxnLst/>
            <a:rect r="r" b="b" t="t" l="l"/>
            <a:pathLst>
              <a:path h="1388852" w="1388852">
                <a:moveTo>
                  <a:pt x="0" y="0"/>
                </a:moveTo>
                <a:lnTo>
                  <a:pt x="1388851" y="0"/>
                </a:lnTo>
                <a:lnTo>
                  <a:pt x="1388851" y="1388852"/>
                </a:lnTo>
                <a:lnTo>
                  <a:pt x="0" y="1388852"/>
                </a:lnTo>
                <a:lnTo>
                  <a:pt x="0" y="0"/>
                </a:lnTo>
                <a:close/>
              </a:path>
            </a:pathLst>
          </a:custGeom>
          <a:blipFill>
            <a:blip r:embed="rId3"/>
            <a:stretch>
              <a:fillRect l="0" t="0" r="0" b="0"/>
            </a:stretch>
          </a:blipFill>
        </p:spPr>
      </p:sp>
      <p:sp>
        <p:nvSpPr>
          <p:cNvPr name="TextBox 15" id="15"/>
          <p:cNvSpPr txBox="true"/>
          <p:nvPr/>
        </p:nvSpPr>
        <p:spPr>
          <a:xfrm rot="0">
            <a:off x="816211" y="1931153"/>
            <a:ext cx="8327789" cy="950595"/>
          </a:xfrm>
          <a:prstGeom prst="rect">
            <a:avLst/>
          </a:prstGeom>
        </p:spPr>
        <p:txBody>
          <a:bodyPr anchor="t" rtlCol="false" tIns="0" lIns="0" bIns="0" rIns="0">
            <a:spAutoFit/>
          </a:bodyPr>
          <a:lstStyle/>
          <a:p>
            <a:pPr algn="l" marL="0" indent="0" lvl="0">
              <a:lnSpc>
                <a:spcPts val="3690"/>
              </a:lnSpc>
              <a:spcBef>
                <a:spcPct val="0"/>
              </a:spcBef>
            </a:pPr>
            <a:r>
              <a:rPr lang="en-US" b="true" sz="3000" spc="-42" strike="noStrike" u="none">
                <a:solidFill>
                  <a:srgbClr val="737AA8"/>
                </a:solidFill>
                <a:latin typeface="Poppins Semi-Bold"/>
                <a:ea typeface="Poppins Semi-Bold"/>
                <a:cs typeface="Poppins Semi-Bold"/>
                <a:sym typeface="Poppins Semi-Bold"/>
              </a:rPr>
              <a:t>3. Suchen Du nach persönlichen Verbindungen</a:t>
            </a:r>
          </a:p>
        </p:txBody>
      </p:sp>
      <p:sp>
        <p:nvSpPr>
          <p:cNvPr name="TextBox 16" id="16"/>
          <p:cNvSpPr txBox="true"/>
          <p:nvPr/>
        </p:nvSpPr>
        <p:spPr>
          <a:xfrm rot="0">
            <a:off x="816211" y="3067296"/>
            <a:ext cx="8327789" cy="835660"/>
          </a:xfrm>
          <a:prstGeom prst="rect">
            <a:avLst/>
          </a:prstGeom>
        </p:spPr>
        <p:txBody>
          <a:bodyPr anchor="t" rtlCol="false" tIns="0" lIns="0" bIns="0" rIns="0">
            <a:spAutoFit/>
          </a:bodyPr>
          <a:lstStyle/>
          <a:p>
            <a:pPr algn="just">
              <a:lnSpc>
                <a:spcPts val="2239"/>
              </a:lnSpc>
            </a:pPr>
            <a:r>
              <a:rPr lang="en-US" sz="1599">
                <a:solidFill>
                  <a:srgbClr val="2B2B2B"/>
                </a:solidFill>
                <a:latin typeface="Poppins"/>
                <a:ea typeface="Poppins"/>
                <a:cs typeface="Poppins"/>
                <a:sym typeface="Poppins"/>
              </a:rPr>
              <a:t>Da Du eng mit Ihrem Hundetrainer zusammenarbeiten werden, müssen Du mit ihm zurechtkommen. Achten Du darauf, was während Ihres ersten Trainings oder Ihrer ersten Prüfung gesagt und getan wird. </a:t>
            </a:r>
          </a:p>
        </p:txBody>
      </p:sp>
      <p:sp>
        <p:nvSpPr>
          <p:cNvPr name="TextBox 17" id="17"/>
          <p:cNvSpPr txBox="true"/>
          <p:nvPr/>
        </p:nvSpPr>
        <p:spPr>
          <a:xfrm rot="0">
            <a:off x="1028700" y="9431890"/>
            <a:ext cx="6302146" cy="356235"/>
          </a:xfrm>
          <a:prstGeom prst="rect">
            <a:avLst/>
          </a:prstGeom>
        </p:spPr>
        <p:txBody>
          <a:bodyPr anchor="t" rtlCol="false" tIns="0" lIns="0" bIns="0" rIns="0">
            <a:spAutoFit/>
          </a:bodyPr>
          <a:lstStyle/>
          <a:p>
            <a:pPr algn="l">
              <a:lnSpc>
                <a:spcPts val="2940"/>
              </a:lnSpc>
              <a:spcBef>
                <a:spcPct val="0"/>
              </a:spcBef>
            </a:pPr>
            <a:r>
              <a:rPr lang="en-US" b="true" sz="2100" spc="-84">
                <a:solidFill>
                  <a:srgbClr val="000000"/>
                </a:solidFill>
                <a:latin typeface="Montserrat Medium"/>
                <a:ea typeface="Montserrat Medium"/>
                <a:cs typeface="Montserrat Medium"/>
                <a:sym typeface="Montserrat Medium"/>
              </a:rPr>
              <a:t>www.muenchenpersonaltraining.com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71678" y="7119019"/>
            <a:ext cx="18817070" cy="3376610"/>
          </a:xfrm>
          <a:custGeom>
            <a:avLst/>
            <a:gdLst/>
            <a:ahLst/>
            <a:cxnLst/>
            <a:rect r="r" b="b" t="t" l="l"/>
            <a:pathLst>
              <a:path h="3376610" w="18817070">
                <a:moveTo>
                  <a:pt x="0" y="0"/>
                </a:moveTo>
                <a:lnTo>
                  <a:pt x="18817070" y="0"/>
                </a:lnTo>
                <a:lnTo>
                  <a:pt x="18817070" y="3376610"/>
                </a:lnTo>
                <a:lnTo>
                  <a:pt x="0" y="3376610"/>
                </a:lnTo>
                <a:lnTo>
                  <a:pt x="0" y="0"/>
                </a:lnTo>
                <a:close/>
              </a:path>
            </a:pathLst>
          </a:custGeom>
          <a:blipFill>
            <a:blip r:embed="rId2">
              <a:alphaModFix amt="15000"/>
              <a:extLst>
                <a:ext uri="{96DAC541-7B7A-43D3-8B79-37D633B846F1}">
                  <asvg:svgBlip xmlns:asvg="http://schemas.microsoft.com/office/drawing/2016/SVG/main" r:embed="rId3"/>
                </a:ext>
              </a:extLst>
            </a:blip>
            <a:stretch>
              <a:fillRect l="-14951" t="0" r="-15027" b="-360943"/>
            </a:stretch>
          </a:blipFill>
        </p:spPr>
      </p:sp>
      <p:grpSp>
        <p:nvGrpSpPr>
          <p:cNvPr name="Group 3" id="3"/>
          <p:cNvGrpSpPr/>
          <p:nvPr/>
        </p:nvGrpSpPr>
        <p:grpSpPr>
          <a:xfrm rot="0">
            <a:off x="11697071" y="2779822"/>
            <a:ext cx="3430815" cy="4727356"/>
            <a:chOff x="0" y="0"/>
            <a:chExt cx="682999" cy="941111"/>
          </a:xfrm>
        </p:grpSpPr>
        <p:sp>
          <p:nvSpPr>
            <p:cNvPr name="Freeform 4" id="4"/>
            <p:cNvSpPr/>
            <p:nvPr/>
          </p:nvSpPr>
          <p:spPr>
            <a:xfrm flipH="false" flipV="false" rot="0">
              <a:off x="0" y="0"/>
              <a:ext cx="682999" cy="941111"/>
            </a:xfrm>
            <a:custGeom>
              <a:avLst/>
              <a:gdLst/>
              <a:ahLst/>
              <a:cxnLst/>
              <a:rect r="r" b="b" t="t" l="l"/>
              <a:pathLst>
                <a:path h="941111" w="682999">
                  <a:moveTo>
                    <a:pt x="0" y="0"/>
                  </a:moveTo>
                  <a:lnTo>
                    <a:pt x="479799" y="0"/>
                  </a:lnTo>
                  <a:lnTo>
                    <a:pt x="682999" y="470556"/>
                  </a:lnTo>
                  <a:lnTo>
                    <a:pt x="479799" y="941111"/>
                  </a:lnTo>
                  <a:lnTo>
                    <a:pt x="0" y="941111"/>
                  </a:lnTo>
                  <a:lnTo>
                    <a:pt x="203200" y="470556"/>
                  </a:lnTo>
                  <a:lnTo>
                    <a:pt x="0" y="0"/>
                  </a:lnTo>
                  <a:close/>
                </a:path>
              </a:pathLst>
            </a:custGeom>
            <a:solidFill>
              <a:srgbClr val="000000">
                <a:alpha val="0"/>
              </a:srgbClr>
            </a:solidFill>
            <a:ln w="38100" cap="sq">
              <a:solidFill>
                <a:srgbClr val="1BA7AE"/>
              </a:solidFill>
              <a:prstDash val="solid"/>
              <a:miter/>
            </a:ln>
          </p:spPr>
        </p:sp>
        <p:sp>
          <p:nvSpPr>
            <p:cNvPr name="TextBox 5" id="5"/>
            <p:cNvSpPr txBox="true"/>
            <p:nvPr/>
          </p:nvSpPr>
          <p:spPr>
            <a:xfrm>
              <a:off x="177800" y="-38100"/>
              <a:ext cx="428999" cy="979211"/>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1087471" y="0"/>
            <a:ext cx="11975130" cy="10287000"/>
            <a:chOff x="0" y="0"/>
            <a:chExt cx="540693" cy="464472"/>
          </a:xfrm>
        </p:grpSpPr>
        <p:sp>
          <p:nvSpPr>
            <p:cNvPr name="Freeform 7" id="7"/>
            <p:cNvSpPr/>
            <p:nvPr/>
          </p:nvSpPr>
          <p:spPr>
            <a:xfrm flipH="false" flipV="false" rot="0">
              <a:off x="0" y="0"/>
              <a:ext cx="540693" cy="464472"/>
            </a:xfrm>
            <a:custGeom>
              <a:avLst/>
              <a:gdLst/>
              <a:ahLst/>
              <a:cxnLst/>
              <a:rect r="r" b="b" t="t" l="l"/>
              <a:pathLst>
                <a:path h="464472" w="540693">
                  <a:moveTo>
                    <a:pt x="203200" y="0"/>
                  </a:moveTo>
                  <a:lnTo>
                    <a:pt x="540693" y="0"/>
                  </a:lnTo>
                  <a:lnTo>
                    <a:pt x="337493" y="464472"/>
                  </a:lnTo>
                  <a:lnTo>
                    <a:pt x="0" y="464472"/>
                  </a:lnTo>
                  <a:lnTo>
                    <a:pt x="203200" y="0"/>
                  </a:lnTo>
                  <a:close/>
                </a:path>
              </a:pathLst>
            </a:custGeom>
            <a:blipFill>
              <a:blip r:embed="rId4"/>
              <a:stretch>
                <a:fillRect l="-36415" t="0" r="-16486" b="0"/>
              </a:stretch>
            </a:blipFill>
          </p:spPr>
        </p:sp>
      </p:grpSp>
      <p:grpSp>
        <p:nvGrpSpPr>
          <p:cNvPr name="Group 8" id="8"/>
          <p:cNvGrpSpPr/>
          <p:nvPr/>
        </p:nvGrpSpPr>
        <p:grpSpPr>
          <a:xfrm rot="0">
            <a:off x="15718436" y="4385839"/>
            <a:ext cx="5179259" cy="5901161"/>
            <a:chOff x="0" y="0"/>
            <a:chExt cx="406400" cy="463045"/>
          </a:xfrm>
        </p:grpSpPr>
        <p:sp>
          <p:nvSpPr>
            <p:cNvPr name="Freeform 9" id="9"/>
            <p:cNvSpPr/>
            <p:nvPr/>
          </p:nvSpPr>
          <p:spPr>
            <a:xfrm flipH="false" flipV="false" rot="0">
              <a:off x="0" y="0"/>
              <a:ext cx="406400" cy="463045"/>
            </a:xfrm>
            <a:custGeom>
              <a:avLst/>
              <a:gdLst/>
              <a:ahLst/>
              <a:cxnLst/>
              <a:rect r="r" b="b" t="t" l="l"/>
              <a:pathLst>
                <a:path h="463045" w="406400">
                  <a:moveTo>
                    <a:pt x="203200" y="0"/>
                  </a:moveTo>
                  <a:lnTo>
                    <a:pt x="406400" y="0"/>
                  </a:lnTo>
                  <a:lnTo>
                    <a:pt x="203200" y="463045"/>
                  </a:lnTo>
                  <a:lnTo>
                    <a:pt x="0" y="463045"/>
                  </a:lnTo>
                  <a:lnTo>
                    <a:pt x="203200" y="0"/>
                  </a:lnTo>
                  <a:close/>
                </a:path>
              </a:pathLst>
            </a:custGeom>
            <a:solidFill>
              <a:srgbClr val="1BA7AE">
                <a:alpha val="69804"/>
              </a:srgbClr>
            </a:solidFill>
          </p:spPr>
        </p:sp>
        <p:sp>
          <p:nvSpPr>
            <p:cNvPr name="TextBox 10" id="10"/>
            <p:cNvSpPr txBox="true"/>
            <p:nvPr/>
          </p:nvSpPr>
          <p:spPr>
            <a:xfrm>
              <a:off x="101600" y="-38100"/>
              <a:ext cx="203200" cy="501145"/>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2700000">
            <a:off x="12346984" y="4886269"/>
            <a:ext cx="514462" cy="514462"/>
            <a:chOff x="0" y="0"/>
            <a:chExt cx="135496" cy="135496"/>
          </a:xfrm>
        </p:grpSpPr>
        <p:sp>
          <p:nvSpPr>
            <p:cNvPr name="Freeform 12" id="12"/>
            <p:cNvSpPr/>
            <p:nvPr/>
          </p:nvSpPr>
          <p:spPr>
            <a:xfrm flipH="false" flipV="false" rot="0">
              <a:off x="0" y="0"/>
              <a:ext cx="135496" cy="135496"/>
            </a:xfrm>
            <a:custGeom>
              <a:avLst/>
              <a:gdLst/>
              <a:ahLst/>
              <a:cxnLst/>
              <a:rect r="r" b="b" t="t" l="l"/>
              <a:pathLst>
                <a:path h="135496" w="135496">
                  <a:moveTo>
                    <a:pt x="0" y="0"/>
                  </a:moveTo>
                  <a:lnTo>
                    <a:pt x="135496" y="0"/>
                  </a:lnTo>
                  <a:lnTo>
                    <a:pt x="135496" y="135496"/>
                  </a:lnTo>
                  <a:lnTo>
                    <a:pt x="0" y="135496"/>
                  </a:lnTo>
                  <a:close/>
                </a:path>
              </a:pathLst>
            </a:custGeom>
            <a:solidFill>
              <a:srgbClr val="988E7E"/>
            </a:solidFill>
          </p:spPr>
        </p:sp>
        <p:sp>
          <p:nvSpPr>
            <p:cNvPr name="TextBox 13" id="13"/>
            <p:cNvSpPr txBox="true"/>
            <p:nvPr/>
          </p:nvSpPr>
          <p:spPr>
            <a:xfrm>
              <a:off x="0" y="-38100"/>
              <a:ext cx="135496" cy="173596"/>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1428750" y="2095773"/>
            <a:ext cx="7715250" cy="483870"/>
          </a:xfrm>
          <a:prstGeom prst="rect">
            <a:avLst/>
          </a:prstGeom>
        </p:spPr>
        <p:txBody>
          <a:bodyPr anchor="t" rtlCol="false" tIns="0" lIns="0" bIns="0" rIns="0">
            <a:spAutoFit/>
          </a:bodyPr>
          <a:lstStyle/>
          <a:p>
            <a:pPr algn="l" marL="0" indent="0" lvl="0">
              <a:lnSpc>
                <a:spcPts val="3690"/>
              </a:lnSpc>
              <a:spcBef>
                <a:spcPct val="0"/>
              </a:spcBef>
            </a:pPr>
            <a:r>
              <a:rPr lang="en-US" b="true" sz="3000" spc="-42" strike="noStrike" u="none">
                <a:solidFill>
                  <a:srgbClr val="737AA8"/>
                </a:solidFill>
                <a:latin typeface="Poppins Semi-Bold"/>
                <a:ea typeface="Poppins Semi-Bold"/>
                <a:cs typeface="Poppins Semi-Bold"/>
                <a:sym typeface="Poppins Semi-Bold"/>
              </a:rPr>
              <a:t>5. Lesen Du, was die Leute gesagt haben</a:t>
            </a:r>
          </a:p>
        </p:txBody>
      </p:sp>
      <p:sp>
        <p:nvSpPr>
          <p:cNvPr name="TextBox 15" id="15"/>
          <p:cNvSpPr txBox="true"/>
          <p:nvPr/>
        </p:nvSpPr>
        <p:spPr>
          <a:xfrm rot="0">
            <a:off x="1428750" y="2858879"/>
            <a:ext cx="7715250" cy="835660"/>
          </a:xfrm>
          <a:prstGeom prst="rect">
            <a:avLst/>
          </a:prstGeom>
        </p:spPr>
        <p:txBody>
          <a:bodyPr anchor="t" rtlCol="false" tIns="0" lIns="0" bIns="0" rIns="0">
            <a:spAutoFit/>
          </a:bodyPr>
          <a:lstStyle/>
          <a:p>
            <a:pPr algn="just">
              <a:lnSpc>
                <a:spcPts val="2239"/>
              </a:lnSpc>
            </a:pPr>
            <a:r>
              <a:rPr lang="en-US" sz="1599">
                <a:solidFill>
                  <a:srgbClr val="2B2B2B"/>
                </a:solidFill>
                <a:latin typeface="Poppins"/>
                <a:ea typeface="Poppins"/>
                <a:cs typeface="Poppins"/>
                <a:sym typeface="Poppins"/>
              </a:rPr>
              <a:t>Wenn Du lesen, was andere online gepostet haben, erfahren Du mehr über ihre Erfahrungen. Schauen Du, ob Du bestimmte Eigenschaften erkennen können, z. B. </a:t>
            </a:r>
          </a:p>
        </p:txBody>
      </p:sp>
      <p:sp>
        <p:nvSpPr>
          <p:cNvPr name="Freeform 16" id="16"/>
          <p:cNvSpPr/>
          <p:nvPr/>
        </p:nvSpPr>
        <p:spPr>
          <a:xfrm flipH="false" flipV="false" rot="0">
            <a:off x="363780" y="144020"/>
            <a:ext cx="1388852" cy="1388852"/>
          </a:xfrm>
          <a:custGeom>
            <a:avLst/>
            <a:gdLst/>
            <a:ahLst/>
            <a:cxnLst/>
            <a:rect r="r" b="b" t="t" l="l"/>
            <a:pathLst>
              <a:path h="1388852" w="1388852">
                <a:moveTo>
                  <a:pt x="0" y="0"/>
                </a:moveTo>
                <a:lnTo>
                  <a:pt x="1388851" y="0"/>
                </a:lnTo>
                <a:lnTo>
                  <a:pt x="1388851" y="1388852"/>
                </a:lnTo>
                <a:lnTo>
                  <a:pt x="0" y="1388852"/>
                </a:lnTo>
                <a:lnTo>
                  <a:pt x="0" y="0"/>
                </a:lnTo>
                <a:close/>
              </a:path>
            </a:pathLst>
          </a:custGeom>
          <a:blipFill>
            <a:blip r:embed="rId5"/>
            <a:stretch>
              <a:fillRect l="0" t="0" r="0" b="0"/>
            </a:stretch>
          </a:blipFill>
        </p:spPr>
      </p:sp>
      <p:sp>
        <p:nvSpPr>
          <p:cNvPr name="TextBox 17" id="17"/>
          <p:cNvSpPr txBox="true"/>
          <p:nvPr/>
        </p:nvSpPr>
        <p:spPr>
          <a:xfrm rot="0">
            <a:off x="1428750" y="4745990"/>
            <a:ext cx="7715250" cy="483870"/>
          </a:xfrm>
          <a:prstGeom prst="rect">
            <a:avLst/>
          </a:prstGeom>
        </p:spPr>
        <p:txBody>
          <a:bodyPr anchor="t" rtlCol="false" tIns="0" lIns="0" bIns="0" rIns="0">
            <a:spAutoFit/>
          </a:bodyPr>
          <a:lstStyle/>
          <a:p>
            <a:pPr algn="l" marL="0" indent="0" lvl="0">
              <a:lnSpc>
                <a:spcPts val="3690"/>
              </a:lnSpc>
              <a:spcBef>
                <a:spcPct val="0"/>
              </a:spcBef>
            </a:pPr>
            <a:r>
              <a:rPr lang="en-US" b="true" sz="3000" spc="-42">
                <a:solidFill>
                  <a:srgbClr val="737AA8"/>
                </a:solidFill>
                <a:latin typeface="Poppins Semi-Bold"/>
                <a:ea typeface="Poppins Semi-Bold"/>
                <a:cs typeface="Poppins Semi-Bold"/>
                <a:sym typeface="Poppins Semi-Bold"/>
              </a:rPr>
              <a:t>6</a:t>
            </a:r>
            <a:r>
              <a:rPr lang="en-US" b="true" sz="3000" spc="-42" strike="noStrike" u="none">
                <a:solidFill>
                  <a:srgbClr val="737AA8"/>
                </a:solidFill>
                <a:latin typeface="Poppins Semi-Bold"/>
                <a:ea typeface="Poppins Semi-Bold"/>
                <a:cs typeface="Poppins Semi-Bold"/>
                <a:sym typeface="Poppins Semi-Bold"/>
              </a:rPr>
              <a:t>. L</a:t>
            </a:r>
            <a:r>
              <a:rPr lang="en-US" b="true" sz="3000" spc="-42" strike="noStrike" u="none">
                <a:solidFill>
                  <a:srgbClr val="737AA8"/>
                </a:solidFill>
                <a:latin typeface="Poppins Semi-Bold"/>
                <a:ea typeface="Poppins Semi-Bold"/>
                <a:cs typeface="Poppins Semi-Bold"/>
                <a:sym typeface="Poppins Semi-Bold"/>
              </a:rPr>
              <a:t>og</a:t>
            </a:r>
            <a:r>
              <a:rPr lang="en-US" b="true" sz="3000" spc="-42" strike="noStrike" u="none">
                <a:solidFill>
                  <a:srgbClr val="737AA8"/>
                </a:solidFill>
                <a:latin typeface="Poppins Semi-Bold"/>
                <a:ea typeface="Poppins Semi-Bold"/>
                <a:cs typeface="Poppins Semi-Bold"/>
                <a:sym typeface="Poppins Semi-Bold"/>
              </a:rPr>
              <a:t>i</a:t>
            </a:r>
            <a:r>
              <a:rPr lang="en-US" b="true" sz="3000" spc="-42" strike="noStrike" u="none">
                <a:solidFill>
                  <a:srgbClr val="737AA8"/>
                </a:solidFill>
                <a:latin typeface="Poppins Semi-Bold"/>
                <a:ea typeface="Poppins Semi-Bold"/>
                <a:cs typeface="Poppins Semi-Bold"/>
                <a:sym typeface="Poppins Semi-Bold"/>
              </a:rPr>
              <a:t>s</a:t>
            </a:r>
            <a:r>
              <a:rPr lang="en-US" b="true" sz="3000" spc="-42" strike="noStrike" u="none">
                <a:solidFill>
                  <a:srgbClr val="737AA8"/>
                </a:solidFill>
                <a:latin typeface="Poppins Semi-Bold"/>
                <a:ea typeface="Poppins Semi-Bold"/>
                <a:cs typeface="Poppins Semi-Bold"/>
                <a:sym typeface="Poppins Semi-Bold"/>
              </a:rPr>
              <a:t>t</a:t>
            </a:r>
            <a:r>
              <a:rPr lang="en-US" b="true" sz="3000" spc="-42" strike="noStrike" u="none">
                <a:solidFill>
                  <a:srgbClr val="737AA8"/>
                </a:solidFill>
                <a:latin typeface="Poppins Semi-Bold"/>
                <a:ea typeface="Poppins Semi-Bold"/>
                <a:cs typeface="Poppins Semi-Bold"/>
                <a:sym typeface="Poppins Semi-Bold"/>
              </a:rPr>
              <a:t>ik</a:t>
            </a:r>
            <a:r>
              <a:rPr lang="en-US" b="true" sz="3000" spc="-42" strike="noStrike" u="none">
                <a:solidFill>
                  <a:srgbClr val="737AA8"/>
                </a:solidFill>
                <a:latin typeface="Poppins Semi-Bold"/>
                <a:ea typeface="Poppins Semi-Bold"/>
                <a:cs typeface="Poppins Semi-Bold"/>
                <a:sym typeface="Poppins Semi-Bold"/>
              </a:rPr>
              <a:t> </a:t>
            </a:r>
            <a:r>
              <a:rPr lang="en-US" b="true" sz="3000" spc="-42" strike="noStrike" u="none">
                <a:solidFill>
                  <a:srgbClr val="737AA8"/>
                </a:solidFill>
                <a:latin typeface="Poppins Semi-Bold"/>
                <a:ea typeface="Poppins Semi-Bold"/>
                <a:cs typeface="Poppins Semi-Bold"/>
                <a:sym typeface="Poppins Semi-Bold"/>
              </a:rPr>
              <a:t>b</a:t>
            </a:r>
            <a:r>
              <a:rPr lang="en-US" b="true" sz="3000" spc="-42" strike="noStrike" u="none">
                <a:solidFill>
                  <a:srgbClr val="737AA8"/>
                </a:solidFill>
                <a:latin typeface="Poppins Semi-Bold"/>
                <a:ea typeface="Poppins Semi-Bold"/>
                <a:cs typeface="Poppins Semi-Bold"/>
                <a:sym typeface="Poppins Semi-Bold"/>
              </a:rPr>
              <a:t>e</a:t>
            </a:r>
            <a:r>
              <a:rPr lang="en-US" b="true" sz="3000" spc="-42" strike="noStrike" u="none">
                <a:solidFill>
                  <a:srgbClr val="737AA8"/>
                </a:solidFill>
                <a:latin typeface="Poppins Semi-Bold"/>
                <a:ea typeface="Poppins Semi-Bold"/>
                <a:cs typeface="Poppins Semi-Bold"/>
                <a:sym typeface="Poppins Semi-Bold"/>
              </a:rPr>
              <a:t>rück</a:t>
            </a:r>
            <a:r>
              <a:rPr lang="en-US" b="true" sz="3000" spc="-42" strike="noStrike" u="none">
                <a:solidFill>
                  <a:srgbClr val="737AA8"/>
                </a:solidFill>
                <a:latin typeface="Poppins Semi-Bold"/>
                <a:ea typeface="Poppins Semi-Bold"/>
                <a:cs typeface="Poppins Semi-Bold"/>
                <a:sym typeface="Poppins Semi-Bold"/>
              </a:rPr>
              <a:t>s</a:t>
            </a:r>
            <a:r>
              <a:rPr lang="en-US" b="true" sz="3000" spc="-42" strike="noStrike" u="none">
                <a:solidFill>
                  <a:srgbClr val="737AA8"/>
                </a:solidFill>
                <a:latin typeface="Poppins Semi-Bold"/>
                <a:ea typeface="Poppins Semi-Bold"/>
                <a:cs typeface="Poppins Semi-Bold"/>
                <a:sym typeface="Poppins Semi-Bold"/>
              </a:rPr>
              <a:t>ichti</a:t>
            </a:r>
            <a:r>
              <a:rPr lang="en-US" b="true" sz="3000" spc="-42" strike="noStrike" u="none">
                <a:solidFill>
                  <a:srgbClr val="737AA8"/>
                </a:solidFill>
                <a:latin typeface="Poppins Semi-Bold"/>
                <a:ea typeface="Poppins Semi-Bold"/>
                <a:cs typeface="Poppins Semi-Bold"/>
                <a:sym typeface="Poppins Semi-Bold"/>
              </a:rPr>
              <a:t>gen</a:t>
            </a:r>
          </a:p>
        </p:txBody>
      </p:sp>
      <p:sp>
        <p:nvSpPr>
          <p:cNvPr name="TextBox 18" id="18"/>
          <p:cNvSpPr txBox="true"/>
          <p:nvPr/>
        </p:nvSpPr>
        <p:spPr>
          <a:xfrm rot="0">
            <a:off x="1428750" y="5509095"/>
            <a:ext cx="7715250" cy="835660"/>
          </a:xfrm>
          <a:prstGeom prst="rect">
            <a:avLst/>
          </a:prstGeom>
        </p:spPr>
        <p:txBody>
          <a:bodyPr anchor="t" rtlCol="false" tIns="0" lIns="0" bIns="0" rIns="0">
            <a:spAutoFit/>
          </a:bodyPr>
          <a:lstStyle/>
          <a:p>
            <a:pPr algn="just">
              <a:lnSpc>
                <a:spcPts val="2239"/>
              </a:lnSpc>
            </a:pPr>
            <a:r>
              <a:rPr lang="en-US" sz="1599">
                <a:solidFill>
                  <a:srgbClr val="2B2B2B"/>
                </a:solidFill>
                <a:latin typeface="Poppins"/>
                <a:ea typeface="Poppins"/>
                <a:cs typeface="Poppins"/>
                <a:sym typeface="Poppins"/>
              </a:rPr>
              <a:t>Es kommt darauf an, wo Du wohnen und wie Du pendeln. Ist es möglich, dass Du ihr Training in Ihrem Fitnessstudio oder zu Hause absolvieren? Lässt sich der Zeitplan gut mit Ihren anderen Aktivitäten vereinbaren? </a:t>
            </a:r>
          </a:p>
        </p:txBody>
      </p:sp>
      <p:sp>
        <p:nvSpPr>
          <p:cNvPr name="TextBox 19" id="19"/>
          <p:cNvSpPr txBox="true"/>
          <p:nvPr/>
        </p:nvSpPr>
        <p:spPr>
          <a:xfrm rot="0">
            <a:off x="1028700" y="9431890"/>
            <a:ext cx="6302146" cy="356235"/>
          </a:xfrm>
          <a:prstGeom prst="rect">
            <a:avLst/>
          </a:prstGeom>
        </p:spPr>
        <p:txBody>
          <a:bodyPr anchor="t" rtlCol="false" tIns="0" lIns="0" bIns="0" rIns="0">
            <a:spAutoFit/>
          </a:bodyPr>
          <a:lstStyle/>
          <a:p>
            <a:pPr algn="l">
              <a:lnSpc>
                <a:spcPts val="2940"/>
              </a:lnSpc>
              <a:spcBef>
                <a:spcPct val="0"/>
              </a:spcBef>
            </a:pPr>
            <a:r>
              <a:rPr lang="en-US" b="true" sz="2100" spc="-84">
                <a:solidFill>
                  <a:srgbClr val="171C20"/>
                </a:solidFill>
                <a:latin typeface="Montserrat Medium"/>
                <a:ea typeface="Montserrat Medium"/>
                <a:cs typeface="Montserrat Medium"/>
                <a:sym typeface="Montserrat Medium"/>
              </a:rPr>
              <a:t>www.muenchenpersonaltraining.com</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71678" y="7119019"/>
            <a:ext cx="18817070" cy="3376610"/>
          </a:xfrm>
          <a:custGeom>
            <a:avLst/>
            <a:gdLst/>
            <a:ahLst/>
            <a:cxnLst/>
            <a:rect r="r" b="b" t="t" l="l"/>
            <a:pathLst>
              <a:path h="3376610" w="18817070">
                <a:moveTo>
                  <a:pt x="0" y="0"/>
                </a:moveTo>
                <a:lnTo>
                  <a:pt x="18817070" y="0"/>
                </a:lnTo>
                <a:lnTo>
                  <a:pt x="18817070" y="3376610"/>
                </a:lnTo>
                <a:lnTo>
                  <a:pt x="0" y="3376610"/>
                </a:lnTo>
                <a:lnTo>
                  <a:pt x="0" y="0"/>
                </a:lnTo>
                <a:close/>
              </a:path>
            </a:pathLst>
          </a:custGeom>
          <a:blipFill>
            <a:blip r:embed="rId2">
              <a:alphaModFix amt="15000"/>
              <a:extLst>
                <a:ext uri="{96DAC541-7B7A-43D3-8B79-37D633B846F1}">
                  <asvg:svgBlip xmlns:asvg="http://schemas.microsoft.com/office/drawing/2016/SVG/main" r:embed="rId3"/>
                </a:ext>
              </a:extLst>
            </a:blip>
            <a:stretch>
              <a:fillRect l="-14951" t="0" r="-15027" b="-360943"/>
            </a:stretch>
          </a:blipFill>
        </p:spPr>
      </p:sp>
      <p:grpSp>
        <p:nvGrpSpPr>
          <p:cNvPr name="Group 3" id="3"/>
          <p:cNvGrpSpPr/>
          <p:nvPr/>
        </p:nvGrpSpPr>
        <p:grpSpPr>
          <a:xfrm rot="0">
            <a:off x="10229850" y="-1810911"/>
            <a:ext cx="10101962" cy="11755011"/>
            <a:chOff x="0" y="0"/>
            <a:chExt cx="698500" cy="812800"/>
          </a:xfrm>
        </p:grpSpPr>
        <p:sp>
          <p:nvSpPr>
            <p:cNvPr name="Freeform 4" id="4"/>
            <p:cNvSpPr/>
            <p:nvPr/>
          </p:nvSpPr>
          <p:spPr>
            <a:xfrm flipH="false" flipV="false" rot="0">
              <a:off x="0" y="0"/>
              <a:ext cx="698500" cy="812800"/>
            </a:xfrm>
            <a:custGeom>
              <a:avLst/>
              <a:gdLst/>
              <a:ahLst/>
              <a:cxnLst/>
              <a:rect r="r" b="b" t="t" l="l"/>
              <a:pathLst>
                <a:path h="812800" w="698500">
                  <a:moveTo>
                    <a:pt x="349250" y="0"/>
                  </a:moveTo>
                  <a:lnTo>
                    <a:pt x="698500" y="203200"/>
                  </a:lnTo>
                  <a:lnTo>
                    <a:pt x="698500" y="609600"/>
                  </a:lnTo>
                  <a:lnTo>
                    <a:pt x="349250" y="812800"/>
                  </a:lnTo>
                  <a:lnTo>
                    <a:pt x="0" y="609600"/>
                  </a:lnTo>
                  <a:lnTo>
                    <a:pt x="0" y="203200"/>
                  </a:lnTo>
                  <a:lnTo>
                    <a:pt x="349250" y="0"/>
                  </a:lnTo>
                  <a:close/>
                </a:path>
              </a:pathLst>
            </a:custGeom>
            <a:blipFill>
              <a:blip r:embed="rId4"/>
              <a:stretch>
                <a:fillRect l="0" t="0" r="-75229" b="0"/>
              </a:stretch>
            </a:blipFill>
          </p:spPr>
        </p:sp>
      </p:grpSp>
      <p:grpSp>
        <p:nvGrpSpPr>
          <p:cNvPr name="Group 5" id="5"/>
          <p:cNvGrpSpPr/>
          <p:nvPr/>
        </p:nvGrpSpPr>
        <p:grpSpPr>
          <a:xfrm rot="0">
            <a:off x="-5965381" y="-8040261"/>
            <a:ext cx="10101962" cy="11755011"/>
            <a:chOff x="0" y="0"/>
            <a:chExt cx="698500" cy="812800"/>
          </a:xfrm>
        </p:grpSpPr>
        <p:sp>
          <p:nvSpPr>
            <p:cNvPr name="Freeform 6" id="6"/>
            <p:cNvSpPr/>
            <p:nvPr/>
          </p:nvSpPr>
          <p:spPr>
            <a:xfrm flipH="false" flipV="false" rot="0">
              <a:off x="0" y="0"/>
              <a:ext cx="698500" cy="812800"/>
            </a:xfrm>
            <a:custGeom>
              <a:avLst/>
              <a:gdLst/>
              <a:ahLst/>
              <a:cxnLst/>
              <a:rect r="r" b="b" t="t" l="l"/>
              <a:pathLst>
                <a:path h="812800" w="698500">
                  <a:moveTo>
                    <a:pt x="349250" y="0"/>
                  </a:moveTo>
                  <a:lnTo>
                    <a:pt x="698500" y="203200"/>
                  </a:lnTo>
                  <a:lnTo>
                    <a:pt x="698500" y="609600"/>
                  </a:lnTo>
                  <a:lnTo>
                    <a:pt x="349250" y="812800"/>
                  </a:lnTo>
                  <a:lnTo>
                    <a:pt x="0" y="609600"/>
                  </a:lnTo>
                  <a:lnTo>
                    <a:pt x="0" y="203200"/>
                  </a:lnTo>
                  <a:lnTo>
                    <a:pt x="349250" y="0"/>
                  </a:lnTo>
                  <a:close/>
                </a:path>
              </a:pathLst>
            </a:custGeom>
            <a:solidFill>
              <a:srgbClr val="F4F5F5"/>
            </a:solidFill>
          </p:spPr>
        </p:sp>
        <p:sp>
          <p:nvSpPr>
            <p:cNvPr name="TextBox 7" id="7"/>
            <p:cNvSpPr txBox="true"/>
            <p:nvPr/>
          </p:nvSpPr>
          <p:spPr>
            <a:xfrm>
              <a:off x="0" y="101600"/>
              <a:ext cx="698500" cy="571500"/>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9395873" y="4066595"/>
            <a:ext cx="4117829" cy="4791655"/>
            <a:chOff x="0" y="0"/>
            <a:chExt cx="698500" cy="812800"/>
          </a:xfrm>
        </p:grpSpPr>
        <p:sp>
          <p:nvSpPr>
            <p:cNvPr name="Freeform 9" id="9"/>
            <p:cNvSpPr/>
            <p:nvPr/>
          </p:nvSpPr>
          <p:spPr>
            <a:xfrm flipH="false" flipV="false" rot="0">
              <a:off x="0" y="0"/>
              <a:ext cx="698500" cy="812800"/>
            </a:xfrm>
            <a:custGeom>
              <a:avLst/>
              <a:gdLst/>
              <a:ahLst/>
              <a:cxnLst/>
              <a:rect r="r" b="b" t="t" l="l"/>
              <a:pathLst>
                <a:path h="812800" w="698500">
                  <a:moveTo>
                    <a:pt x="349250" y="0"/>
                  </a:moveTo>
                  <a:lnTo>
                    <a:pt x="698500" y="203200"/>
                  </a:lnTo>
                  <a:lnTo>
                    <a:pt x="698500" y="609600"/>
                  </a:lnTo>
                  <a:lnTo>
                    <a:pt x="349250" y="812800"/>
                  </a:lnTo>
                  <a:lnTo>
                    <a:pt x="0" y="609600"/>
                  </a:lnTo>
                  <a:lnTo>
                    <a:pt x="0" y="203200"/>
                  </a:lnTo>
                  <a:lnTo>
                    <a:pt x="349250" y="0"/>
                  </a:lnTo>
                  <a:close/>
                </a:path>
              </a:pathLst>
            </a:custGeom>
            <a:solidFill>
              <a:srgbClr val="1BA7AE">
                <a:alpha val="69804"/>
              </a:srgbClr>
            </a:solidFill>
          </p:spPr>
        </p:sp>
        <p:sp>
          <p:nvSpPr>
            <p:cNvPr name="TextBox 10" id="10"/>
            <p:cNvSpPr txBox="true"/>
            <p:nvPr/>
          </p:nvSpPr>
          <p:spPr>
            <a:xfrm>
              <a:off x="0" y="101600"/>
              <a:ext cx="698500" cy="571500"/>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9491123" y="479991"/>
            <a:ext cx="2652083" cy="3086060"/>
            <a:chOff x="0" y="0"/>
            <a:chExt cx="698500" cy="812800"/>
          </a:xfrm>
        </p:grpSpPr>
        <p:sp>
          <p:nvSpPr>
            <p:cNvPr name="Freeform 12" id="12"/>
            <p:cNvSpPr/>
            <p:nvPr/>
          </p:nvSpPr>
          <p:spPr>
            <a:xfrm flipH="false" flipV="false" rot="0">
              <a:off x="0" y="0"/>
              <a:ext cx="698500" cy="812800"/>
            </a:xfrm>
            <a:custGeom>
              <a:avLst/>
              <a:gdLst/>
              <a:ahLst/>
              <a:cxnLst/>
              <a:rect r="r" b="b" t="t" l="l"/>
              <a:pathLst>
                <a:path h="812800" w="698500">
                  <a:moveTo>
                    <a:pt x="349250" y="0"/>
                  </a:moveTo>
                  <a:lnTo>
                    <a:pt x="698500" y="203200"/>
                  </a:lnTo>
                  <a:lnTo>
                    <a:pt x="698500" y="609600"/>
                  </a:lnTo>
                  <a:lnTo>
                    <a:pt x="349250" y="812800"/>
                  </a:lnTo>
                  <a:lnTo>
                    <a:pt x="0" y="609600"/>
                  </a:lnTo>
                  <a:lnTo>
                    <a:pt x="0" y="203200"/>
                  </a:lnTo>
                  <a:lnTo>
                    <a:pt x="349250" y="0"/>
                  </a:lnTo>
                  <a:close/>
                </a:path>
              </a:pathLst>
            </a:custGeom>
            <a:solidFill>
              <a:srgbClr val="000000">
                <a:alpha val="0"/>
              </a:srgbClr>
            </a:solidFill>
            <a:ln w="38100" cap="sq">
              <a:solidFill>
                <a:srgbClr val="1BA7AE"/>
              </a:solidFill>
              <a:prstDash val="solid"/>
              <a:miter/>
            </a:ln>
          </p:spPr>
        </p:sp>
        <p:sp>
          <p:nvSpPr>
            <p:cNvPr name="TextBox 13" id="13"/>
            <p:cNvSpPr txBox="true"/>
            <p:nvPr/>
          </p:nvSpPr>
          <p:spPr>
            <a:xfrm>
              <a:off x="0" y="101600"/>
              <a:ext cx="698500" cy="571500"/>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2700000">
            <a:off x="9250549" y="2521688"/>
            <a:ext cx="514462" cy="514462"/>
            <a:chOff x="0" y="0"/>
            <a:chExt cx="135496" cy="135496"/>
          </a:xfrm>
        </p:grpSpPr>
        <p:sp>
          <p:nvSpPr>
            <p:cNvPr name="Freeform 15" id="15"/>
            <p:cNvSpPr/>
            <p:nvPr/>
          </p:nvSpPr>
          <p:spPr>
            <a:xfrm flipH="false" flipV="false" rot="0">
              <a:off x="0" y="0"/>
              <a:ext cx="135496" cy="135496"/>
            </a:xfrm>
            <a:custGeom>
              <a:avLst/>
              <a:gdLst/>
              <a:ahLst/>
              <a:cxnLst/>
              <a:rect r="r" b="b" t="t" l="l"/>
              <a:pathLst>
                <a:path h="135496" w="135496">
                  <a:moveTo>
                    <a:pt x="0" y="0"/>
                  </a:moveTo>
                  <a:lnTo>
                    <a:pt x="135496" y="0"/>
                  </a:lnTo>
                  <a:lnTo>
                    <a:pt x="135496" y="135496"/>
                  </a:lnTo>
                  <a:lnTo>
                    <a:pt x="0" y="135496"/>
                  </a:lnTo>
                  <a:close/>
                </a:path>
              </a:pathLst>
            </a:custGeom>
            <a:solidFill>
              <a:srgbClr val="988E7E"/>
            </a:solidFill>
          </p:spPr>
        </p:sp>
        <p:sp>
          <p:nvSpPr>
            <p:cNvPr name="TextBox 16" id="16"/>
            <p:cNvSpPr txBox="true"/>
            <p:nvPr/>
          </p:nvSpPr>
          <p:spPr>
            <a:xfrm>
              <a:off x="0" y="-38100"/>
              <a:ext cx="135496" cy="173596"/>
            </a:xfrm>
            <a:prstGeom prst="rect">
              <a:avLst/>
            </a:prstGeom>
          </p:spPr>
          <p:txBody>
            <a:bodyPr anchor="ctr" rtlCol="false" tIns="50800" lIns="50800" bIns="50800" rIns="50800"/>
            <a:lstStyle/>
            <a:p>
              <a:pPr algn="ctr">
                <a:lnSpc>
                  <a:spcPts val="2659"/>
                </a:lnSpc>
              </a:pPr>
            </a:p>
          </p:txBody>
        </p:sp>
      </p:grpSp>
      <p:sp>
        <p:nvSpPr>
          <p:cNvPr name="TextBox 17" id="17"/>
          <p:cNvSpPr txBox="true"/>
          <p:nvPr/>
        </p:nvSpPr>
        <p:spPr>
          <a:xfrm rot="0">
            <a:off x="1287270" y="3076024"/>
            <a:ext cx="6612477" cy="791337"/>
          </a:xfrm>
          <a:prstGeom prst="rect">
            <a:avLst/>
          </a:prstGeom>
        </p:spPr>
        <p:txBody>
          <a:bodyPr anchor="t" rtlCol="false" tIns="0" lIns="0" bIns="0" rIns="0">
            <a:spAutoFit/>
          </a:bodyPr>
          <a:lstStyle/>
          <a:p>
            <a:pPr algn="l">
              <a:lnSpc>
                <a:spcPts val="5904"/>
              </a:lnSpc>
            </a:pPr>
            <a:r>
              <a:rPr lang="en-US" sz="4800" spc="-67" b="true">
                <a:solidFill>
                  <a:srgbClr val="737AA8"/>
                </a:solidFill>
                <a:latin typeface="Poppins Semi-Bold"/>
                <a:ea typeface="Poppins Semi-Bold"/>
                <a:cs typeface="Poppins Semi-Bold"/>
                <a:sym typeface="Poppins Semi-Bold"/>
              </a:rPr>
              <a:t>Schlussfolgerung</a:t>
            </a:r>
          </a:p>
        </p:txBody>
      </p:sp>
      <p:sp>
        <p:nvSpPr>
          <p:cNvPr name="TextBox 18" id="18"/>
          <p:cNvSpPr txBox="true"/>
          <p:nvPr/>
        </p:nvSpPr>
        <p:spPr>
          <a:xfrm rot="0">
            <a:off x="1287270" y="4103959"/>
            <a:ext cx="6612477" cy="1388110"/>
          </a:xfrm>
          <a:prstGeom prst="rect">
            <a:avLst/>
          </a:prstGeom>
        </p:spPr>
        <p:txBody>
          <a:bodyPr anchor="t" rtlCol="false" tIns="0" lIns="0" bIns="0" rIns="0">
            <a:spAutoFit/>
          </a:bodyPr>
          <a:lstStyle/>
          <a:p>
            <a:pPr algn="just">
              <a:lnSpc>
                <a:spcPts val="2239"/>
              </a:lnSpc>
            </a:pPr>
            <a:r>
              <a:rPr lang="en-US" sz="1599">
                <a:solidFill>
                  <a:srgbClr val="2B2B2B"/>
                </a:solidFill>
                <a:latin typeface="Poppins"/>
                <a:ea typeface="Poppins"/>
                <a:cs typeface="Poppins"/>
                <a:sym typeface="Poppins"/>
              </a:rPr>
              <a:t>Das Richtige finden </a:t>
            </a:r>
            <a:r>
              <a:rPr lang="en-US" sz="1599" u="sng">
                <a:solidFill>
                  <a:srgbClr val="2B2B2B"/>
                </a:solidFill>
                <a:latin typeface="Poppins"/>
                <a:ea typeface="Poppins"/>
                <a:cs typeface="Poppins"/>
                <a:sym typeface="Poppins"/>
                <a:hlinkClick r:id="rId5" tooltip="https://muenchenpersonaltraining.com"/>
              </a:rPr>
              <a:t>Fitness Trainer München</a:t>
            </a:r>
            <a:r>
              <a:rPr lang="en-US" sz="1599">
                <a:solidFill>
                  <a:srgbClr val="2B2B2B"/>
                </a:solidFill>
                <a:latin typeface="Poppins"/>
                <a:ea typeface="Poppins"/>
                <a:cs typeface="Poppins"/>
                <a:sym typeface="Poppins"/>
              </a:rPr>
              <a:t> ist für Du sehr wichtig. Bei der Einstellung ist es wichtig, Wissen anzuwenden und sich selbst zu verstehen. Ein professioneller Trainer wird Ihre Ambitionen unterstützen, den gleichen Enthusiasmus wie Du haben und Ihnen helfen, in jeder Hinsicht stärker zu werden.</a:t>
            </a:r>
          </a:p>
        </p:txBody>
      </p:sp>
      <p:sp>
        <p:nvSpPr>
          <p:cNvPr name="Freeform 19" id="19"/>
          <p:cNvSpPr/>
          <p:nvPr/>
        </p:nvSpPr>
        <p:spPr>
          <a:xfrm flipH="false" flipV="false" rot="0">
            <a:off x="363780" y="144020"/>
            <a:ext cx="1388852" cy="1388852"/>
          </a:xfrm>
          <a:custGeom>
            <a:avLst/>
            <a:gdLst/>
            <a:ahLst/>
            <a:cxnLst/>
            <a:rect r="r" b="b" t="t" l="l"/>
            <a:pathLst>
              <a:path h="1388852" w="1388852">
                <a:moveTo>
                  <a:pt x="0" y="0"/>
                </a:moveTo>
                <a:lnTo>
                  <a:pt x="1388851" y="0"/>
                </a:lnTo>
                <a:lnTo>
                  <a:pt x="1388851" y="1388852"/>
                </a:lnTo>
                <a:lnTo>
                  <a:pt x="0" y="1388852"/>
                </a:lnTo>
                <a:lnTo>
                  <a:pt x="0" y="0"/>
                </a:lnTo>
                <a:close/>
              </a:path>
            </a:pathLst>
          </a:custGeom>
          <a:blipFill>
            <a:blip r:embed="rId6"/>
            <a:stretch>
              <a:fillRect l="0" t="0" r="0" b="0"/>
            </a:stretch>
          </a:blipFill>
        </p:spPr>
      </p:sp>
      <p:sp>
        <p:nvSpPr>
          <p:cNvPr name="TextBox 20" id="20"/>
          <p:cNvSpPr txBox="true"/>
          <p:nvPr/>
        </p:nvSpPr>
        <p:spPr>
          <a:xfrm rot="0">
            <a:off x="1028700" y="9431890"/>
            <a:ext cx="6302146" cy="356235"/>
          </a:xfrm>
          <a:prstGeom prst="rect">
            <a:avLst/>
          </a:prstGeom>
        </p:spPr>
        <p:txBody>
          <a:bodyPr anchor="t" rtlCol="false" tIns="0" lIns="0" bIns="0" rIns="0">
            <a:spAutoFit/>
          </a:bodyPr>
          <a:lstStyle/>
          <a:p>
            <a:pPr algn="l">
              <a:lnSpc>
                <a:spcPts val="2940"/>
              </a:lnSpc>
              <a:spcBef>
                <a:spcPct val="0"/>
              </a:spcBef>
            </a:pPr>
            <a:r>
              <a:rPr lang="en-US" b="true" sz="2100" spc="-84">
                <a:solidFill>
                  <a:srgbClr val="171C20"/>
                </a:solidFill>
                <a:latin typeface="Montserrat Medium"/>
                <a:ea typeface="Montserrat Medium"/>
                <a:cs typeface="Montserrat Medium"/>
                <a:sym typeface="Montserrat Medium"/>
              </a:rPr>
              <a:t>www.muenchenpersonaltraining.com</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44880" y="-256127"/>
            <a:ext cx="6751320" cy="10799254"/>
            <a:chOff x="0" y="0"/>
            <a:chExt cx="588350" cy="941111"/>
          </a:xfrm>
        </p:grpSpPr>
        <p:sp>
          <p:nvSpPr>
            <p:cNvPr name="Freeform 3" id="3"/>
            <p:cNvSpPr/>
            <p:nvPr/>
          </p:nvSpPr>
          <p:spPr>
            <a:xfrm flipH="false" flipV="false" rot="0">
              <a:off x="0" y="0"/>
              <a:ext cx="588350" cy="941111"/>
            </a:xfrm>
            <a:custGeom>
              <a:avLst/>
              <a:gdLst/>
              <a:ahLst/>
              <a:cxnLst/>
              <a:rect r="r" b="b" t="t" l="l"/>
              <a:pathLst>
                <a:path h="941111" w="588350">
                  <a:moveTo>
                    <a:pt x="0" y="0"/>
                  </a:moveTo>
                  <a:lnTo>
                    <a:pt x="385150" y="0"/>
                  </a:lnTo>
                  <a:lnTo>
                    <a:pt x="588350" y="470556"/>
                  </a:lnTo>
                  <a:lnTo>
                    <a:pt x="385150" y="941111"/>
                  </a:lnTo>
                  <a:lnTo>
                    <a:pt x="0" y="941111"/>
                  </a:lnTo>
                  <a:lnTo>
                    <a:pt x="203200" y="470556"/>
                  </a:lnTo>
                  <a:lnTo>
                    <a:pt x="0" y="0"/>
                  </a:lnTo>
                  <a:close/>
                </a:path>
              </a:pathLst>
            </a:custGeom>
            <a:solidFill>
              <a:srgbClr val="F4F5F5"/>
            </a:solidFill>
          </p:spPr>
        </p:sp>
        <p:sp>
          <p:nvSpPr>
            <p:cNvPr name="TextBox 4" id="4"/>
            <p:cNvSpPr txBox="true"/>
            <p:nvPr/>
          </p:nvSpPr>
          <p:spPr>
            <a:xfrm>
              <a:off x="177800" y="-38100"/>
              <a:ext cx="334350" cy="979211"/>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4968314" y="3411922"/>
            <a:ext cx="2513340" cy="3463157"/>
            <a:chOff x="0" y="0"/>
            <a:chExt cx="682999" cy="941111"/>
          </a:xfrm>
        </p:grpSpPr>
        <p:sp>
          <p:nvSpPr>
            <p:cNvPr name="Freeform 6" id="6"/>
            <p:cNvSpPr/>
            <p:nvPr/>
          </p:nvSpPr>
          <p:spPr>
            <a:xfrm flipH="false" flipV="false" rot="0">
              <a:off x="0" y="0"/>
              <a:ext cx="682999" cy="941111"/>
            </a:xfrm>
            <a:custGeom>
              <a:avLst/>
              <a:gdLst/>
              <a:ahLst/>
              <a:cxnLst/>
              <a:rect r="r" b="b" t="t" l="l"/>
              <a:pathLst>
                <a:path h="941111" w="682999">
                  <a:moveTo>
                    <a:pt x="0" y="0"/>
                  </a:moveTo>
                  <a:lnTo>
                    <a:pt x="479799" y="0"/>
                  </a:lnTo>
                  <a:lnTo>
                    <a:pt x="682999" y="470556"/>
                  </a:lnTo>
                  <a:lnTo>
                    <a:pt x="479799" y="941111"/>
                  </a:lnTo>
                  <a:lnTo>
                    <a:pt x="0" y="941111"/>
                  </a:lnTo>
                  <a:lnTo>
                    <a:pt x="203200" y="470556"/>
                  </a:lnTo>
                  <a:lnTo>
                    <a:pt x="0" y="0"/>
                  </a:lnTo>
                  <a:close/>
                </a:path>
              </a:pathLst>
            </a:custGeom>
            <a:solidFill>
              <a:srgbClr val="1BA7AE">
                <a:alpha val="69804"/>
              </a:srgbClr>
            </a:solidFill>
          </p:spPr>
        </p:sp>
        <p:sp>
          <p:nvSpPr>
            <p:cNvPr name="TextBox 7" id="7"/>
            <p:cNvSpPr txBox="true"/>
            <p:nvPr/>
          </p:nvSpPr>
          <p:spPr>
            <a:xfrm>
              <a:off x="177800" y="-38100"/>
              <a:ext cx="428999" cy="979211"/>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2931806" y="3411922"/>
            <a:ext cx="2513340" cy="3463157"/>
            <a:chOff x="0" y="0"/>
            <a:chExt cx="682999" cy="941111"/>
          </a:xfrm>
        </p:grpSpPr>
        <p:sp>
          <p:nvSpPr>
            <p:cNvPr name="Freeform 9" id="9"/>
            <p:cNvSpPr/>
            <p:nvPr/>
          </p:nvSpPr>
          <p:spPr>
            <a:xfrm flipH="false" flipV="false" rot="0">
              <a:off x="0" y="0"/>
              <a:ext cx="682999" cy="941111"/>
            </a:xfrm>
            <a:custGeom>
              <a:avLst/>
              <a:gdLst/>
              <a:ahLst/>
              <a:cxnLst/>
              <a:rect r="r" b="b" t="t" l="l"/>
              <a:pathLst>
                <a:path h="941111" w="682999">
                  <a:moveTo>
                    <a:pt x="0" y="0"/>
                  </a:moveTo>
                  <a:lnTo>
                    <a:pt x="479799" y="0"/>
                  </a:lnTo>
                  <a:lnTo>
                    <a:pt x="682999" y="470556"/>
                  </a:lnTo>
                  <a:lnTo>
                    <a:pt x="479799" y="941111"/>
                  </a:lnTo>
                  <a:lnTo>
                    <a:pt x="0" y="941111"/>
                  </a:lnTo>
                  <a:lnTo>
                    <a:pt x="203200" y="470556"/>
                  </a:lnTo>
                  <a:lnTo>
                    <a:pt x="0" y="0"/>
                  </a:lnTo>
                  <a:close/>
                </a:path>
              </a:pathLst>
            </a:custGeom>
            <a:solidFill>
              <a:srgbClr val="000000">
                <a:alpha val="0"/>
              </a:srgbClr>
            </a:solidFill>
            <a:ln w="38100" cap="sq">
              <a:solidFill>
                <a:srgbClr val="1BA7AE"/>
              </a:solidFill>
              <a:prstDash val="solid"/>
              <a:miter/>
            </a:ln>
          </p:spPr>
        </p:sp>
        <p:sp>
          <p:nvSpPr>
            <p:cNvPr name="TextBox 10" id="10"/>
            <p:cNvSpPr txBox="true"/>
            <p:nvPr/>
          </p:nvSpPr>
          <p:spPr>
            <a:xfrm>
              <a:off x="177800" y="-38100"/>
              <a:ext cx="428999" cy="979211"/>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2700000">
            <a:off x="13300764" y="4886269"/>
            <a:ext cx="514462" cy="514462"/>
            <a:chOff x="0" y="0"/>
            <a:chExt cx="135496" cy="135496"/>
          </a:xfrm>
        </p:grpSpPr>
        <p:sp>
          <p:nvSpPr>
            <p:cNvPr name="Freeform 12" id="12"/>
            <p:cNvSpPr/>
            <p:nvPr/>
          </p:nvSpPr>
          <p:spPr>
            <a:xfrm flipH="false" flipV="false" rot="0">
              <a:off x="0" y="0"/>
              <a:ext cx="135496" cy="135496"/>
            </a:xfrm>
            <a:custGeom>
              <a:avLst/>
              <a:gdLst/>
              <a:ahLst/>
              <a:cxnLst/>
              <a:rect r="r" b="b" t="t" l="l"/>
              <a:pathLst>
                <a:path h="135496" w="135496">
                  <a:moveTo>
                    <a:pt x="0" y="0"/>
                  </a:moveTo>
                  <a:lnTo>
                    <a:pt x="135496" y="0"/>
                  </a:lnTo>
                  <a:lnTo>
                    <a:pt x="135496" y="135496"/>
                  </a:lnTo>
                  <a:lnTo>
                    <a:pt x="0" y="135496"/>
                  </a:lnTo>
                  <a:close/>
                </a:path>
              </a:pathLst>
            </a:custGeom>
            <a:solidFill>
              <a:srgbClr val="988E7E"/>
            </a:solidFill>
          </p:spPr>
        </p:sp>
        <p:sp>
          <p:nvSpPr>
            <p:cNvPr name="TextBox 13" id="13"/>
            <p:cNvSpPr txBox="true"/>
            <p:nvPr/>
          </p:nvSpPr>
          <p:spPr>
            <a:xfrm>
              <a:off x="0" y="-38100"/>
              <a:ext cx="135496" cy="173596"/>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2700000">
            <a:off x="-257231" y="4886269"/>
            <a:ext cx="514462" cy="514462"/>
            <a:chOff x="0" y="0"/>
            <a:chExt cx="135496" cy="135496"/>
          </a:xfrm>
        </p:grpSpPr>
        <p:sp>
          <p:nvSpPr>
            <p:cNvPr name="Freeform 15" id="15"/>
            <p:cNvSpPr/>
            <p:nvPr/>
          </p:nvSpPr>
          <p:spPr>
            <a:xfrm flipH="false" flipV="false" rot="0">
              <a:off x="0" y="0"/>
              <a:ext cx="135496" cy="135496"/>
            </a:xfrm>
            <a:custGeom>
              <a:avLst/>
              <a:gdLst/>
              <a:ahLst/>
              <a:cxnLst/>
              <a:rect r="r" b="b" t="t" l="l"/>
              <a:pathLst>
                <a:path h="135496" w="135496">
                  <a:moveTo>
                    <a:pt x="0" y="0"/>
                  </a:moveTo>
                  <a:lnTo>
                    <a:pt x="135496" y="0"/>
                  </a:lnTo>
                  <a:lnTo>
                    <a:pt x="135496" y="135496"/>
                  </a:lnTo>
                  <a:lnTo>
                    <a:pt x="0" y="135496"/>
                  </a:lnTo>
                  <a:close/>
                </a:path>
              </a:pathLst>
            </a:custGeom>
            <a:solidFill>
              <a:srgbClr val="988E7E"/>
            </a:solidFill>
          </p:spPr>
        </p:sp>
        <p:sp>
          <p:nvSpPr>
            <p:cNvPr name="TextBox 16" id="16"/>
            <p:cNvSpPr txBox="true"/>
            <p:nvPr/>
          </p:nvSpPr>
          <p:spPr>
            <a:xfrm>
              <a:off x="0" y="-38100"/>
              <a:ext cx="135496" cy="173596"/>
            </a:xfrm>
            <a:prstGeom prst="rect">
              <a:avLst/>
            </a:prstGeom>
          </p:spPr>
          <p:txBody>
            <a:bodyPr anchor="ctr" rtlCol="false" tIns="50800" lIns="50800" bIns="50800" rIns="50800"/>
            <a:lstStyle/>
            <a:p>
              <a:pPr algn="ctr">
                <a:lnSpc>
                  <a:spcPts val="2659"/>
                </a:lnSpc>
              </a:pPr>
            </a:p>
          </p:txBody>
        </p:sp>
      </p:grpSp>
      <p:sp>
        <p:nvSpPr>
          <p:cNvPr name="TextBox 17" id="17"/>
          <p:cNvSpPr txBox="true"/>
          <p:nvPr/>
        </p:nvSpPr>
        <p:spPr>
          <a:xfrm rot="0">
            <a:off x="10181564" y="2213332"/>
            <a:ext cx="9300691" cy="1330833"/>
          </a:xfrm>
          <a:prstGeom prst="rect">
            <a:avLst/>
          </a:prstGeom>
        </p:spPr>
        <p:txBody>
          <a:bodyPr anchor="t" rtlCol="false" tIns="0" lIns="0" bIns="0" rIns="0">
            <a:spAutoFit/>
          </a:bodyPr>
          <a:lstStyle/>
          <a:p>
            <a:pPr algn="ctr">
              <a:lnSpc>
                <a:spcPts val="9216"/>
              </a:lnSpc>
            </a:pPr>
            <a:r>
              <a:rPr lang="en-US" b="true" sz="9600" spc="-230">
                <a:solidFill>
                  <a:srgbClr val="1BA7AE"/>
                </a:solidFill>
                <a:latin typeface="Poppins Bold"/>
                <a:ea typeface="Poppins Bold"/>
                <a:cs typeface="Poppins Bold"/>
                <a:sym typeface="Poppins Bold"/>
              </a:rPr>
              <a:t>Danke</a:t>
            </a:r>
          </a:p>
        </p:txBody>
      </p:sp>
      <p:sp>
        <p:nvSpPr>
          <p:cNvPr name="TextBox 18" id="18"/>
          <p:cNvSpPr txBox="true"/>
          <p:nvPr/>
        </p:nvSpPr>
        <p:spPr>
          <a:xfrm rot="0">
            <a:off x="1300876" y="3487015"/>
            <a:ext cx="8531626" cy="3783330"/>
          </a:xfrm>
          <a:prstGeom prst="rect">
            <a:avLst/>
          </a:prstGeom>
        </p:spPr>
        <p:txBody>
          <a:bodyPr anchor="t" rtlCol="false" tIns="0" lIns="0" bIns="0" rIns="0">
            <a:spAutoFit/>
          </a:bodyPr>
          <a:lstStyle/>
          <a:p>
            <a:pPr algn="ctr">
              <a:lnSpc>
                <a:spcPts val="2520"/>
              </a:lnSpc>
            </a:pPr>
            <a:r>
              <a:rPr lang="en-US" sz="1800" b="true">
                <a:solidFill>
                  <a:srgbClr val="171C20"/>
                </a:solidFill>
                <a:latin typeface="Poppins Medium"/>
                <a:ea typeface="Poppins Medium"/>
                <a:cs typeface="Poppins Medium"/>
                <a:sym typeface="Poppins Medium"/>
              </a:rPr>
              <a:t>Telefon</a:t>
            </a:r>
          </a:p>
          <a:p>
            <a:pPr algn="ctr">
              <a:lnSpc>
                <a:spcPts val="2520"/>
              </a:lnSpc>
            </a:pPr>
            <a:r>
              <a:rPr lang="en-US" sz="1800" b="true">
                <a:solidFill>
                  <a:srgbClr val="171C20"/>
                </a:solidFill>
                <a:latin typeface="Poppins Medium"/>
                <a:ea typeface="Poppins Medium"/>
                <a:cs typeface="Poppins Medium"/>
                <a:sym typeface="Poppins Medium"/>
              </a:rPr>
              <a:t>01777999185</a:t>
            </a:r>
          </a:p>
          <a:p>
            <a:pPr algn="ctr">
              <a:lnSpc>
                <a:spcPts val="2520"/>
              </a:lnSpc>
            </a:pPr>
          </a:p>
          <a:p>
            <a:pPr algn="ctr">
              <a:lnSpc>
                <a:spcPts val="2520"/>
              </a:lnSpc>
            </a:pPr>
            <a:r>
              <a:rPr lang="en-US" sz="1800" b="true">
                <a:solidFill>
                  <a:srgbClr val="171C20"/>
                </a:solidFill>
                <a:latin typeface="Poppins Medium"/>
                <a:ea typeface="Poppins Medium"/>
                <a:cs typeface="Poppins Medium"/>
                <a:sym typeface="Poppins Medium"/>
              </a:rPr>
              <a:t>E-Mail</a:t>
            </a:r>
          </a:p>
          <a:p>
            <a:pPr algn="ctr">
              <a:lnSpc>
                <a:spcPts val="2520"/>
              </a:lnSpc>
            </a:pPr>
            <a:r>
              <a:rPr lang="en-US" sz="1800" b="true">
                <a:solidFill>
                  <a:srgbClr val="171C20"/>
                </a:solidFill>
                <a:latin typeface="Poppins Medium"/>
                <a:ea typeface="Poppins Medium"/>
                <a:cs typeface="Poppins Medium"/>
                <a:sym typeface="Poppins Medium"/>
              </a:rPr>
              <a:t>mail@andreas-breitbart.de</a:t>
            </a:r>
          </a:p>
          <a:p>
            <a:pPr algn="ctr">
              <a:lnSpc>
                <a:spcPts val="2520"/>
              </a:lnSpc>
            </a:pPr>
          </a:p>
          <a:p>
            <a:pPr algn="ctr">
              <a:lnSpc>
                <a:spcPts val="2520"/>
              </a:lnSpc>
            </a:pPr>
            <a:r>
              <a:rPr lang="en-US" sz="1800" b="true">
                <a:solidFill>
                  <a:srgbClr val="171C20"/>
                </a:solidFill>
                <a:latin typeface="Poppins Medium"/>
                <a:ea typeface="Poppins Medium"/>
                <a:cs typeface="Poppins Medium"/>
                <a:sym typeface="Poppins Medium"/>
              </a:rPr>
              <a:t>Standort</a:t>
            </a:r>
          </a:p>
          <a:p>
            <a:pPr algn="ctr">
              <a:lnSpc>
                <a:spcPts val="2520"/>
              </a:lnSpc>
            </a:pPr>
            <a:r>
              <a:rPr lang="en-US" sz="1800" b="true">
                <a:solidFill>
                  <a:srgbClr val="171C20"/>
                </a:solidFill>
                <a:latin typeface="Poppins Medium"/>
                <a:ea typeface="Poppins Medium"/>
                <a:cs typeface="Poppins Medium"/>
                <a:sym typeface="Poppins Medium"/>
              </a:rPr>
              <a:t>Höllriegelskreuther Str. 3, München, Germany</a:t>
            </a:r>
          </a:p>
          <a:p>
            <a:pPr algn="ctr">
              <a:lnSpc>
                <a:spcPts val="2520"/>
              </a:lnSpc>
            </a:pPr>
          </a:p>
          <a:p>
            <a:pPr algn="ctr">
              <a:lnSpc>
                <a:spcPts val="2520"/>
              </a:lnSpc>
            </a:pPr>
            <a:r>
              <a:rPr lang="en-US" sz="1800" b="true">
                <a:solidFill>
                  <a:srgbClr val="171C20"/>
                </a:solidFill>
                <a:latin typeface="Poppins Medium"/>
                <a:ea typeface="Poppins Medium"/>
                <a:cs typeface="Poppins Medium"/>
                <a:sym typeface="Poppins Medium"/>
              </a:rPr>
              <a:t>website</a:t>
            </a:r>
          </a:p>
          <a:p>
            <a:pPr algn="ctr">
              <a:lnSpc>
                <a:spcPts val="2520"/>
              </a:lnSpc>
            </a:pPr>
            <a:r>
              <a:rPr lang="en-US" sz="1800" b="true">
                <a:solidFill>
                  <a:srgbClr val="171C20"/>
                </a:solidFill>
                <a:latin typeface="Poppins Medium"/>
                <a:ea typeface="Poppins Medium"/>
                <a:cs typeface="Poppins Medium"/>
                <a:sym typeface="Poppins Medium"/>
              </a:rPr>
              <a:t>muenchenpersonaltraining.com</a:t>
            </a:r>
          </a:p>
          <a:p>
            <a:pPr algn="ctr">
              <a:lnSpc>
                <a:spcPts val="2520"/>
              </a:lnSpc>
            </a:pPr>
          </a:p>
        </p:txBody>
      </p:sp>
      <p:sp>
        <p:nvSpPr>
          <p:cNvPr name="TextBox 19" id="19"/>
          <p:cNvSpPr txBox="true"/>
          <p:nvPr/>
        </p:nvSpPr>
        <p:spPr>
          <a:xfrm rot="0">
            <a:off x="2260450" y="2387830"/>
            <a:ext cx="6612477" cy="791337"/>
          </a:xfrm>
          <a:prstGeom prst="rect">
            <a:avLst/>
          </a:prstGeom>
        </p:spPr>
        <p:txBody>
          <a:bodyPr anchor="t" rtlCol="false" tIns="0" lIns="0" bIns="0" rIns="0">
            <a:spAutoFit/>
          </a:bodyPr>
          <a:lstStyle/>
          <a:p>
            <a:pPr algn="ctr">
              <a:lnSpc>
                <a:spcPts val="5904"/>
              </a:lnSpc>
            </a:pPr>
            <a:r>
              <a:rPr lang="en-US" b="true" sz="4800" spc="-67">
                <a:solidFill>
                  <a:srgbClr val="737AA8"/>
                </a:solidFill>
                <a:latin typeface="Poppins Semi-Bold"/>
                <a:ea typeface="Poppins Semi-Bold"/>
                <a:cs typeface="Poppins Semi-Bold"/>
                <a:sym typeface="Poppins Semi-Bold"/>
              </a:rPr>
              <a:t>Kontakt</a:t>
            </a:r>
          </a:p>
        </p:txBody>
      </p:sp>
      <p:sp>
        <p:nvSpPr>
          <p:cNvPr name="Freeform 20" id="20"/>
          <p:cNvSpPr/>
          <p:nvPr/>
        </p:nvSpPr>
        <p:spPr>
          <a:xfrm flipH="false" flipV="false" rot="0">
            <a:off x="363780" y="144020"/>
            <a:ext cx="1388852" cy="1388852"/>
          </a:xfrm>
          <a:custGeom>
            <a:avLst/>
            <a:gdLst/>
            <a:ahLst/>
            <a:cxnLst/>
            <a:rect r="r" b="b" t="t" l="l"/>
            <a:pathLst>
              <a:path h="1388852" w="1388852">
                <a:moveTo>
                  <a:pt x="0" y="0"/>
                </a:moveTo>
                <a:lnTo>
                  <a:pt x="1388851" y="0"/>
                </a:lnTo>
                <a:lnTo>
                  <a:pt x="1388851" y="1388852"/>
                </a:lnTo>
                <a:lnTo>
                  <a:pt x="0" y="1388852"/>
                </a:lnTo>
                <a:lnTo>
                  <a:pt x="0" y="0"/>
                </a:lnTo>
                <a:close/>
              </a:path>
            </a:pathLst>
          </a:custGeom>
          <a:blipFill>
            <a:blip r:embed="rId2"/>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DAG6tX5txpE</dc:identifier>
  <dcterms:modified xsi:type="dcterms:W3CDTF">2011-08-01T06:04:30Z</dcterms:modified>
  <cp:revision>1</cp:revision>
  <dc:title>Blue White and Gray Modern Medical Presentation</dc:title>
</cp:coreProperties>
</file>