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8288000" cy="10287000"/>
  <p:notesSz cx="6858000" cy="9144000"/>
  <p:embeddedFontLst>
    <p:embeddedFont>
      <p:font typeface="Canva Sans Bold" charset="1" panose="020B0803030501040103"/>
      <p:regular r:id="rId27"/>
    </p:embeddedFont>
    <p:embeddedFont>
      <p:font typeface="Canva Sans" charset="1" panose="020B0503030501040103"/>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jpe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16624" t="0" r="-16624"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5886017" y="-188737"/>
            <a:ext cx="12918624" cy="1713098"/>
          </a:xfrm>
          <a:prstGeom prst="rect">
            <a:avLst/>
          </a:prstGeom>
        </p:spPr>
        <p:txBody>
          <a:bodyPr anchor="t" rtlCol="false" tIns="0" lIns="0" bIns="0" rIns="0">
            <a:spAutoFit/>
          </a:bodyPr>
          <a:lstStyle/>
          <a:p>
            <a:pPr algn="ctr">
              <a:lnSpc>
                <a:spcPts val="14444"/>
              </a:lnSpc>
              <a:spcBef>
                <a:spcPct val="0"/>
              </a:spcBef>
            </a:pPr>
            <a:r>
              <a:rPr lang="en-US" b="true" sz="9027">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10932743" y="1792013"/>
            <a:ext cx="5379924"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10765875" y="4709220"/>
            <a:ext cx="5713661"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11090703" y="5851323"/>
            <a:ext cx="503232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552295"/>
            <a:ext cx="18288000" cy="54808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 **Digital Marketing:** To drive traffic to your website through various online channels.</a:t>
            </a:r>
          </a:p>
          <a:p>
            <a:pPr algn="ctr">
              <a:lnSpc>
                <a:spcPts val="4373"/>
              </a:lnSpc>
            </a:pPr>
            <a:r>
              <a:rPr lang="en-US" sz="2733">
                <a:solidFill>
                  <a:srgbClr val="000000"/>
                </a:solidFill>
                <a:latin typeface="Canva Sans"/>
                <a:ea typeface="Canva Sans"/>
                <a:cs typeface="Canva Sans"/>
                <a:sym typeface="Canva Sans"/>
              </a:rPr>
              <a:t> * **E-commerce Solutions:** If you're an online retailer, choose a company with expertise in e-commerce platforms.</a:t>
            </a:r>
          </a:p>
          <a:p>
            <a:pPr algn="ctr">
              <a:lnSpc>
                <a:spcPts val="4373"/>
              </a:lnSpc>
            </a:pPr>
            <a:r>
              <a:rPr lang="en-US" sz="2733">
                <a:solidFill>
                  <a:srgbClr val="000000"/>
                </a:solidFill>
                <a:latin typeface="Canva Sans"/>
                <a:ea typeface="Canva Sans"/>
                <a:cs typeface="Canva Sans"/>
                <a:sym typeface="Canva Sans"/>
              </a:rPr>
              <a:t> * **Maintenance and Support:** Ongoing support for website maintenance, updates, and security.</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5. **Budget and Pricing:**</a:t>
            </a:r>
          </a:p>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 **Transparent Pricing:** Discuss pricing models upfront. Are they transparent about their pricing structure and any potential hidden costs?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315509"/>
            <a:ext cx="18288000" cy="492842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**Value for Money:** While price is a factor, prioritize value for money. Consider the company's experience, expertise, and the quality of services offered.</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**Finding the Right Partner:**</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**Online Research:** Start your search online. Look for reviews, testimonials, and case studies of potential companies.</a:t>
            </a:r>
          </a:p>
          <a:p>
            <a:pPr algn="ctr">
              <a:lnSpc>
                <a:spcPts val="4373"/>
              </a:lnSpc>
              <a:spcBef>
                <a:spcPct val="0"/>
              </a:spcBef>
            </a:pPr>
            <a:r>
              <a:rPr lang="en-US" sz="2733">
                <a:solidFill>
                  <a:srgbClr val="000000"/>
                </a:solidFill>
                <a:latin typeface="Canva Sans"/>
                <a:ea typeface="Canva Sans"/>
                <a:cs typeface="Canva Sans"/>
                <a:sym typeface="Canva Sans"/>
              </a:rPr>
              <a:t>* **Request Quotes:** Request quotes from several companies to compare pricing and services.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467397"/>
            <a:ext cx="18288000" cy="5226558"/>
          </a:xfrm>
          <a:prstGeom prst="rect">
            <a:avLst/>
          </a:prstGeom>
        </p:spPr>
        <p:txBody>
          <a:bodyPr anchor="t" rtlCol="false" tIns="0" lIns="0" bIns="0" rIns="0">
            <a:spAutoFit/>
          </a:bodyPr>
          <a:lstStyle/>
          <a:p>
            <a:pPr algn="ctr">
              <a:lnSpc>
                <a:spcPts val="3821"/>
              </a:lnSpc>
            </a:pPr>
          </a:p>
          <a:p>
            <a:pPr algn="ctr">
              <a:lnSpc>
                <a:spcPts val="3821"/>
              </a:lnSpc>
            </a:pPr>
            <a:r>
              <a:rPr lang="en-US" sz="2729">
                <a:solidFill>
                  <a:srgbClr val="000000"/>
                </a:solidFill>
                <a:latin typeface="Canva Sans"/>
                <a:ea typeface="Canva Sans"/>
                <a:cs typeface="Canva Sans"/>
                <a:sym typeface="Canva Sans"/>
              </a:rPr>
              <a:t>* **Schedule Consultations:** Schedule consultations with shortlisted companies to discuss your project requirements and get a better understanding of their approach.</a:t>
            </a:r>
          </a:p>
          <a:p>
            <a:pPr algn="ctr">
              <a:lnSpc>
                <a:spcPts val="3821"/>
              </a:lnSpc>
            </a:pPr>
            <a:r>
              <a:rPr lang="en-US" sz="2729">
                <a:solidFill>
                  <a:srgbClr val="000000"/>
                </a:solidFill>
                <a:latin typeface="Canva Sans"/>
                <a:ea typeface="Canva Sans"/>
                <a:cs typeface="Canva Sans"/>
                <a:sym typeface="Canva Sans"/>
              </a:rPr>
              <a:t>* **Trust Your Gut:** Ultimately, choose a company you feel comfortable working with and trust to deliver exceptional results.</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By carefully considering these factors and conducting thorough research, you can find a website design and development company that aligns with your business goals and helps you maximize your online impact. Remember, your website is a crucial asset for your business success, so investing in the right partner is an investment in your future.</a:t>
            </a:r>
          </a:p>
          <a:p>
            <a:pPr algn="ctr">
              <a:lnSpc>
                <a:spcPts val="3821"/>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24743"/>
            <a:ext cx="18288000" cy="5702808"/>
          </a:xfrm>
          <a:prstGeom prst="rect">
            <a:avLst/>
          </a:prstGeom>
        </p:spPr>
        <p:txBody>
          <a:bodyPr anchor="t" rtlCol="false" tIns="0" lIns="0" bIns="0" rIns="0">
            <a:spAutoFit/>
          </a:bodyPr>
          <a:lstStyle/>
          <a:p>
            <a:pPr algn="ctr">
              <a:lnSpc>
                <a:spcPts val="3821"/>
              </a:lnSpc>
            </a:pPr>
            <a:r>
              <a:rPr lang="en-US" sz="2729">
                <a:solidFill>
                  <a:srgbClr val="000000"/>
                </a:solidFill>
                <a:latin typeface="Canva Sans"/>
                <a:ea typeface="Canva Sans"/>
                <a:cs typeface="Canva Sans"/>
                <a:sym typeface="Canva Sans"/>
              </a:rPr>
              <a:t>## Boost Your ROI: Selecting a Website Design &amp; Development Company That Drives Results</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In today's hyper-competitive digital landscape, a well-designed and effectively developed website is no longer just a digital brochure; it's a crucial revenue driver. Your website is your 24/7 online salesperson, interacting with potential customers, building brand credibility, and ultimately driving conversions. </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Choosing the right website design and development company is pivotal in maximizing your return on investment (ROI). This article will guide you through the selection process, focusing on key factors that ensure your website not only looks good but also delivers tangible business results.</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**1. Define Clear Objectives and KPIs:**</a:t>
            </a:r>
          </a:p>
          <a:p>
            <a:pPr algn="ctr">
              <a:lnSpc>
                <a:spcPts val="3821"/>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61516"/>
            <a:ext cx="18288000" cy="6655308"/>
          </a:xfrm>
          <a:prstGeom prst="rect">
            <a:avLst/>
          </a:prstGeom>
        </p:spPr>
        <p:txBody>
          <a:bodyPr anchor="t" rtlCol="false" tIns="0" lIns="0" bIns="0" rIns="0">
            <a:spAutoFit/>
          </a:bodyPr>
          <a:lstStyle/>
          <a:p>
            <a:pPr algn="ctr">
              <a:lnSpc>
                <a:spcPts val="3821"/>
              </a:lnSpc>
            </a:pPr>
          </a:p>
          <a:p>
            <a:pPr algn="ctr">
              <a:lnSpc>
                <a:spcPts val="3821"/>
              </a:lnSpc>
            </a:pPr>
            <a:r>
              <a:rPr lang="en-US" sz="2729">
                <a:solidFill>
                  <a:srgbClr val="000000"/>
                </a:solidFill>
                <a:latin typeface="Canva Sans"/>
                <a:ea typeface="Canva Sans"/>
                <a:cs typeface="Canva Sans"/>
                <a:sym typeface="Canva Sans"/>
              </a:rPr>
              <a:t>* **Start with the end in mind:** Before embarking on your website development journey, clearly define your business objectives. </a:t>
            </a:r>
          </a:p>
          <a:p>
            <a:pPr algn="ctr">
              <a:lnSpc>
                <a:spcPts val="3821"/>
              </a:lnSpc>
            </a:pPr>
            <a:r>
              <a:rPr lang="en-US" sz="2729">
                <a:solidFill>
                  <a:srgbClr val="000000"/>
                </a:solidFill>
                <a:latin typeface="Canva Sans"/>
                <a:ea typeface="Canva Sans"/>
                <a:cs typeface="Canva Sans"/>
                <a:sym typeface="Canva Sans"/>
              </a:rPr>
              <a:t>Is increasing online sales a primary objective?</a:t>
            </a:r>
          </a:p>
          <a:p>
            <a:pPr algn="ctr">
              <a:lnSpc>
                <a:spcPts val="3821"/>
              </a:lnSpc>
            </a:pPr>
            <a:r>
              <a:rPr lang="en-US" sz="2729">
                <a:solidFill>
                  <a:srgbClr val="000000"/>
                </a:solidFill>
                <a:latin typeface="Canva Sans"/>
                <a:ea typeface="Canva Sans"/>
                <a:cs typeface="Canva Sans"/>
                <a:sym typeface="Canva Sans"/>
              </a:rPr>
              <a:t> * Generate more leads? </a:t>
            </a:r>
          </a:p>
          <a:p>
            <a:pPr algn="ctr">
              <a:lnSpc>
                <a:spcPts val="3821"/>
              </a:lnSpc>
            </a:pPr>
            <a:r>
              <a:rPr lang="en-US" sz="2729">
                <a:solidFill>
                  <a:srgbClr val="000000"/>
                </a:solidFill>
                <a:latin typeface="Canva Sans"/>
                <a:ea typeface="Canva Sans"/>
                <a:cs typeface="Canva Sans"/>
                <a:sym typeface="Canva Sans"/>
              </a:rPr>
              <a:t> * Enhance brand awareness? </a:t>
            </a:r>
          </a:p>
          <a:p>
            <a:pPr algn="ctr">
              <a:lnSpc>
                <a:spcPts val="3821"/>
              </a:lnSpc>
            </a:pPr>
            <a:r>
              <a:rPr lang="en-US" sz="2729">
                <a:solidFill>
                  <a:srgbClr val="000000"/>
                </a:solidFill>
                <a:latin typeface="Canva Sans"/>
                <a:ea typeface="Canva Sans"/>
                <a:cs typeface="Canva Sans"/>
                <a:sym typeface="Canva Sans"/>
              </a:rPr>
              <a:t> * Improve customer engagement?</a:t>
            </a:r>
          </a:p>
          <a:p>
            <a:pPr algn="ctr">
              <a:lnSpc>
                <a:spcPts val="3821"/>
              </a:lnSpc>
            </a:pPr>
            <a:r>
              <a:rPr lang="en-US" sz="2729">
                <a:solidFill>
                  <a:srgbClr val="000000"/>
                </a:solidFill>
                <a:latin typeface="Canva Sans"/>
                <a:ea typeface="Canva Sans"/>
                <a:cs typeface="Canva Sans"/>
                <a:sym typeface="Canva Sans"/>
              </a:rPr>
              <a:t>* **Set measurable Key Performance Indicators (KPIs):** These will help you track your website's success. </a:t>
            </a:r>
          </a:p>
          <a:p>
            <a:pPr algn="ctr">
              <a:lnSpc>
                <a:spcPts val="3821"/>
              </a:lnSpc>
            </a:pPr>
            <a:r>
              <a:rPr lang="en-US" sz="2729">
                <a:solidFill>
                  <a:srgbClr val="000000"/>
                </a:solidFill>
                <a:latin typeface="Canva Sans"/>
                <a:ea typeface="Canva Sans"/>
                <a:cs typeface="Canva Sans"/>
                <a:sym typeface="Canva Sans"/>
              </a:rPr>
              <a:t> * Examples include website traffic, conversion rates, bounce rates, time spent on site, and lead generation forms.</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**2. Prioritize User Experience (UX) and User Interface (UI) design.</a:t>
            </a:r>
          </a:p>
          <a:p>
            <a:pPr algn="ctr">
              <a:lnSpc>
                <a:spcPts val="3821"/>
              </a:lnSpc>
            </a:pPr>
          </a:p>
          <a:p>
            <a:pPr algn="ctr">
              <a:lnSpc>
                <a:spcPts val="3821"/>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672111"/>
            <a:ext cx="18288000" cy="5702808"/>
          </a:xfrm>
          <a:prstGeom prst="rect">
            <a:avLst/>
          </a:prstGeom>
        </p:spPr>
        <p:txBody>
          <a:bodyPr anchor="t" rtlCol="false" tIns="0" lIns="0" bIns="0" rIns="0">
            <a:spAutoFit/>
          </a:bodyPr>
          <a:lstStyle/>
          <a:p>
            <a:pPr algn="ctr">
              <a:lnSpc>
                <a:spcPts val="3821"/>
              </a:lnSpc>
            </a:pPr>
          </a:p>
          <a:p>
            <a:pPr algn="ctr">
              <a:lnSpc>
                <a:spcPts val="3821"/>
              </a:lnSpc>
            </a:pPr>
            <a:r>
              <a:rPr lang="en-US" sz="2729">
                <a:solidFill>
                  <a:srgbClr val="000000"/>
                </a:solidFill>
                <a:latin typeface="Canva Sans"/>
                <a:ea typeface="Canva Sans"/>
                <a:cs typeface="Canva Sans"/>
                <a:sym typeface="Canva Sans"/>
              </a:rPr>
              <a:t>* **User-centric design:** A website that is difficult to navigate or visually unappealing will quickly drive visitors away. </a:t>
            </a:r>
          </a:p>
          <a:p>
            <a:pPr algn="ctr">
              <a:lnSpc>
                <a:spcPts val="3821"/>
              </a:lnSpc>
            </a:pPr>
            <a:r>
              <a:rPr lang="en-US" sz="2729">
                <a:solidFill>
                  <a:srgbClr val="000000"/>
                </a:solidFill>
                <a:latin typeface="Canva Sans"/>
                <a:ea typeface="Canva Sans"/>
                <a:cs typeface="Canva Sans"/>
                <a:sym typeface="Canva Sans"/>
              </a:rPr>
              <a:t>* **Focus on usability:** Ensure the website is easy to use, with clear calls to action, intuitive navigation, and fast loading speeds.</a:t>
            </a:r>
          </a:p>
          <a:p>
            <a:pPr algn="ctr">
              <a:lnSpc>
                <a:spcPts val="3821"/>
              </a:lnSpc>
            </a:pPr>
            <a:r>
              <a:rPr lang="en-US" sz="2729">
                <a:solidFill>
                  <a:srgbClr val="000000"/>
                </a:solidFill>
                <a:latin typeface="Canva Sans"/>
                <a:ea typeface="Canva Sans"/>
                <a:cs typeface="Canva Sans"/>
                <a:sym typeface="Canva Sans"/>
              </a:rPr>
              <a:t>* **Mobile optimization:** In today's mobile-first world, a responsive website that adapts seamlessly to different screen sizes is non-negotiable.</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**3. Emphasize Search Engine Optimization (SEO):**</a:t>
            </a:r>
          </a:p>
          <a:p>
            <a:pPr algn="ctr">
              <a:lnSpc>
                <a:spcPts val="3821"/>
              </a:lnSpc>
            </a:pPr>
          </a:p>
          <a:p>
            <a:pPr algn="ctr">
              <a:lnSpc>
                <a:spcPts val="3821"/>
              </a:lnSpc>
              <a:spcBef>
                <a:spcPct val="0"/>
              </a:spcBef>
            </a:pPr>
            <a:r>
              <a:rPr lang="en-US" sz="2729">
                <a:solidFill>
                  <a:srgbClr val="000000"/>
                </a:solidFill>
                <a:latin typeface="Canva Sans"/>
                <a:ea typeface="Canva Sans"/>
                <a:cs typeface="Canva Sans"/>
                <a:sym typeface="Canva Sans"/>
              </a:rPr>
              <a:t>* **Choose a company with SEO expertise:** Ensure the company understands the importance of on-page and off-page SEO techniques.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24730"/>
            <a:ext cx="18288000" cy="6179058"/>
          </a:xfrm>
          <a:prstGeom prst="rect">
            <a:avLst/>
          </a:prstGeom>
        </p:spPr>
        <p:txBody>
          <a:bodyPr anchor="t" rtlCol="false" tIns="0" lIns="0" bIns="0" rIns="0">
            <a:spAutoFit/>
          </a:bodyPr>
          <a:lstStyle/>
          <a:p>
            <a:pPr algn="ctr">
              <a:lnSpc>
                <a:spcPts val="3821"/>
              </a:lnSpc>
            </a:pPr>
          </a:p>
          <a:p>
            <a:pPr algn="ctr">
              <a:lnSpc>
                <a:spcPts val="3821"/>
              </a:lnSpc>
            </a:pPr>
            <a:r>
              <a:rPr lang="en-US" sz="2729">
                <a:solidFill>
                  <a:srgbClr val="000000"/>
                </a:solidFill>
                <a:latin typeface="Canva Sans"/>
                <a:ea typeface="Canva Sans"/>
                <a:cs typeface="Canva Sans"/>
                <a:sym typeface="Canva Sans"/>
              </a:rPr>
              <a:t>* **Keyword research:** Work with the company to identify relevant keywords that your target audience is searching for.</a:t>
            </a:r>
          </a:p>
          <a:p>
            <a:pPr algn="ctr">
              <a:lnSpc>
                <a:spcPts val="3821"/>
              </a:lnSpc>
            </a:pPr>
            <a:r>
              <a:rPr lang="en-US" sz="2729">
                <a:solidFill>
                  <a:srgbClr val="000000"/>
                </a:solidFill>
                <a:latin typeface="Canva Sans"/>
                <a:ea typeface="Canva Sans"/>
                <a:cs typeface="Canva Sans"/>
                <a:sym typeface="Canva Sans"/>
              </a:rPr>
              <a:t>* **Technical SEO:** Ensure the website is technically sound, with clean code, fast loading speeds, and a mobile-friendly design to improve search engine rankings.</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**4. Leverage Data and Analytics:**</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 **Data-driven decision making:** Choose a company that utilizes website analytics tools (like Google Analytics) to track website performance and identify areas for improvement.</a:t>
            </a:r>
          </a:p>
          <a:p>
            <a:pPr algn="ctr">
              <a:lnSpc>
                <a:spcPts val="3821"/>
              </a:lnSpc>
            </a:pPr>
            <a:r>
              <a:rPr lang="en-US" sz="2729">
                <a:solidFill>
                  <a:srgbClr val="000000"/>
                </a:solidFill>
                <a:latin typeface="Canva Sans"/>
                <a:ea typeface="Canva Sans"/>
                <a:cs typeface="Canva Sans"/>
                <a:sym typeface="Canva Sans"/>
              </a:rPr>
              <a:t>* **A/B testing:** Experiment with different website elements (e.g., call-to-action buttons, page layouts) to optimize conversion rates.</a:t>
            </a:r>
          </a:p>
          <a:p>
            <a:pPr algn="ctr">
              <a:lnSpc>
                <a:spcPts val="3821"/>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98302"/>
            <a:ext cx="18288000" cy="6179058"/>
          </a:xfrm>
          <a:prstGeom prst="rect">
            <a:avLst/>
          </a:prstGeom>
        </p:spPr>
        <p:txBody>
          <a:bodyPr anchor="t" rtlCol="false" tIns="0" lIns="0" bIns="0" rIns="0">
            <a:spAutoFit/>
          </a:bodyPr>
          <a:lstStyle/>
          <a:p>
            <a:pPr algn="ctr">
              <a:lnSpc>
                <a:spcPts val="3821"/>
              </a:lnSpc>
            </a:pPr>
          </a:p>
          <a:p>
            <a:pPr algn="ctr">
              <a:lnSpc>
                <a:spcPts val="3821"/>
              </a:lnSpc>
            </a:pPr>
            <a:r>
              <a:rPr lang="en-US" sz="2729">
                <a:solidFill>
                  <a:srgbClr val="000000"/>
                </a:solidFill>
                <a:latin typeface="Canva Sans"/>
                <a:ea typeface="Canva Sans"/>
                <a:cs typeface="Canva Sans"/>
                <a:sym typeface="Canva Sans"/>
              </a:rPr>
              <a:t>* **Regular reporting:** Request regular reports on website performance to track progress and make data-driven adjustments.</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**5. Focus on Content Marketing:**</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 **High-quality content:** Invest in creating valuable, informative, and engaging content that resonates with your target audience.</a:t>
            </a:r>
          </a:p>
          <a:p>
            <a:pPr algn="ctr">
              <a:lnSpc>
                <a:spcPts val="3821"/>
              </a:lnSpc>
            </a:pPr>
            <a:r>
              <a:rPr lang="en-US" sz="2729">
                <a:solidFill>
                  <a:srgbClr val="000000"/>
                </a:solidFill>
                <a:latin typeface="Canva Sans"/>
                <a:ea typeface="Canva Sans"/>
                <a:cs typeface="Canva Sans"/>
                <a:sym typeface="Canva Sans"/>
              </a:rPr>
              <a:t>* **Content strategy:** Develop a content strategy that aligns with your business goals and attracts organic traffic.</a:t>
            </a:r>
          </a:p>
          <a:p>
            <a:pPr algn="ctr">
              <a:lnSpc>
                <a:spcPts val="3821"/>
              </a:lnSpc>
            </a:pPr>
            <a:r>
              <a:rPr lang="en-US" sz="2729">
                <a:solidFill>
                  <a:srgbClr val="000000"/>
                </a:solidFill>
                <a:latin typeface="Canva Sans"/>
                <a:ea typeface="Canva Sans"/>
                <a:cs typeface="Canva Sans"/>
                <a:sym typeface="Canva Sans"/>
              </a:rPr>
              <a:t>Distribute your content effectively across various channels, including social media, email marketing, and guest blogging.</a:t>
            </a:r>
          </a:p>
          <a:p>
            <a:pPr algn="ctr">
              <a:lnSpc>
                <a:spcPts val="3821"/>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619254"/>
            <a:ext cx="18288000" cy="4750308"/>
          </a:xfrm>
          <a:prstGeom prst="rect">
            <a:avLst/>
          </a:prstGeom>
        </p:spPr>
        <p:txBody>
          <a:bodyPr anchor="t" rtlCol="false" tIns="0" lIns="0" bIns="0" rIns="0">
            <a:spAutoFit/>
          </a:bodyPr>
          <a:lstStyle/>
          <a:p>
            <a:pPr algn="ctr">
              <a:lnSpc>
                <a:spcPts val="3821"/>
              </a:lnSpc>
            </a:pPr>
          </a:p>
          <a:p>
            <a:pPr algn="ctr">
              <a:lnSpc>
                <a:spcPts val="3821"/>
              </a:lnSpc>
            </a:pPr>
            <a:r>
              <a:rPr lang="en-US" sz="2729">
                <a:solidFill>
                  <a:srgbClr val="000000"/>
                </a:solidFill>
                <a:latin typeface="Canva Sans"/>
                <a:ea typeface="Canva Sans"/>
                <a:cs typeface="Canva Sans"/>
                <a:sym typeface="Canva Sans"/>
              </a:rPr>
              <a:t>**6. Build Long-Term Relationships:**</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 **Choose a company that offers ongoing support:** Select a partner that provides ongoing maintenance, updates, and support to ensure your website remains secure and functional.</a:t>
            </a:r>
          </a:p>
          <a:p>
            <a:pPr algn="ctr">
              <a:lnSpc>
                <a:spcPts val="3821"/>
              </a:lnSpc>
            </a:pPr>
            <a:r>
              <a:rPr lang="en-US" sz="2729">
                <a:solidFill>
                  <a:srgbClr val="000000"/>
                </a:solidFill>
                <a:latin typeface="Canva Sans"/>
                <a:ea typeface="Canva Sans"/>
                <a:cs typeface="Canva Sans"/>
                <a:sym typeface="Canva Sans"/>
              </a:rPr>
              <a:t>* **Open communication:** Maintain open and transparent communication with your chosen company throughout the entire project lifecycle.</a:t>
            </a:r>
          </a:p>
          <a:p>
            <a:pPr algn="ctr">
              <a:lnSpc>
                <a:spcPts val="3821"/>
              </a:lnSpc>
            </a:pPr>
          </a:p>
          <a:p>
            <a:pPr algn="ctr">
              <a:lnSpc>
                <a:spcPts val="3821"/>
              </a:lnSpc>
            </a:pPr>
            <a:r>
              <a:rPr lang="en-US" sz="2729">
                <a:solidFill>
                  <a:srgbClr val="000000"/>
                </a:solidFill>
                <a:latin typeface="Canva Sans"/>
                <a:ea typeface="Canva Sans"/>
                <a:cs typeface="Canva Sans"/>
                <a:sym typeface="Canva Sans"/>
              </a:rPr>
              <a:t>**7. Don't Forget About Security:**</a:t>
            </a:r>
          </a:p>
          <a:p>
            <a:pPr algn="ctr">
              <a:lnSpc>
                <a:spcPts val="3821"/>
              </a:lnSpc>
              <a:spcBef>
                <a:spcPct val="0"/>
              </a:spcBef>
            </a:pP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4375993"/>
            <a:ext cx="18288000" cy="4274058"/>
          </a:xfrm>
          <a:prstGeom prst="rect">
            <a:avLst/>
          </a:prstGeom>
        </p:spPr>
        <p:txBody>
          <a:bodyPr anchor="t" rtlCol="false" tIns="0" lIns="0" bIns="0" rIns="0">
            <a:spAutoFit/>
          </a:bodyPr>
          <a:lstStyle/>
          <a:p>
            <a:pPr algn="ctr">
              <a:lnSpc>
                <a:spcPts val="3821"/>
              </a:lnSpc>
            </a:pPr>
          </a:p>
          <a:p>
            <a:pPr algn="ctr">
              <a:lnSpc>
                <a:spcPts val="3821"/>
              </a:lnSpc>
            </a:pPr>
            <a:r>
              <a:rPr lang="en-US" sz="2729">
                <a:solidFill>
                  <a:srgbClr val="000000"/>
                </a:solidFill>
                <a:latin typeface="Canva Sans"/>
                <a:ea typeface="Canva Sans"/>
                <a:cs typeface="Canva Sans"/>
                <a:sym typeface="Canva Sans"/>
              </a:rPr>
              <a:t>* **Data security:** Ensure the company implements robust security measures to protect your website and customer data from cyber threats.</a:t>
            </a:r>
          </a:p>
          <a:p>
            <a:pPr algn="ctr">
              <a:lnSpc>
                <a:spcPts val="3821"/>
              </a:lnSpc>
            </a:pPr>
            <a:r>
              <a:rPr lang="en-US" sz="2729">
                <a:solidFill>
                  <a:srgbClr val="000000"/>
                </a:solidFill>
                <a:latin typeface="Canva Sans"/>
                <a:ea typeface="Canva Sans"/>
                <a:cs typeface="Canva Sans"/>
                <a:sym typeface="Canva Sans"/>
              </a:rPr>
              <a:t>Implement regular security audits to proactively identify and mitigate potential vulnerabilities.</a:t>
            </a:r>
          </a:p>
          <a:p>
            <a:pPr algn="ctr">
              <a:lnSpc>
                <a:spcPts val="3821"/>
              </a:lnSpc>
            </a:pPr>
          </a:p>
          <a:p>
            <a:pPr algn="ctr">
              <a:lnSpc>
                <a:spcPts val="3821"/>
              </a:lnSpc>
              <a:spcBef>
                <a:spcPct val="0"/>
              </a:spcBef>
            </a:pPr>
            <a:r>
              <a:rPr lang="en-US" sz="2729">
                <a:solidFill>
                  <a:srgbClr val="000000"/>
                </a:solidFill>
                <a:latin typeface="Canva Sans"/>
                <a:ea typeface="Canva Sans"/>
                <a:cs typeface="Canva Sans"/>
                <a:sym typeface="Canva Sans"/>
              </a:rPr>
              <a:t>By carefully considering these factors and selecting a website design and development company that aligns with your business goals, you can create a website that not only enhances your online presence but also drives significant ROI. Remember, your website is an investment, and choosing the right partner will ensure a successful return on that investment.</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46905" y="342024"/>
            <a:ext cx="14571468" cy="7237653"/>
          </a:xfrm>
          <a:custGeom>
            <a:avLst/>
            <a:gdLst/>
            <a:ahLst/>
            <a:cxnLst/>
            <a:rect r="r" b="b" t="t" l="l"/>
            <a:pathLst>
              <a:path h="7237653" w="14571468">
                <a:moveTo>
                  <a:pt x="0" y="0"/>
                </a:moveTo>
                <a:lnTo>
                  <a:pt x="14571469" y="0"/>
                </a:lnTo>
                <a:lnTo>
                  <a:pt x="14571469" y="7237653"/>
                </a:lnTo>
                <a:lnTo>
                  <a:pt x="0" y="7237653"/>
                </a:lnTo>
                <a:lnTo>
                  <a:pt x="0" y="0"/>
                </a:lnTo>
                <a:close/>
              </a:path>
            </a:pathLst>
          </a:custGeom>
          <a:blipFill>
            <a:blip r:embed="rId2"/>
            <a:stretch>
              <a:fillRect l="0" t="-28996" r="0" b="-4277"/>
            </a:stretch>
          </a:blipFill>
        </p:spPr>
      </p:sp>
      <p:sp>
        <p:nvSpPr>
          <p:cNvPr name="TextBox 3" id="3"/>
          <p:cNvSpPr txBox="true"/>
          <p:nvPr/>
        </p:nvSpPr>
        <p:spPr>
          <a:xfrm rot="0">
            <a:off x="0" y="8837894"/>
            <a:ext cx="18288000" cy="106127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 Maximize Your Online Impact: Finding a Website Design &amp; Development Company That Delivers</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36260" t="0" r="-36260" b="0"/>
            </a:stretch>
          </a:blipFill>
        </p:spPr>
      </p:sp>
      <p:sp>
        <p:nvSpPr>
          <p:cNvPr name="TextBox 3" id="3"/>
          <p:cNvSpPr txBox="true"/>
          <p:nvPr/>
        </p:nvSpPr>
        <p:spPr>
          <a:xfrm rot="0">
            <a:off x="8105978" y="26205"/>
            <a:ext cx="4295545"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199291" y="704850"/>
            <a:ext cx="4394597"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94559" y="285233"/>
            <a:ext cx="14614595" cy="7041958"/>
          </a:xfrm>
          <a:custGeom>
            <a:avLst/>
            <a:gdLst/>
            <a:ahLst/>
            <a:cxnLst/>
            <a:rect r="r" b="b" t="t" l="l"/>
            <a:pathLst>
              <a:path h="7041958" w="14614595">
                <a:moveTo>
                  <a:pt x="0" y="0"/>
                </a:moveTo>
                <a:lnTo>
                  <a:pt x="14614596" y="0"/>
                </a:lnTo>
                <a:lnTo>
                  <a:pt x="14614596" y="7041958"/>
                </a:lnTo>
                <a:lnTo>
                  <a:pt x="0" y="7041958"/>
                </a:lnTo>
                <a:lnTo>
                  <a:pt x="0" y="0"/>
                </a:lnTo>
                <a:close/>
              </a:path>
            </a:pathLst>
          </a:custGeom>
          <a:blipFill>
            <a:blip r:embed="rId2"/>
            <a:stretch>
              <a:fillRect l="-14988" t="-10327" r="-14988" b="0"/>
            </a:stretch>
          </a:blipFill>
        </p:spPr>
      </p:sp>
      <p:sp>
        <p:nvSpPr>
          <p:cNvPr name="TextBox 3" id="3"/>
          <p:cNvSpPr txBox="true"/>
          <p:nvPr/>
        </p:nvSpPr>
        <p:spPr>
          <a:xfrm rot="0">
            <a:off x="0" y="8749473"/>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robust online presence is indispensable for businesses thriving in today's digital landscape.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333975" y="343474"/>
            <a:ext cx="13804217" cy="7495289"/>
          </a:xfrm>
          <a:custGeom>
            <a:avLst/>
            <a:gdLst/>
            <a:ahLst/>
            <a:cxnLst/>
            <a:rect r="r" b="b" t="t" l="l"/>
            <a:pathLst>
              <a:path h="7495289" w="13804217">
                <a:moveTo>
                  <a:pt x="0" y="0"/>
                </a:moveTo>
                <a:lnTo>
                  <a:pt x="13804217" y="0"/>
                </a:lnTo>
                <a:lnTo>
                  <a:pt x="13804217" y="7495289"/>
                </a:lnTo>
                <a:lnTo>
                  <a:pt x="0" y="7495289"/>
                </a:lnTo>
                <a:lnTo>
                  <a:pt x="0" y="0"/>
                </a:lnTo>
                <a:close/>
              </a:path>
            </a:pathLst>
          </a:custGeom>
          <a:blipFill>
            <a:blip r:embed="rId2"/>
            <a:stretch>
              <a:fillRect l="0" t="-31022" r="0" b="-16279"/>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company's website frequently serves as the initial point of contact for prospective clients, shaping their first perception of the brand.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131414" y="354025"/>
            <a:ext cx="14156721" cy="7553116"/>
          </a:xfrm>
          <a:custGeom>
            <a:avLst/>
            <a:gdLst/>
            <a:ahLst/>
            <a:cxnLst/>
            <a:rect r="r" b="b" t="t" l="l"/>
            <a:pathLst>
              <a:path h="7553116" w="14156721">
                <a:moveTo>
                  <a:pt x="0" y="0"/>
                </a:moveTo>
                <a:lnTo>
                  <a:pt x="14156720" y="0"/>
                </a:lnTo>
                <a:lnTo>
                  <a:pt x="14156720" y="7553116"/>
                </a:lnTo>
                <a:lnTo>
                  <a:pt x="0" y="7553116"/>
                </a:lnTo>
                <a:lnTo>
                  <a:pt x="0" y="0"/>
                </a:lnTo>
                <a:close/>
              </a:path>
            </a:pathLst>
          </a:custGeom>
          <a:blipFill>
            <a:blip r:embed="rId2"/>
            <a:stretch>
              <a:fillRect l="-5644" t="-7706" r="-5644"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poorly designed or outdated website can deter visitors, damage your credibility, and ultimately hinder your business growth.</a:t>
            </a:r>
            <a:r>
              <a:rPr lang="en-US" sz="2733">
                <a:solidFill>
                  <a:srgbClr val="000000"/>
                </a:solidFill>
                <a:latin typeface="Canva Sans"/>
                <a:ea typeface="Canva Sans"/>
                <a:cs typeface="Canva Sans"/>
                <a:sym typeface="Canva Sans"/>
              </a:rPr>
              <a:t>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763009"/>
            <a:ext cx="18288000" cy="6585777"/>
          </a:xfrm>
          <a:prstGeom prst="rect">
            <a:avLst/>
          </a:prstGeom>
        </p:spPr>
        <p:txBody>
          <a:bodyPr anchor="t" rtlCol="false" tIns="0" lIns="0" bIns="0" rIns="0">
            <a:spAutoFit/>
          </a:bodyPr>
          <a:lstStyle/>
          <a:p>
            <a:pPr algn="ctr">
              <a:lnSpc>
                <a:spcPts val="4373"/>
              </a:lnSpc>
            </a:pPr>
          </a:p>
          <a:p>
            <a:pPr algn="ctr">
              <a:lnSpc>
                <a:spcPts val="4373"/>
              </a:lnSpc>
            </a:pPr>
          </a:p>
          <a:p>
            <a:pPr algn="ctr">
              <a:lnSpc>
                <a:spcPts val="4373"/>
              </a:lnSpc>
            </a:pPr>
            <a:r>
              <a:rPr lang="en-US" sz="2733">
                <a:solidFill>
                  <a:srgbClr val="000000"/>
                </a:solidFill>
                <a:latin typeface="Canva Sans"/>
                <a:ea typeface="Canva Sans"/>
                <a:cs typeface="Canva Sans"/>
                <a:sym typeface="Canva Sans"/>
              </a:rPr>
              <a:t>That's where the right website design and development company comes in. Choosing the right partner can be a game-changer, transforming your online presence into a powerful tool for lead generation, customer engagement, and business success. </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**Key Factors to Consider When Selecting a Website Design &amp; Development Company:**</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1. **Experience and Expertise:**</a:t>
            </a:r>
          </a:p>
          <a:p>
            <a:pPr algn="ctr">
              <a:lnSpc>
                <a:spcPts val="4373"/>
              </a:lnSpc>
            </a:pPr>
          </a:p>
          <a:p>
            <a:pPr algn="ctr">
              <a:lnSpc>
                <a:spcPts val="4373"/>
              </a:lnSpc>
              <a:spcBef>
                <a:spcPct val="0"/>
              </a:spcBef>
            </a:pPr>
            <a:r>
              <a:rPr lang="en-US" sz="2733">
                <a:solidFill>
                  <a:srgbClr val="000000"/>
                </a:solidFill>
                <a:latin typeface="Canva Sans"/>
                <a:ea typeface="Canva Sans"/>
                <a:cs typeface="Canva Sans"/>
                <a:sym typeface="Canva Sans"/>
              </a:rPr>
              <a:t>Prioritize companies with demonstrated experience within your specific industry. Understanding your business nuances allows them to create a website that resonates with your target audience.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657771"/>
            <a:ext cx="18288000" cy="65857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**Technical Proficiency:** Ensure they possess strong technical skills in web development technologies like HTML, CSS, JavaScript, and popular content management systems (CMS) like WordPress, Drupal, or Shopify. </a:t>
            </a:r>
          </a:p>
          <a:p>
            <a:pPr algn="ctr">
              <a:lnSpc>
                <a:spcPts val="4373"/>
              </a:lnSpc>
            </a:pPr>
            <a:r>
              <a:rPr lang="en-US" sz="2733">
                <a:solidFill>
                  <a:srgbClr val="000000"/>
                </a:solidFill>
                <a:latin typeface="Canva Sans"/>
                <a:ea typeface="Canva Sans"/>
                <a:cs typeface="Canva Sans"/>
                <a:sym typeface="Canva Sans"/>
              </a:rPr>
              <a:t>* **Portfolio Review:** Analyze their past projects. Do their design aesthetics resonate with your preferred visual style? Do the websites they've created for other businesses in your industry appear successful and user-friendly?</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2. **Communication and Collaboration:**</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Investigate their project management methodologies. Do they use tools for effective communication, timelines, and progress tracking?</a:t>
            </a:r>
          </a:p>
          <a:p>
            <a:pPr algn="ctr">
              <a:lnSpc>
                <a:spcPts val="4373"/>
              </a:lnSpc>
              <a:spcBef>
                <a:spcPct val="0"/>
              </a:spcBef>
            </a:pPr>
            <a:r>
              <a:rPr lang="en-US" sz="2733">
                <a:solidFill>
                  <a:srgbClr val="000000"/>
                </a:solidFill>
                <a:latin typeface="Canva Sans"/>
                <a:ea typeface="Canva Sans"/>
                <a:cs typeface="Canva Sans"/>
                <a:sym typeface="Canva Sans"/>
              </a:rPr>
              <a:t>* **Client Communication:** Choose a company that prioritizes clear and consistent communication. </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94556"/>
            <a:ext cx="18288000" cy="60333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They should be readily available to answer your questions, provide regular updates, and actively involve you in the decision-making process.</a:t>
            </a:r>
          </a:p>
          <a:p>
            <a:pPr algn="ctr">
              <a:lnSpc>
                <a:spcPts val="4373"/>
              </a:lnSpc>
            </a:pPr>
            <a:r>
              <a:rPr lang="en-US" sz="2733">
                <a:solidFill>
                  <a:srgbClr val="000000"/>
                </a:solidFill>
                <a:latin typeface="Canva Sans"/>
                <a:ea typeface="Canva Sans"/>
                <a:cs typeface="Canva Sans"/>
                <a:sym typeface="Canva Sans"/>
              </a:rPr>
              <a:t>* **Collaboration:** Look for a company that fosters a collaborative environment and values your input. </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3. **Design and User Experience (UX):**</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**Design Aesthetics:** Does their design style align with your brand identity and target audience? Find a company that excels at creating websites that are both visually appealing and user-friendly.</a:t>
            </a:r>
          </a:p>
          <a:p>
            <a:pPr algn="ctr">
              <a:lnSpc>
                <a:spcPts val="4373"/>
              </a:lnSpc>
              <a:spcBef>
                <a:spcPct val="0"/>
              </a:spcBef>
            </a:pPr>
            <a:r>
              <a:rPr lang="en-US" sz="2733">
                <a:solidFill>
                  <a:srgbClr val="000000"/>
                </a:solidFill>
                <a:latin typeface="Canva Sans"/>
                <a:ea typeface="Canva Sans"/>
                <a:cs typeface="Canva Sans"/>
                <a:sym typeface="Canva Sans"/>
              </a:rPr>
              <a:t>* **User Experience (UX):** A well-designed website is not just visually appealing but also user-friendly. Ensure the company focuses on creating a seamless and intuitive user experience, making it easy for visitors to navigate and find the information they need.</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552532"/>
            <a:ext cx="18288000" cy="6585777"/>
          </a:xfrm>
          <a:prstGeom prst="rect">
            <a:avLst/>
          </a:prstGeom>
        </p:spPr>
        <p:txBody>
          <a:bodyPr anchor="t" rtlCol="false" tIns="0" lIns="0" bIns="0" rIns="0">
            <a:spAutoFit/>
          </a:bodyPr>
          <a:lstStyle/>
          <a:p>
            <a:pPr algn="ctr">
              <a:lnSpc>
                <a:spcPts val="4373"/>
              </a:lnSpc>
            </a:pPr>
          </a:p>
          <a:p>
            <a:pPr algn="ctr">
              <a:lnSpc>
                <a:spcPts val="4373"/>
              </a:lnSpc>
            </a:pPr>
            <a:r>
              <a:rPr lang="en-US" sz="2733">
                <a:solidFill>
                  <a:srgbClr val="000000"/>
                </a:solidFill>
                <a:latin typeface="Canva Sans"/>
                <a:ea typeface="Canva Sans"/>
                <a:cs typeface="Canva Sans"/>
                <a:sym typeface="Canva Sans"/>
              </a:rPr>
              <a:t>* **Mobile Responsiveness:** In today's mobile-first world, a responsive website is crucial. Ensure the company creates websites that adapt seamlessly to different screen sizes (desktops, tablets, and smartphones).</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4. **Services Offered:**</a:t>
            </a:r>
          </a:p>
          <a:p>
            <a:pPr algn="ctr">
              <a:lnSpc>
                <a:spcPts val="4373"/>
              </a:lnSpc>
            </a:pPr>
          </a:p>
          <a:p>
            <a:pPr algn="ctr">
              <a:lnSpc>
                <a:spcPts val="4373"/>
              </a:lnSpc>
            </a:pPr>
            <a:r>
              <a:rPr lang="en-US" sz="2733">
                <a:solidFill>
                  <a:srgbClr val="000000"/>
                </a:solidFill>
                <a:latin typeface="Canva Sans"/>
                <a:ea typeface="Canva Sans"/>
                <a:cs typeface="Canva Sans"/>
                <a:sym typeface="Canva Sans"/>
              </a:rPr>
              <a:t>* **Comprehensive Services:** Consider companies that offer a comprehensive range of services beyond just design and development. These may include:</a:t>
            </a:r>
          </a:p>
          <a:p>
            <a:pPr algn="ctr">
              <a:lnSpc>
                <a:spcPts val="4373"/>
              </a:lnSpc>
            </a:pPr>
            <a:r>
              <a:rPr lang="en-US" sz="2733">
                <a:solidFill>
                  <a:srgbClr val="000000"/>
                </a:solidFill>
                <a:latin typeface="Canva Sans"/>
                <a:ea typeface="Canva Sans"/>
                <a:cs typeface="Canva Sans"/>
                <a:sym typeface="Canva Sans"/>
              </a:rPr>
              <a:t>Consider companies that offer Search Engine Optimization (SEO) services to enhance your website's search engine rankings.</a:t>
            </a:r>
          </a:p>
          <a:p>
            <a:pPr algn="ctr">
              <a:lnSpc>
                <a:spcPts val="4373"/>
              </a:lnSpc>
              <a:spcBef>
                <a:spcPct val="0"/>
              </a:spcBef>
            </a:pPr>
            <a:r>
              <a:rPr lang="en-US" sz="2733">
                <a:solidFill>
                  <a:srgbClr val="000000"/>
                </a:solidFill>
                <a:latin typeface="Canva Sans"/>
                <a:ea typeface="Canva Sans"/>
                <a:cs typeface="Canva Sans"/>
                <a:sym typeface="Canva Sans"/>
              </a:rPr>
              <a:t> * **Content Marketing:** To create engaging and informative website content.</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DAGasG6z2HY</dc:identifier>
  <dcterms:modified xsi:type="dcterms:W3CDTF">2011-08-01T06:04:30Z</dcterms:modified>
  <cp:revision>1</cp:revision>
  <dc:title>Maximize Your Online Impact: Finding a Website Design &amp; Development Company That Delivers</dc:title>
</cp:coreProperties>
</file>