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Aileron" charset="1" panose="000005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8C52FF"/>
                </a:solidFill>
                <a:latin typeface="Aileron"/>
                <a:ea typeface="Aileron"/>
                <a:cs typeface="Aileron"/>
                <a:sym typeface="Aileron"/>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0" t="-19032" r="0" b="-19032"/>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38B6FF"/>
                </a:solidFill>
                <a:latin typeface="Aileron"/>
                <a:ea typeface="Aileron"/>
                <a:cs typeface="Aileron"/>
                <a:sym typeface="Aileron"/>
              </a:rPr>
              <a:t>Website Design and </a:t>
            </a:r>
          </a:p>
          <a:p>
            <a:pPr algn="ctr">
              <a:lnSpc>
                <a:spcPts val="6480"/>
              </a:lnSpc>
            </a:pPr>
            <a:r>
              <a:rPr lang="en-US" sz="5400">
                <a:solidFill>
                  <a:srgbClr val="38B6FF"/>
                </a:solidFill>
                <a:latin typeface="Aileron"/>
                <a:ea typeface="Aileron"/>
                <a:cs typeface="Aileron"/>
                <a:sym typeface="Aileron"/>
              </a:rPr>
              <a:t>Development </a:t>
            </a:r>
          </a:p>
          <a:p>
            <a:pPr algn="ctr">
              <a:lnSpc>
                <a:spcPts val="6480"/>
              </a:lnSpc>
            </a:pPr>
            <a:r>
              <a:rPr lang="en-US" sz="5400">
                <a:solidFill>
                  <a:srgbClr val="38B6FF"/>
                </a:solidFill>
                <a:latin typeface="Aileron"/>
                <a:ea typeface="Aileron"/>
                <a:cs typeface="Aileron"/>
                <a:sym typeface="Aileron"/>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71231"/>
            <a:ext cx="5863828" cy="1021334"/>
          </a:xfrm>
          <a:prstGeom prst="rect">
            <a:avLst/>
          </a:prstGeom>
        </p:spPr>
        <p:txBody>
          <a:bodyPr anchor="t" rtlCol="false" tIns="0" lIns="0" bIns="0" rIns="0">
            <a:spAutoFit/>
          </a:bodyPr>
          <a:lstStyle/>
          <a:p>
            <a:pPr algn="ctr">
              <a:lnSpc>
                <a:spcPts val="4104"/>
              </a:lnSpc>
            </a:pPr>
            <a:r>
              <a:rPr lang="en-US" sz="2565">
                <a:solidFill>
                  <a:srgbClr val="FFDE59"/>
                </a:solidFill>
                <a:latin typeface="Aileron"/>
                <a:ea typeface="Aileron"/>
                <a:cs typeface="Aileron"/>
                <a:sym typeface="Aileron"/>
              </a:rPr>
              <a:t> Web Design &amp; Web Development </a:t>
            </a:r>
          </a:p>
          <a:p>
            <a:pPr algn="ctr">
              <a:lnSpc>
                <a:spcPts val="4160"/>
              </a:lnSpc>
            </a:pPr>
            <a:r>
              <a:rPr lang="en-US" sz="2600">
                <a:solidFill>
                  <a:srgbClr val="FFDE59"/>
                </a:solidFill>
                <a:latin typeface="Aileron"/>
                <a:ea typeface="Aileron"/>
                <a:cs typeface="Aileron"/>
                <a:sym typeface="Aileron"/>
              </a:rPr>
              <a:t>Company in Bangalore, India</a:t>
            </a:r>
          </a:p>
        </p:txBody>
      </p:sp>
      <p:sp>
        <p:nvSpPr>
          <p:cNvPr name="TextBox 11" id="11"/>
          <p:cNvSpPr txBox="true"/>
          <p:nvPr/>
        </p:nvSpPr>
        <p:spPr>
          <a:xfrm rot="0">
            <a:off x="11949261" y="6280955"/>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a:p>
            <a:pPr algn="ctr">
              <a:lnSpc>
                <a:spcPts val="4160"/>
              </a:lnSpc>
            </a:pPr>
            <a:r>
              <a:rPr lang="en-US" sz="2600">
                <a:solidFill>
                  <a:srgbClr val="FFFFFF"/>
                </a:solidFill>
                <a:latin typeface="Aileron"/>
                <a:ea typeface="Aileron"/>
                <a:cs typeface="Aileron"/>
                <a:sym typeface="Aileron"/>
              </a:rPr>
              <a:t>+91 9986 056 909</a:t>
            </a:r>
          </a:p>
          <a:p>
            <a:pPr algn="ctr">
              <a:lnSpc>
                <a:spcPts val="4160"/>
              </a:lnSpc>
            </a:pPr>
            <a:r>
              <a:rPr lang="en-US" sz="2600">
                <a:solidFill>
                  <a:srgbClr val="FFFFFF"/>
                </a:solidFill>
                <a:latin typeface="Aileron"/>
                <a:ea typeface="Aileron"/>
                <a:cs typeface="Aileron"/>
                <a:sym typeface="Aileron"/>
              </a:rPr>
              <a:t>info@quorawebsolutions.com</a:t>
            </a:r>
          </a:p>
          <a:p>
            <a:pPr algn="ctr">
              <a:lnSpc>
                <a:spcPts val="4160"/>
              </a:lnSpc>
            </a:pPr>
          </a:p>
        </p:txBody>
      </p:sp>
      <p:sp>
        <p:nvSpPr>
          <p:cNvPr name="TextBox 12" id="12"/>
          <p:cNvSpPr txBox="true"/>
          <p:nvPr/>
        </p:nvSpPr>
        <p:spPr>
          <a:xfrm rot="0">
            <a:off x="11949261" y="7933004"/>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24A, 1st Main Rd, Chandra Reddy </a:t>
            </a:r>
          </a:p>
          <a:p>
            <a:pPr algn="ctr">
              <a:lnSpc>
                <a:spcPts val="4160"/>
              </a:lnSpc>
            </a:pPr>
            <a:r>
              <a:rPr lang="en-US" sz="2600">
                <a:solidFill>
                  <a:srgbClr val="FFFFFF"/>
                </a:solidFill>
                <a:latin typeface="Aileron"/>
                <a:ea typeface="Aileron"/>
                <a:cs typeface="Aileron"/>
                <a:sym typeface="Aileron"/>
              </a:rPr>
              <a:t>Layout, Koramangala 4th Block, </a:t>
            </a:r>
          </a:p>
          <a:p>
            <a:pPr algn="ctr">
              <a:lnSpc>
                <a:spcPts val="4160"/>
              </a:lnSpc>
            </a:pPr>
            <a:r>
              <a:rPr lang="en-US" sz="2600">
                <a:solidFill>
                  <a:srgbClr val="FFFFFF"/>
                </a:solidFill>
                <a:latin typeface="Aileron"/>
                <a:ea typeface="Aileron"/>
                <a:cs typeface="Aileron"/>
                <a:sym typeface="Aileron"/>
              </a:rPr>
              <a:t>Koramangala, Bengaluru, </a:t>
            </a:r>
          </a:p>
          <a:p>
            <a:pPr algn="ctr">
              <a:lnSpc>
                <a:spcPts val="4160"/>
              </a:lnSpc>
            </a:pPr>
            <a:r>
              <a:rPr lang="en-US" sz="2600">
                <a:solidFill>
                  <a:srgbClr val="FFFFFF"/>
                </a:solidFill>
                <a:latin typeface="Aileron"/>
                <a:ea typeface="Aileron"/>
                <a:cs typeface="Aileron"/>
                <a:sym typeface="Aileron"/>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00778"/>
            <a:ext cx="18288000" cy="57353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Review Past Work: Analyze the company's portfolio to assess their design aesthetic, technical skills, and ability to deliver projects across vari</a:t>
            </a:r>
            <a:r>
              <a:rPr lang="en-US" sz="2600">
                <a:solidFill>
                  <a:srgbClr val="FFFFFF"/>
                </a:solidFill>
                <a:latin typeface="Aileron"/>
                <a:ea typeface="Aileron"/>
                <a:cs typeface="Aileron"/>
                <a:sym typeface="Aileron"/>
              </a:rPr>
              <a:t>ous industries.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Pay Attention to Details: Look for attention to detail, user experience, and responsiveness in their designs.</a:t>
            </a:r>
          </a:p>
          <a:p>
            <a:pPr algn="ctr">
              <a:lnSpc>
                <a:spcPts val="4160"/>
              </a:lnSpc>
              <a:spcBef>
                <a:spcPct val="0"/>
              </a:spcBef>
            </a:pPr>
            <a:r>
              <a:rPr lang="en-US" sz="2600">
                <a:solidFill>
                  <a:srgbClr val="FFFFFF"/>
                </a:solidFill>
                <a:latin typeface="Aileron"/>
                <a:ea typeface="Aileron"/>
                <a:cs typeface="Aileron"/>
                <a:sym typeface="Aileron"/>
              </a:rPr>
              <a:t>3. Communication Skills: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Effective Communication: A good company should be able to communicate effectively, understand your needs, and provide regular updates.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Client-Centric Approach: Look for a company that prioritizes client satisfaction and maintains open communication channels.</a:t>
            </a:r>
          </a:p>
          <a:p>
            <a:pPr algn="ctr">
              <a:lnSpc>
                <a:spcPts val="4160"/>
              </a:lnSpc>
              <a:spcBef>
                <a:spcPct val="0"/>
              </a:spcBef>
            </a:pPr>
            <a:r>
              <a:rPr lang="en-US" sz="2600">
                <a:solidFill>
                  <a:srgbClr val="FFFFFF"/>
                </a:solidFill>
                <a:latin typeface="Aileron"/>
                <a:ea typeface="Aileron"/>
                <a:cs typeface="Aileron"/>
                <a:sym typeface="Aileron"/>
              </a:rPr>
              <a:t>4. Technical Expertise:</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Latest Technologies: Ensure the company stays up-to-date with the latest web technologies and frameworks.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97453"/>
            <a:ext cx="18288000" cy="46875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Aileron"/>
                <a:ea typeface="Aileron"/>
                <a:cs typeface="Aileron"/>
                <a:sym typeface="Aileron"/>
              </a:rPr>
              <a:t>Responsive Design: A responsive website adapts to different screen sizes, ensuring a seamless user experience.</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Security: A secure website protects your business and your customers' data.</a:t>
            </a:r>
          </a:p>
          <a:p>
            <a:pPr algn="ctr">
              <a:lnSpc>
                <a:spcPts val="4160"/>
              </a:lnSpc>
            </a:pPr>
            <a:r>
              <a:rPr lang="en-US" sz="2600">
                <a:solidFill>
                  <a:srgbClr val="FFFFFF"/>
                </a:solidFill>
                <a:latin typeface="Aileron"/>
                <a:ea typeface="Aileron"/>
                <a:cs typeface="Aileron"/>
                <a:sym typeface="Aileron"/>
              </a:rPr>
              <a:t>5. SEO and Digital Marketing Knowledge:</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Search Engine Optimization: A well-optimized website will rank higher in search engine results, driving more organic traffic.</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Digital Marketing Strategies: A good company should have a solid understanding of digital marketing strategies to help you reach your target audience.</a:t>
            </a:r>
          </a:p>
          <a:p>
            <a:pPr algn="ctr">
              <a:lnSpc>
                <a:spcPts val="4160"/>
              </a:lnSpc>
              <a:spcBef>
                <a:spcPct val="0"/>
              </a:spcBef>
            </a:pPr>
            <a:r>
              <a:rPr lang="en-US" sz="2600">
                <a:solidFill>
                  <a:srgbClr val="FFFFFF"/>
                </a:solidFill>
                <a:latin typeface="Aileron"/>
                <a:ea typeface="Aileron"/>
                <a:cs typeface="Aileron"/>
                <a:sym typeface="Aileron"/>
              </a:rPr>
              <a:t>6. Post-Launch Support:</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18118"/>
            <a:ext cx="18288000" cy="57353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Ongoing Maintenance: Inquire about ongoing maintenance, updates, and support services to ensure your website remains up-t</a:t>
            </a:r>
            <a:r>
              <a:rPr lang="en-US" sz="2600">
                <a:solidFill>
                  <a:srgbClr val="FFFFFF"/>
                </a:solidFill>
                <a:latin typeface="Aileron"/>
                <a:ea typeface="Aileron"/>
                <a:cs typeface="Aileron"/>
                <a:sym typeface="Aileron"/>
              </a:rPr>
              <a:t>o-date and secure.</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Scalability: A good company should be able to scale your website as your business grows.</a:t>
            </a:r>
          </a:p>
          <a:p>
            <a:pPr algn="ctr">
              <a:lnSpc>
                <a:spcPts val="4160"/>
              </a:lnSpc>
              <a:spcBef>
                <a:spcPct val="0"/>
              </a:spcBef>
            </a:pPr>
            <a:r>
              <a:rPr lang="en-US" sz="2600">
                <a:solidFill>
                  <a:srgbClr val="FFFFFF"/>
                </a:solidFill>
                <a:latin typeface="Aileron"/>
                <a:ea typeface="Aileron"/>
                <a:cs typeface="Aileron"/>
                <a:sym typeface="Aileron"/>
              </a:rPr>
              <a:t>7. Pricing and Packages: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Transparent Pricing: Choose a company with transparent pricing and clear package options.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Value for Money: Consider the value you're getting for the price, not just the lowest cost.</a:t>
            </a:r>
          </a:p>
          <a:p>
            <a:pPr algn="ctr">
              <a:lnSpc>
                <a:spcPts val="4160"/>
              </a:lnSpc>
              <a:spcBef>
                <a:spcPct val="0"/>
              </a:spcBef>
            </a:pPr>
            <a:r>
              <a:rPr lang="en-US" sz="2600">
                <a:solidFill>
                  <a:srgbClr val="FFFFFF"/>
                </a:solidFill>
                <a:latin typeface="Aileron"/>
                <a:ea typeface="Aileron"/>
                <a:cs typeface="Aileron"/>
                <a:sym typeface="Aileron"/>
              </a:rPr>
              <a:t>Tips for Choosing the Right Company:</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Request References: Ask for references from previous clients to get firsthand feedback.</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Set Clear Goals: Clearly communicate your website goals and expectations to the company.</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Ask Questions: Don't hesitate to ask questions about their process, timeline, and team.</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562705"/>
            <a:ext cx="18288000" cy="20681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Trust </a:t>
            </a:r>
            <a:r>
              <a:rPr lang="en-US" sz="2600">
                <a:solidFill>
                  <a:srgbClr val="FFFFFF"/>
                </a:solidFill>
                <a:latin typeface="Aileron"/>
                <a:ea typeface="Aileron"/>
                <a:cs typeface="Aileron"/>
                <a:sym typeface="Aileron"/>
              </a:rPr>
              <a:t>Your Gut: Choose a company that you feel comfortable working with.</a:t>
            </a:r>
          </a:p>
          <a:p>
            <a:pPr algn="ctr">
              <a:lnSpc>
                <a:spcPts val="4160"/>
              </a:lnSpc>
              <a:spcBef>
                <a:spcPct val="0"/>
              </a:spcBef>
            </a:pPr>
            <a:r>
              <a:rPr lang="en-US" sz="2600">
                <a:solidFill>
                  <a:srgbClr val="FFFFFF"/>
                </a:solidFill>
                <a:latin typeface="Aileron"/>
                <a:ea typeface="Aileron"/>
                <a:cs typeface="Aileron"/>
                <a:sym typeface="Aileron"/>
              </a:rPr>
              <a:t>By carefully considering these factors, you can select a website design and development company that will help you achieve your online goals.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3055"/>
            <a:ext cx="18288000" cy="25920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0105"/>
            <a:ext cx="7130951" cy="206819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Visit Us - www.quorawebsolution.com</a:t>
            </a:r>
          </a:p>
          <a:p>
            <a:pPr algn="ctr">
              <a:lnSpc>
                <a:spcPts val="4160"/>
              </a:lnSpc>
            </a:pPr>
            <a:r>
              <a:rPr lang="en-US" sz="2600">
                <a:solidFill>
                  <a:srgbClr val="FFFFFF"/>
                </a:solidFill>
                <a:latin typeface="Aileron"/>
                <a:ea typeface="Aileron"/>
                <a:cs typeface="Aileron"/>
                <a:sym typeface="Aileron"/>
              </a:rPr>
              <a:t>Call Us - +91 9986 056 909</a:t>
            </a:r>
          </a:p>
          <a:p>
            <a:pPr algn="ctr">
              <a:lnSpc>
                <a:spcPts val="4160"/>
              </a:lnSpc>
            </a:pPr>
            <a:r>
              <a:rPr lang="en-US" sz="2600">
                <a:solidFill>
                  <a:srgbClr val="FFFFFF"/>
                </a:solidFill>
                <a:latin typeface="Aileron"/>
                <a:ea typeface="Aileron"/>
                <a:cs typeface="Aileron"/>
                <a:sym typeface="Aileron"/>
              </a:rPr>
              <a:t>Mail Us - info@quorawebsolutions.com</a:t>
            </a:r>
          </a:p>
          <a:p>
            <a:pPr algn="ctr">
              <a:lnSpc>
                <a:spcPts val="4160"/>
              </a:lnSpc>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Aileron"/>
                <a:ea typeface="Aileron"/>
                <a:cs typeface="Aileron"/>
                <a:sym typeface="Aileron"/>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Aileron"/>
                <a:ea typeface="Aileron"/>
                <a:cs typeface="Aileron"/>
                <a:sym typeface="Aileron"/>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Aileron"/>
                <a:ea typeface="Aileron"/>
                <a:cs typeface="Aileron"/>
                <a:sym typeface="Aileron"/>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06501" y="370231"/>
            <a:ext cx="13126778" cy="6178650"/>
          </a:xfrm>
          <a:custGeom>
            <a:avLst/>
            <a:gdLst/>
            <a:ahLst/>
            <a:cxnLst/>
            <a:rect r="r" b="b" t="t" l="l"/>
            <a:pathLst>
              <a:path h="6178650" w="13126778">
                <a:moveTo>
                  <a:pt x="0" y="0"/>
                </a:moveTo>
                <a:lnTo>
                  <a:pt x="13126778" y="0"/>
                </a:lnTo>
                <a:lnTo>
                  <a:pt x="13126778" y="6178650"/>
                </a:lnTo>
                <a:lnTo>
                  <a:pt x="0" y="6178650"/>
                </a:lnTo>
                <a:lnTo>
                  <a:pt x="0" y="0"/>
                </a:lnTo>
                <a:close/>
              </a:path>
            </a:pathLst>
          </a:custGeom>
          <a:blipFill>
            <a:blip r:embed="rId2"/>
            <a:stretch>
              <a:fillRect l="0" t="-34550" r="0" b="-42254"/>
            </a:stretch>
          </a:blipFill>
        </p:spPr>
      </p:sp>
      <p:sp>
        <p:nvSpPr>
          <p:cNvPr name="TextBox 3" id="3"/>
          <p:cNvSpPr txBox="true"/>
          <p:nvPr/>
        </p:nvSpPr>
        <p:spPr>
          <a:xfrm rot="0">
            <a:off x="0" y="8571581"/>
            <a:ext cx="18288000" cy="102044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Crafting Digital Magic: Leading Website Design and Development Companies</a:t>
            </a:r>
          </a:p>
          <a:p>
            <a:pPr algn="ctr">
              <a:lnSpc>
                <a:spcPts val="4160"/>
              </a:lnSpc>
              <a:spcBef>
                <a:spcPct val="0"/>
              </a:spcBef>
            </a:pPr>
            <a:r>
              <a:rPr lang="en-US" sz="2600">
                <a:solidFill>
                  <a:srgbClr val="FFFFFF"/>
                </a:solidFill>
                <a:latin typeface="Aileron"/>
                <a:ea typeface="Aileron"/>
                <a:cs typeface="Aileron"/>
                <a:sym typeface="Aileron"/>
              </a:rPr>
              <a:t>A website is a digital storefront, brand ambassador, and revenue generator. </a:t>
            </a: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504702" y="277218"/>
            <a:ext cx="13146370" cy="6612046"/>
          </a:xfrm>
          <a:custGeom>
            <a:avLst/>
            <a:gdLst/>
            <a:ahLst/>
            <a:cxnLst/>
            <a:rect r="r" b="b" t="t" l="l"/>
            <a:pathLst>
              <a:path h="6612046" w="13146370">
                <a:moveTo>
                  <a:pt x="0" y="0"/>
                </a:moveTo>
                <a:lnTo>
                  <a:pt x="13146371" y="0"/>
                </a:lnTo>
                <a:lnTo>
                  <a:pt x="13146371" y="6612047"/>
                </a:lnTo>
                <a:lnTo>
                  <a:pt x="0" y="6612047"/>
                </a:lnTo>
                <a:lnTo>
                  <a:pt x="0" y="0"/>
                </a:lnTo>
                <a:close/>
              </a:path>
            </a:pathLst>
          </a:custGeom>
          <a:blipFill>
            <a:blip r:embed="rId2"/>
            <a:stretch>
              <a:fillRect l="0" t="-21859" r="0" b="-9861"/>
            </a:stretch>
          </a:blipFill>
        </p:spPr>
      </p:sp>
      <p:sp>
        <p:nvSpPr>
          <p:cNvPr name="TextBox 3" id="3"/>
          <p:cNvSpPr txBox="true"/>
          <p:nvPr/>
        </p:nvSpPr>
        <p:spPr>
          <a:xfrm rot="0">
            <a:off x="0" y="8598026"/>
            <a:ext cx="18288000" cy="102044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A well-designed and developed website can captivate audiences, drive conversions, and elevate your brand to new heights.</a:t>
            </a:r>
          </a:p>
          <a:p>
            <a:pPr algn="ctr">
              <a:lnSpc>
                <a:spcPts val="4160"/>
              </a:lnSpc>
              <a:spcBef>
                <a:spcPct val="0"/>
              </a:spcBef>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619681" y="305037"/>
            <a:ext cx="12889968" cy="6609298"/>
          </a:xfrm>
          <a:custGeom>
            <a:avLst/>
            <a:gdLst/>
            <a:ahLst/>
            <a:cxnLst/>
            <a:rect r="r" b="b" t="t" l="l"/>
            <a:pathLst>
              <a:path h="6609298" w="12889968">
                <a:moveTo>
                  <a:pt x="0" y="0"/>
                </a:moveTo>
                <a:lnTo>
                  <a:pt x="12889968" y="0"/>
                </a:lnTo>
                <a:lnTo>
                  <a:pt x="12889968" y="6609298"/>
                </a:lnTo>
                <a:lnTo>
                  <a:pt x="0" y="6609298"/>
                </a:lnTo>
                <a:lnTo>
                  <a:pt x="0" y="0"/>
                </a:lnTo>
                <a:close/>
              </a:path>
            </a:pathLst>
          </a:custGeom>
          <a:blipFill>
            <a:blip r:embed="rId2"/>
            <a:stretch>
              <a:fillRect l="0" t="-22673" r="0" b="-15471"/>
            </a:stretch>
          </a:blipFill>
        </p:spPr>
      </p:sp>
      <p:sp>
        <p:nvSpPr>
          <p:cNvPr name="TextBox 3" id="3"/>
          <p:cNvSpPr txBox="true"/>
          <p:nvPr/>
        </p:nvSpPr>
        <p:spPr>
          <a:xfrm rot="0">
            <a:off x="0" y="8511899"/>
            <a:ext cx="18288000" cy="15443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ileron"/>
                <a:ea typeface="Aileron"/>
                <a:cs typeface="Aileron"/>
                <a:sym typeface="Aileron"/>
              </a:rPr>
              <a:t>To help you navigate the vast landscape of website design and development companies, we've curated a list </a:t>
            </a:r>
            <a:r>
              <a:rPr lang="en-US" sz="2600">
                <a:solidFill>
                  <a:srgbClr val="FFFFFF"/>
                </a:solidFill>
                <a:latin typeface="Aileron"/>
                <a:ea typeface="Aileron"/>
                <a:cs typeface="Aileron"/>
                <a:sym typeface="Aileron"/>
              </a:rPr>
              <a:t>of industry leaders who are redefining the digital experience. </a:t>
            </a:r>
          </a:p>
          <a:p>
            <a:pPr algn="ctr">
              <a:lnSpc>
                <a:spcPts val="4160"/>
              </a:lnSpc>
              <a:spcBef>
                <a:spcPct val="0"/>
              </a:spcBef>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629145" y="321923"/>
            <a:ext cx="12923930" cy="6443302"/>
          </a:xfrm>
          <a:custGeom>
            <a:avLst/>
            <a:gdLst/>
            <a:ahLst/>
            <a:cxnLst/>
            <a:rect r="r" b="b" t="t" l="l"/>
            <a:pathLst>
              <a:path h="6443302" w="12923930">
                <a:moveTo>
                  <a:pt x="0" y="0"/>
                </a:moveTo>
                <a:lnTo>
                  <a:pt x="12923930" y="0"/>
                </a:lnTo>
                <a:lnTo>
                  <a:pt x="12923930" y="6443302"/>
                </a:lnTo>
                <a:lnTo>
                  <a:pt x="0" y="6443302"/>
                </a:lnTo>
                <a:lnTo>
                  <a:pt x="0" y="0"/>
                </a:lnTo>
                <a:close/>
              </a:path>
            </a:pathLst>
          </a:custGeom>
          <a:blipFill>
            <a:blip r:embed="rId2"/>
            <a:stretch>
              <a:fillRect l="0" t="0" r="-5729" b="-19290"/>
            </a:stretch>
          </a:blipFill>
        </p:spPr>
      </p:sp>
      <p:sp>
        <p:nvSpPr>
          <p:cNvPr name="TextBox 3" id="3"/>
          <p:cNvSpPr txBox="true"/>
          <p:nvPr/>
        </p:nvSpPr>
        <p:spPr>
          <a:xfrm rot="0">
            <a:off x="0" y="8957628"/>
            <a:ext cx="18288000" cy="10204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Aileron"/>
                <a:ea typeface="Aileron"/>
                <a:cs typeface="Aileron"/>
                <a:sym typeface="Aileron"/>
              </a:rPr>
              <a:t>These companies craft stunning digital experiences.</a:t>
            </a:r>
          </a:p>
          <a:p>
            <a:pPr algn="ctr">
              <a:lnSpc>
                <a:spcPts val="4160"/>
              </a:lnSpc>
              <a:spcBef>
                <a:spcPct val="0"/>
              </a:spcBef>
            </a:pPr>
          </a:p>
        </p:txBody>
      </p:sp>
      <p:sp>
        <p:nvSpPr>
          <p:cNvPr name="TextBox 4" id="4"/>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53668"/>
            <a:ext cx="18288000" cy="521144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Aileron"/>
                <a:ea typeface="Aileron"/>
                <a:cs typeface="Aileron"/>
                <a:sym typeface="Aileron"/>
              </a:rPr>
              <a:t>Key Factors to Consider When Choosing a Web Design and Development Partner</a:t>
            </a:r>
          </a:p>
          <a:p>
            <a:pPr algn="ctr">
              <a:lnSpc>
                <a:spcPts val="4160"/>
              </a:lnSpc>
            </a:pPr>
            <a:r>
              <a:rPr lang="en-US" sz="2600">
                <a:solidFill>
                  <a:srgbClr val="FFFFFF"/>
                </a:solidFill>
                <a:latin typeface="Aileron"/>
                <a:ea typeface="Aileron"/>
                <a:cs typeface="Aileron"/>
                <a:sym typeface="Aileron"/>
              </a:rPr>
              <a:t>Before diving into the list, let's explore some key factors to consider when selecting a website design and development company:</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Expertise and Experience: Look for a company with a proven track record and a team of skilled professionals.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Portfolio: Review the company's portfolio to assess their design aesthetic, technical prowess, and ability to deliver across vari</a:t>
            </a:r>
            <a:r>
              <a:rPr lang="en-US" sz="2600">
                <a:solidFill>
                  <a:srgbClr val="FFFFFF"/>
                </a:solidFill>
                <a:latin typeface="Aileron"/>
                <a:ea typeface="Aileron"/>
                <a:cs typeface="Aileron"/>
                <a:sym typeface="Aileron"/>
              </a:rPr>
              <a:t>ous industries.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Client Testimonials: Positive feedback from previous clients can provide valuable insights into the company's reliability and quality of work.</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Communication Skills: Choose a company that listens to your needs and provides regular updates.</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44563"/>
            <a:ext cx="18288000" cy="52114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Technical Pr</a:t>
            </a:r>
            <a:r>
              <a:rPr lang="en-US" sz="2600">
                <a:solidFill>
                  <a:srgbClr val="FFFFFF"/>
                </a:solidFill>
                <a:latin typeface="Aileron"/>
                <a:ea typeface="Aileron"/>
                <a:cs typeface="Aileron"/>
                <a:sym typeface="Aileron"/>
              </a:rPr>
              <a:t>oficiency: Ensure the company has a strong understanding of the latest web technologies and frameworks to build responsive, secure, and high-performance websites.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SEO and Digital Marketing Knowledge: A good website design and development company should have a solid understanding of SEO principles to optimize your website for search engines.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Post-Launch Support: Inquire about ongoing maintenance, updates, and support services to ensure your website remains up-to-date and secure.</a:t>
            </a:r>
          </a:p>
          <a:p>
            <a:pPr algn="ctr">
              <a:lnSpc>
                <a:spcPts val="4160"/>
              </a:lnSpc>
              <a:spcBef>
                <a:spcPct val="0"/>
              </a:spcBef>
            </a:pPr>
            <a:r>
              <a:rPr lang="en-US" sz="2600">
                <a:solidFill>
                  <a:srgbClr val="FFFFFF"/>
                </a:solidFill>
                <a:latin typeface="Aileron"/>
                <a:ea typeface="Aileron"/>
                <a:cs typeface="Aileron"/>
                <a:sym typeface="Aileron"/>
              </a:rPr>
              <a:t>The Future of Web Design and Development</a:t>
            </a:r>
          </a:p>
          <a:p>
            <a:pPr algn="ctr">
              <a:lnSpc>
                <a:spcPts val="4160"/>
              </a:lnSpc>
              <a:spcBef>
                <a:spcPct val="0"/>
              </a:spcBef>
            </a:pPr>
            <a:r>
              <a:rPr lang="en-US" sz="2600">
                <a:solidFill>
                  <a:srgbClr val="FFFFFF"/>
                </a:solidFill>
                <a:latin typeface="Aileron"/>
                <a:ea typeface="Aileron"/>
                <a:cs typeface="Aileron"/>
                <a:sym typeface="Aileron"/>
              </a:rPr>
              <a:t>The digital landscape is constantly evolving, and so are the trends in web design and development. Here are some emerging trends to watch:</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76789"/>
            <a:ext cx="18288000" cy="57353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AI-Powered Design Tools: AI is revolutionizing the design pr</a:t>
            </a:r>
            <a:r>
              <a:rPr lang="en-US" sz="2600">
                <a:solidFill>
                  <a:srgbClr val="FFFFFF"/>
                </a:solidFill>
                <a:latin typeface="Aileron"/>
                <a:ea typeface="Aileron"/>
                <a:cs typeface="Aileron"/>
                <a:sym typeface="Aileron"/>
              </a:rPr>
              <a:t>ocess, automating tasks and generating creative ideas.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Voice Search Optimization: As voice assistants become more prevalent, optimizing websites for voice search is crucial.</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Augmented Reality (AR) and Virtual Reality (VR) Experiences: AR and VR are transforming the way users interact with websites.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Progressive Web Apps (PWAs): PWAs offer a seamless user experience across devices and platforms, making them ideal for modern businesses.</a:t>
            </a:r>
          </a:p>
          <a:p>
            <a:pPr algn="ctr" marL="561341" indent="-280670" lvl="1">
              <a:lnSpc>
                <a:spcPts val="4160"/>
              </a:lnSpc>
              <a:spcBef>
                <a:spcPct val="0"/>
              </a:spcBef>
              <a:buFont typeface="Arial"/>
              <a:buChar char="•"/>
            </a:pPr>
            <a:r>
              <a:rPr lang="en-US" sz="2600">
                <a:solidFill>
                  <a:srgbClr val="FFFFFF"/>
                </a:solidFill>
                <a:latin typeface="Aileron"/>
                <a:ea typeface="Aileron"/>
                <a:cs typeface="Aileron"/>
                <a:sym typeface="Aileron"/>
              </a:rPr>
              <a:t>Serverless Architecture: This emerging technology enables scalable and cost-effective web applications.</a:t>
            </a:r>
          </a:p>
          <a:p>
            <a:pPr algn="ctr">
              <a:lnSpc>
                <a:spcPts val="4160"/>
              </a:lnSpc>
              <a:spcBef>
                <a:spcPct val="0"/>
              </a:spcBef>
            </a:pPr>
            <a:r>
              <a:rPr lang="en-US" sz="2600">
                <a:solidFill>
                  <a:srgbClr val="FFFFFF"/>
                </a:solidFill>
                <a:latin typeface="Aileron"/>
                <a:ea typeface="Aileron"/>
                <a:cs typeface="Aileron"/>
                <a:sym typeface="Aileron"/>
              </a:rPr>
              <a:t>By staying ahead of these trends and partnering with a forward-thinking web design and development company, you can ensure your online presence remains competitive and engaging.</a:t>
            </a:r>
          </a:p>
          <a:p>
            <a:pPr algn="ctr">
              <a:lnSpc>
                <a:spcPts val="4160"/>
              </a:lnSpc>
              <a:spcBef>
                <a:spcPct val="0"/>
              </a:spcBef>
            </a:pPr>
            <a:r>
              <a:rPr lang="en-US" sz="2600">
                <a:solidFill>
                  <a:srgbClr val="FFFFFF"/>
                </a:solidFill>
                <a:latin typeface="Aileron"/>
                <a:ea typeface="Aileron"/>
                <a:cs typeface="Aileron"/>
                <a:sym typeface="Aileron"/>
              </a:rPr>
              <a:t>A well-designed website is an investment in your brand.</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91673"/>
            <a:ext cx="18288000" cy="5211445"/>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How to Choose the Right Website Design and Development Company</a:t>
            </a:r>
          </a:p>
          <a:p>
            <a:pPr algn="ctr">
              <a:lnSpc>
                <a:spcPts val="4160"/>
              </a:lnSpc>
            </a:pPr>
            <a:r>
              <a:rPr lang="en-US" sz="2600">
                <a:solidFill>
                  <a:srgbClr val="FFFFFF"/>
                </a:solidFill>
                <a:latin typeface="Aileron"/>
                <a:ea typeface="Aileron"/>
                <a:cs typeface="Aileron"/>
                <a:sym typeface="Aileron"/>
              </a:rPr>
              <a:t>In today's digital age, a website is more than just an online presence; it's a powerful tool that can help you connect with your audience, generate leads, and boost your business. To maximize the potential of your website, it's crucial to partner with the right website design and development company.</a:t>
            </a:r>
          </a:p>
          <a:p>
            <a:pPr algn="ctr">
              <a:lnSpc>
                <a:spcPts val="4160"/>
              </a:lnSpc>
            </a:pPr>
            <a:r>
              <a:rPr lang="en-US" sz="2600">
                <a:solidFill>
                  <a:srgbClr val="FFFFFF"/>
                </a:solidFill>
                <a:latin typeface="Aileron"/>
                <a:ea typeface="Aileron"/>
                <a:cs typeface="Aileron"/>
                <a:sym typeface="Aileron"/>
              </a:rPr>
              <a:t>Here are some key factors to consider when selecting a company:</a:t>
            </a:r>
          </a:p>
          <a:p>
            <a:pPr algn="ctr">
              <a:lnSpc>
                <a:spcPts val="4160"/>
              </a:lnSpc>
            </a:pPr>
            <a:r>
              <a:rPr lang="en-US" sz="2600">
                <a:solidFill>
                  <a:srgbClr val="FFFFFF"/>
                </a:solidFill>
                <a:latin typeface="Aileron"/>
                <a:ea typeface="Aileron"/>
                <a:cs typeface="Aileron"/>
                <a:sym typeface="Aileron"/>
              </a:rPr>
              <a:t>1. Experience and Expertise:</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Track Record: Look for a company with a proven track record of delivering successful projects.</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Industry Knowledge: Consider a company that has experience in your specific industry.</a:t>
            </a:r>
          </a:p>
          <a:p>
            <a:pPr algn="ctr" marL="561341" indent="-280670" lvl="1">
              <a:lnSpc>
                <a:spcPts val="4160"/>
              </a:lnSpc>
              <a:buFont typeface="Arial"/>
              <a:buChar char="•"/>
            </a:pPr>
            <a:r>
              <a:rPr lang="en-US" sz="2600">
                <a:solidFill>
                  <a:srgbClr val="FFFFFF"/>
                </a:solidFill>
                <a:latin typeface="Aileron"/>
                <a:ea typeface="Aileron"/>
                <a:cs typeface="Aileron"/>
                <a:sym typeface="Aileron"/>
              </a:rPr>
              <a:t>Team Skills: Ensure the company has a team of skilled designers, developers, and digital marketers.</a:t>
            </a:r>
          </a:p>
          <a:p>
            <a:pPr algn="ctr">
              <a:lnSpc>
                <a:spcPts val="4160"/>
              </a:lnSpc>
              <a:spcBef>
                <a:spcPct val="0"/>
              </a:spcBef>
            </a:pPr>
            <a:r>
              <a:rPr lang="en-US" sz="2600">
                <a:solidFill>
                  <a:srgbClr val="FFFFFF"/>
                </a:solidFill>
                <a:latin typeface="Aileron"/>
                <a:ea typeface="Aileron"/>
                <a:cs typeface="Aileron"/>
                <a:sym typeface="Aileron"/>
              </a:rPr>
              <a:t>2. Portfolio:</a:t>
            </a:r>
          </a:p>
        </p:txBody>
      </p:sp>
      <p:sp>
        <p:nvSpPr>
          <p:cNvPr name="TextBox 3" id="3"/>
          <p:cNvSpPr txBox="true"/>
          <p:nvPr/>
        </p:nvSpPr>
        <p:spPr>
          <a:xfrm rot="0">
            <a:off x="11015052" y="9559649"/>
            <a:ext cx="4754017" cy="496570"/>
          </a:xfrm>
          <a:prstGeom prst="rect">
            <a:avLst/>
          </a:prstGeom>
        </p:spPr>
        <p:txBody>
          <a:bodyPr anchor="t" rtlCol="false" tIns="0" lIns="0" bIns="0" rIns="0">
            <a:spAutoFit/>
          </a:bodyPr>
          <a:lstStyle/>
          <a:p>
            <a:pPr algn="ctr">
              <a:lnSpc>
                <a:spcPts val="4160"/>
              </a:lnSpc>
            </a:pPr>
            <a:r>
              <a:rPr lang="en-US" sz="2600">
                <a:solidFill>
                  <a:srgbClr val="FFFFFF"/>
                </a:solidFill>
                <a:latin typeface="Aileron"/>
                <a:ea typeface="Aileron"/>
                <a:cs typeface="Aileron"/>
                <a:sym typeface="Aileron"/>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DAGWACd7ZT0</dc:identifier>
  <dcterms:modified xsi:type="dcterms:W3CDTF">2011-08-01T06:04:30Z</dcterms:modified>
  <cp:revision>1</cp:revision>
  <dc:title>Crafting Digital Magic: Leading Website Design and Development Companies</dc:title>
</cp:coreProperties>
</file>