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Lst>
  <p:sldSz cx="18288000" cy="10287000"/>
  <p:notesSz cx="6858000" cy="9144000"/>
  <p:embeddedFontLst>
    <p:embeddedFont>
      <p:font typeface="Aileron" charset="1" panose="00000500000000000000"/>
      <p:regular r:id="rId2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slides/slide14.xml" Type="http://schemas.openxmlformats.org/officeDocument/2006/relationships/slide"/><Relationship Id="rId2" Target="presProps.xml" Type="http://schemas.openxmlformats.org/officeDocument/2006/relationships/presProps"/><Relationship Id="rId20" Target="slides/slide15.xml" Type="http://schemas.openxmlformats.org/officeDocument/2006/relationships/slide"/><Relationship Id="rId21" Target="fonts/font21.fntdata" Type="http://schemas.openxmlformats.org/officeDocument/2006/relationships/font"/><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png" Type="http://schemas.openxmlformats.org/officeDocument/2006/relationships/image"/><Relationship Id="rId4" Target="../media/image3.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10" Target="https://www.quorawebsolution.com/drupal-development-company-in-bangalore" TargetMode="External" Type="http://schemas.openxmlformats.org/officeDocument/2006/relationships/hyperlink"/><Relationship Id="rId11" Target="https://www.quorawebsolution.com/website-maintenance-services-in-bangalore" TargetMode="External" Type="http://schemas.openxmlformats.org/officeDocument/2006/relationships/hyperlink"/><Relationship Id="rId12" Target="https://www.quorawebsolution.com/web-portal-development-company-in-bangalore" TargetMode="External" Type="http://schemas.openxmlformats.org/officeDocument/2006/relationships/hyperlink"/><Relationship Id="rId13" Target="https://www.quorawebsolution.com/magento-website-development-company-in-bangalore" TargetMode="External" Type="http://schemas.openxmlformats.org/officeDocument/2006/relationships/hyperlink"/><Relationship Id="rId14" Target="https://www.quorawebsolution.com/website-development-company-in-bangalore" TargetMode="External" Type="http://schemas.openxmlformats.org/officeDocument/2006/relationships/hyperlink"/><Relationship Id="rId15" Target="https://www.quorawebsolution.com/joomla-development-company-in-bangalore" TargetMode="External" Type="http://schemas.openxmlformats.org/officeDocument/2006/relationships/hyperlink"/><Relationship Id="rId16" Target="https://www.quorawebsolution.com/small-business-web-design-and-development-company-in-bangalore" TargetMode="External" Type="http://schemas.openxmlformats.org/officeDocument/2006/relationships/hyperlink"/><Relationship Id="rId17" Target="https://www.quorawebsolution.com/cheap-website-development-company-in-bangalore" TargetMode="External" Type="http://schemas.openxmlformats.org/officeDocument/2006/relationships/hyperlink"/><Relationship Id="rId18" Target="https://www.quorawebsolution.com/static-website-development-company-in-bangalore" TargetMode="External" Type="http://schemas.openxmlformats.org/officeDocument/2006/relationships/hyperlink"/><Relationship Id="rId19" Target="https://www.quorawebsolution.com/dynamic-website-development-company-in-bangalore" TargetMode="External" Type="http://schemas.openxmlformats.org/officeDocument/2006/relationships/hyperlink"/><Relationship Id="rId2" Target="../media/image8.jpeg" Type="http://schemas.openxmlformats.org/officeDocument/2006/relationships/image"/><Relationship Id="rId20" Target="https://www.quorawebsolution.com/website-design-company-in-bangalore" TargetMode="External" Type="http://schemas.openxmlformats.org/officeDocument/2006/relationships/hyperlink"/><Relationship Id="rId21" Target="https://www.quorawebsolution.com/tour-and-travel-website-development-company-in-bangalore" TargetMode="External" Type="http://schemas.openxmlformats.org/officeDocument/2006/relationships/hyperlink"/><Relationship Id="rId3" Target="../media/image9.png" Type="http://schemas.openxmlformats.org/officeDocument/2006/relationships/image"/><Relationship Id="rId4" Target="../media/image10.jpeg" Type="http://schemas.openxmlformats.org/officeDocument/2006/relationships/image"/><Relationship Id="rId5" Target="../media/image11.jpeg" Type="http://schemas.openxmlformats.org/officeDocument/2006/relationships/image"/><Relationship Id="rId6" Target="https://www.quorawebsolution.com/wordpress-website-development-company-in-bangalore" TargetMode="External" Type="http://schemas.openxmlformats.org/officeDocument/2006/relationships/hyperlink"/><Relationship Id="rId7" Target="https://www.quorawebsolution.com/ecommerce-website-development-company-in-bangalore" TargetMode="External" Type="http://schemas.openxmlformats.org/officeDocument/2006/relationships/hyperlink"/><Relationship Id="rId8" Target="https://www.quorawebsolution.com/php-website-development-company-in-bangalore" TargetMode="External" Type="http://schemas.openxmlformats.org/officeDocument/2006/relationships/hyperlink"/><Relationship Id="rId9" Target="https://www.quorawebsolution.com/cms-website-development-company-in-bangalore" TargetMode="External" Type="http://schemas.openxmlformats.org/officeDocument/2006/relationships/hyperlink"/></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jpe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jpe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jpe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D10E36"/>
        </a:solidFill>
      </p:bgPr>
    </p:bg>
    <p:spTree>
      <p:nvGrpSpPr>
        <p:cNvPr id="1" name=""/>
        <p:cNvGrpSpPr/>
        <p:nvPr/>
      </p:nvGrpSpPr>
      <p:grpSpPr>
        <a:xfrm>
          <a:off x="0" y="0"/>
          <a:ext cx="0" cy="0"/>
          <a:chOff x="0" y="0"/>
          <a:chExt cx="0" cy="0"/>
        </a:xfrm>
      </p:grpSpPr>
      <p:sp>
        <p:nvSpPr>
          <p:cNvPr name="TextBox 2" id="2"/>
          <p:cNvSpPr txBox="true"/>
          <p:nvPr/>
        </p:nvSpPr>
        <p:spPr>
          <a:xfrm rot="0">
            <a:off x="7049033" y="385762"/>
            <a:ext cx="11238967" cy="1285875"/>
          </a:xfrm>
          <a:prstGeom prst="rect">
            <a:avLst/>
          </a:prstGeom>
        </p:spPr>
        <p:txBody>
          <a:bodyPr anchor="t" rtlCol="false" tIns="0" lIns="0" bIns="0" rIns="0">
            <a:spAutoFit/>
          </a:bodyPr>
          <a:lstStyle/>
          <a:p>
            <a:pPr algn="ctr">
              <a:lnSpc>
                <a:spcPts val="10199"/>
              </a:lnSpc>
            </a:pPr>
            <a:r>
              <a:rPr lang="en-US" sz="8499">
                <a:solidFill>
                  <a:srgbClr val="8C52FF"/>
                </a:solidFill>
                <a:latin typeface="Aileron"/>
                <a:ea typeface="Aileron"/>
                <a:cs typeface="Aileron"/>
                <a:sym typeface="Aileron"/>
              </a:rPr>
              <a:t>Quora Web Solution</a:t>
            </a:r>
          </a:p>
        </p:txBody>
      </p:sp>
      <p:grpSp>
        <p:nvGrpSpPr>
          <p:cNvPr name="Group 3" id="3"/>
          <p:cNvGrpSpPr/>
          <p:nvPr/>
        </p:nvGrpSpPr>
        <p:grpSpPr>
          <a:xfrm rot="0">
            <a:off x="0" y="2532255"/>
            <a:ext cx="9634620" cy="7706950"/>
            <a:chOff x="0" y="0"/>
            <a:chExt cx="12846159" cy="10275934"/>
          </a:xfrm>
        </p:grpSpPr>
        <p:sp>
          <p:nvSpPr>
            <p:cNvPr name="Freeform 4" id="4"/>
            <p:cNvSpPr/>
            <p:nvPr/>
          </p:nvSpPr>
          <p:spPr>
            <a:xfrm flipH="false" flipV="false" rot="0">
              <a:off x="0" y="0"/>
              <a:ext cx="12846152" cy="10275951"/>
            </a:xfrm>
            <a:custGeom>
              <a:avLst/>
              <a:gdLst/>
              <a:ahLst/>
              <a:cxnLst/>
              <a:rect r="r" b="b" t="t" l="l"/>
              <a:pathLst>
                <a:path h="10275951" w="12846152">
                  <a:moveTo>
                    <a:pt x="12846152" y="10275951"/>
                  </a:moveTo>
                  <a:lnTo>
                    <a:pt x="0" y="10275951"/>
                  </a:lnTo>
                  <a:lnTo>
                    <a:pt x="0" y="0"/>
                  </a:lnTo>
                  <a:lnTo>
                    <a:pt x="12846152" y="0"/>
                  </a:lnTo>
                  <a:lnTo>
                    <a:pt x="12846152" y="10275951"/>
                  </a:lnTo>
                  <a:close/>
                </a:path>
              </a:pathLst>
            </a:custGeom>
            <a:blipFill>
              <a:blip r:embed="rId2"/>
              <a:stretch>
                <a:fillRect l="0" t="-19032" r="0" b="-19032"/>
              </a:stretch>
            </a:blipFill>
          </p:spPr>
        </p:sp>
      </p:grpSp>
      <p:grpSp>
        <p:nvGrpSpPr>
          <p:cNvPr name="Group 5" id="5"/>
          <p:cNvGrpSpPr/>
          <p:nvPr/>
        </p:nvGrpSpPr>
        <p:grpSpPr>
          <a:xfrm rot="282846">
            <a:off x="-4730483" y="9210221"/>
            <a:ext cx="16230600" cy="4402550"/>
            <a:chOff x="0" y="0"/>
            <a:chExt cx="21640800" cy="5870067"/>
          </a:xfrm>
        </p:grpSpPr>
        <p:sp>
          <p:nvSpPr>
            <p:cNvPr name="Freeform 6" id="6"/>
            <p:cNvSpPr/>
            <p:nvPr/>
          </p:nvSpPr>
          <p:spPr>
            <a:xfrm flipH="false" flipV="true" rot="0">
              <a:off x="0" y="0"/>
              <a:ext cx="21640800" cy="5870067"/>
            </a:xfrm>
            <a:custGeom>
              <a:avLst/>
              <a:gdLst/>
              <a:ahLst/>
              <a:cxnLst/>
              <a:rect r="r" b="b" t="t" l="l"/>
              <a:pathLst>
                <a:path h="5870067" w="21640800">
                  <a:moveTo>
                    <a:pt x="0" y="5870067"/>
                  </a:moveTo>
                  <a:lnTo>
                    <a:pt x="21640800" y="5870067"/>
                  </a:lnTo>
                  <a:lnTo>
                    <a:pt x="21640800" y="0"/>
                  </a:lnTo>
                  <a:lnTo>
                    <a:pt x="0" y="0"/>
                  </a:lnTo>
                  <a:lnTo>
                    <a:pt x="0" y="5870067"/>
                  </a:lnTo>
                  <a:close/>
                </a:path>
              </a:pathLst>
            </a:custGeom>
            <a:blipFill>
              <a:blip r:embed="rId3"/>
              <a:stretch>
                <a:fillRect l="-60" t="0" r="-60" b="0"/>
              </a:stretch>
            </a:blipFill>
          </p:spPr>
        </p:sp>
      </p:grpSp>
      <p:sp>
        <p:nvSpPr>
          <p:cNvPr name="TextBox 7" id="7"/>
          <p:cNvSpPr txBox="true"/>
          <p:nvPr/>
        </p:nvSpPr>
        <p:spPr>
          <a:xfrm rot="0">
            <a:off x="10057053" y="2034917"/>
            <a:ext cx="7818239" cy="2457450"/>
          </a:xfrm>
          <a:prstGeom prst="rect">
            <a:avLst/>
          </a:prstGeom>
        </p:spPr>
        <p:txBody>
          <a:bodyPr anchor="t" rtlCol="false" tIns="0" lIns="0" bIns="0" rIns="0">
            <a:spAutoFit/>
          </a:bodyPr>
          <a:lstStyle/>
          <a:p>
            <a:pPr algn="ctr">
              <a:lnSpc>
                <a:spcPts val="6480"/>
              </a:lnSpc>
            </a:pPr>
            <a:r>
              <a:rPr lang="en-US" sz="5400">
                <a:solidFill>
                  <a:srgbClr val="38B6FF"/>
                </a:solidFill>
                <a:latin typeface="Aileron"/>
                <a:ea typeface="Aileron"/>
                <a:cs typeface="Aileron"/>
                <a:sym typeface="Aileron"/>
              </a:rPr>
              <a:t>Website Design and </a:t>
            </a:r>
          </a:p>
          <a:p>
            <a:pPr algn="ctr">
              <a:lnSpc>
                <a:spcPts val="6480"/>
              </a:lnSpc>
            </a:pPr>
            <a:r>
              <a:rPr lang="en-US" sz="5400">
                <a:solidFill>
                  <a:srgbClr val="38B6FF"/>
                </a:solidFill>
                <a:latin typeface="Aileron"/>
                <a:ea typeface="Aileron"/>
                <a:cs typeface="Aileron"/>
                <a:sym typeface="Aileron"/>
              </a:rPr>
              <a:t>Development </a:t>
            </a:r>
          </a:p>
          <a:p>
            <a:pPr algn="ctr">
              <a:lnSpc>
                <a:spcPts val="6480"/>
              </a:lnSpc>
            </a:pPr>
            <a:r>
              <a:rPr lang="en-US" sz="5400">
                <a:solidFill>
                  <a:srgbClr val="38B6FF"/>
                </a:solidFill>
                <a:latin typeface="Aileron"/>
                <a:ea typeface="Aileron"/>
                <a:cs typeface="Aileron"/>
                <a:sym typeface="Aileron"/>
              </a:rPr>
              <a:t>Company</a:t>
            </a:r>
          </a:p>
        </p:txBody>
      </p:sp>
      <p:grpSp>
        <p:nvGrpSpPr>
          <p:cNvPr name="Group 8" id="8"/>
          <p:cNvGrpSpPr/>
          <p:nvPr/>
        </p:nvGrpSpPr>
        <p:grpSpPr>
          <a:xfrm rot="0">
            <a:off x="605579" y="485616"/>
            <a:ext cx="4426575" cy="1549301"/>
            <a:chOff x="0" y="0"/>
            <a:chExt cx="5902100" cy="2065735"/>
          </a:xfrm>
        </p:grpSpPr>
        <p:sp>
          <p:nvSpPr>
            <p:cNvPr name="Freeform 9" id="9"/>
            <p:cNvSpPr/>
            <p:nvPr/>
          </p:nvSpPr>
          <p:spPr>
            <a:xfrm flipH="false" flipV="false" rot="0">
              <a:off x="0" y="0"/>
              <a:ext cx="5902071" cy="2065782"/>
            </a:xfrm>
            <a:custGeom>
              <a:avLst/>
              <a:gdLst/>
              <a:ahLst/>
              <a:cxnLst/>
              <a:rect r="r" b="b" t="t" l="l"/>
              <a:pathLst>
                <a:path h="2065782" w="5902071">
                  <a:moveTo>
                    <a:pt x="0" y="0"/>
                  </a:moveTo>
                  <a:lnTo>
                    <a:pt x="5902071" y="0"/>
                  </a:lnTo>
                  <a:lnTo>
                    <a:pt x="5902071" y="2065782"/>
                  </a:lnTo>
                  <a:lnTo>
                    <a:pt x="0" y="2065782"/>
                  </a:lnTo>
                  <a:lnTo>
                    <a:pt x="0" y="0"/>
                  </a:lnTo>
                  <a:close/>
                </a:path>
              </a:pathLst>
            </a:custGeom>
            <a:blipFill>
              <a:blip r:embed="rId4"/>
              <a:stretch>
                <a:fillRect l="0" t="0" r="0" b="2"/>
              </a:stretch>
            </a:blipFill>
          </p:spPr>
        </p:sp>
      </p:grpSp>
      <p:sp>
        <p:nvSpPr>
          <p:cNvPr name="TextBox 10" id="10"/>
          <p:cNvSpPr txBox="true"/>
          <p:nvPr/>
        </p:nvSpPr>
        <p:spPr>
          <a:xfrm rot="0">
            <a:off x="11192929" y="4871231"/>
            <a:ext cx="5863828" cy="1021334"/>
          </a:xfrm>
          <a:prstGeom prst="rect">
            <a:avLst/>
          </a:prstGeom>
        </p:spPr>
        <p:txBody>
          <a:bodyPr anchor="t" rtlCol="false" tIns="0" lIns="0" bIns="0" rIns="0">
            <a:spAutoFit/>
          </a:bodyPr>
          <a:lstStyle/>
          <a:p>
            <a:pPr algn="ctr">
              <a:lnSpc>
                <a:spcPts val="4104"/>
              </a:lnSpc>
            </a:pPr>
            <a:r>
              <a:rPr lang="en-US" sz="2565">
                <a:solidFill>
                  <a:srgbClr val="FFDE59"/>
                </a:solidFill>
                <a:latin typeface="Aileron"/>
                <a:ea typeface="Aileron"/>
                <a:cs typeface="Aileron"/>
                <a:sym typeface="Aileron"/>
              </a:rPr>
              <a:t> Web Design &amp; Web Development </a:t>
            </a:r>
          </a:p>
          <a:p>
            <a:pPr algn="ctr">
              <a:lnSpc>
                <a:spcPts val="4160"/>
              </a:lnSpc>
            </a:pPr>
            <a:r>
              <a:rPr lang="en-US" sz="2600">
                <a:solidFill>
                  <a:srgbClr val="FFDE59"/>
                </a:solidFill>
                <a:latin typeface="Aileron"/>
                <a:ea typeface="Aileron"/>
                <a:cs typeface="Aileron"/>
                <a:sym typeface="Aileron"/>
              </a:rPr>
              <a:t>Company in Bangalore, India</a:t>
            </a:r>
          </a:p>
        </p:txBody>
      </p:sp>
      <p:sp>
        <p:nvSpPr>
          <p:cNvPr name="TextBox 11" id="11"/>
          <p:cNvSpPr txBox="true"/>
          <p:nvPr/>
        </p:nvSpPr>
        <p:spPr>
          <a:xfrm rot="0">
            <a:off x="11949261" y="6280955"/>
            <a:ext cx="5863828" cy="2068195"/>
          </a:xfrm>
          <a:prstGeom prst="rect">
            <a:avLst/>
          </a:prstGeom>
        </p:spPr>
        <p:txBody>
          <a:bodyPr anchor="t" rtlCol="false" tIns="0" lIns="0" bIns="0" rIns="0">
            <a:spAutoFit/>
          </a:bodyPr>
          <a:lstStyle/>
          <a:p>
            <a:pPr algn="ctr">
              <a:lnSpc>
                <a:spcPts val="4160"/>
              </a:lnSpc>
            </a:pPr>
            <a:r>
              <a:rPr lang="en-US" sz="2600">
                <a:solidFill>
                  <a:srgbClr val="FFFFFF"/>
                </a:solidFill>
                <a:latin typeface="Aileron"/>
                <a:ea typeface="Aileron"/>
                <a:cs typeface="Aileron"/>
                <a:sym typeface="Aileron"/>
              </a:rPr>
              <a:t>www.quorawebsolution.com</a:t>
            </a:r>
          </a:p>
          <a:p>
            <a:pPr algn="ctr">
              <a:lnSpc>
                <a:spcPts val="4160"/>
              </a:lnSpc>
            </a:pPr>
            <a:r>
              <a:rPr lang="en-US" sz="2600">
                <a:solidFill>
                  <a:srgbClr val="FFFFFF"/>
                </a:solidFill>
                <a:latin typeface="Aileron"/>
                <a:ea typeface="Aileron"/>
                <a:cs typeface="Aileron"/>
                <a:sym typeface="Aileron"/>
              </a:rPr>
              <a:t>+91 9986 056 909</a:t>
            </a:r>
          </a:p>
          <a:p>
            <a:pPr algn="ctr">
              <a:lnSpc>
                <a:spcPts val="4160"/>
              </a:lnSpc>
            </a:pPr>
            <a:r>
              <a:rPr lang="en-US" sz="2600">
                <a:solidFill>
                  <a:srgbClr val="FFFFFF"/>
                </a:solidFill>
                <a:latin typeface="Aileron"/>
                <a:ea typeface="Aileron"/>
                <a:cs typeface="Aileron"/>
                <a:sym typeface="Aileron"/>
              </a:rPr>
              <a:t>info@quorawebsolutions.com</a:t>
            </a:r>
          </a:p>
          <a:p>
            <a:pPr algn="ctr">
              <a:lnSpc>
                <a:spcPts val="4160"/>
              </a:lnSpc>
            </a:pPr>
          </a:p>
        </p:txBody>
      </p:sp>
      <p:sp>
        <p:nvSpPr>
          <p:cNvPr name="TextBox 12" id="12"/>
          <p:cNvSpPr txBox="true"/>
          <p:nvPr/>
        </p:nvSpPr>
        <p:spPr>
          <a:xfrm rot="0">
            <a:off x="11949261" y="7933004"/>
            <a:ext cx="6338739" cy="2068195"/>
          </a:xfrm>
          <a:prstGeom prst="rect">
            <a:avLst/>
          </a:prstGeom>
        </p:spPr>
        <p:txBody>
          <a:bodyPr anchor="t" rtlCol="false" tIns="0" lIns="0" bIns="0" rIns="0">
            <a:spAutoFit/>
          </a:bodyPr>
          <a:lstStyle/>
          <a:p>
            <a:pPr algn="ctr">
              <a:lnSpc>
                <a:spcPts val="4160"/>
              </a:lnSpc>
            </a:pPr>
            <a:r>
              <a:rPr lang="en-US" sz="2600">
                <a:solidFill>
                  <a:srgbClr val="FFFFFF"/>
                </a:solidFill>
                <a:latin typeface="Aileron"/>
                <a:ea typeface="Aileron"/>
                <a:cs typeface="Aileron"/>
                <a:sym typeface="Aileron"/>
              </a:rPr>
              <a:t>24A, 1st Main Rd, Chandra Reddy </a:t>
            </a:r>
          </a:p>
          <a:p>
            <a:pPr algn="ctr">
              <a:lnSpc>
                <a:spcPts val="4160"/>
              </a:lnSpc>
            </a:pPr>
            <a:r>
              <a:rPr lang="en-US" sz="2600">
                <a:solidFill>
                  <a:srgbClr val="FFFFFF"/>
                </a:solidFill>
                <a:latin typeface="Aileron"/>
                <a:ea typeface="Aileron"/>
                <a:cs typeface="Aileron"/>
                <a:sym typeface="Aileron"/>
              </a:rPr>
              <a:t>Layout, Koramangala 4th Block, </a:t>
            </a:r>
          </a:p>
          <a:p>
            <a:pPr algn="ctr">
              <a:lnSpc>
                <a:spcPts val="4160"/>
              </a:lnSpc>
            </a:pPr>
            <a:r>
              <a:rPr lang="en-US" sz="2600">
                <a:solidFill>
                  <a:srgbClr val="FFFFFF"/>
                </a:solidFill>
                <a:latin typeface="Aileron"/>
                <a:ea typeface="Aileron"/>
                <a:cs typeface="Aileron"/>
                <a:sym typeface="Aileron"/>
              </a:rPr>
              <a:t>Koramangala, Bengaluru, </a:t>
            </a:r>
          </a:p>
          <a:p>
            <a:pPr algn="ctr">
              <a:lnSpc>
                <a:spcPts val="4160"/>
              </a:lnSpc>
            </a:pPr>
            <a:r>
              <a:rPr lang="en-US" sz="2600">
                <a:solidFill>
                  <a:srgbClr val="FFFFFF"/>
                </a:solidFill>
                <a:latin typeface="Aileron"/>
                <a:ea typeface="Aileron"/>
                <a:cs typeface="Aileron"/>
                <a:sym typeface="Aileron"/>
              </a:rPr>
              <a:t>Karnataka 560034</a:t>
            </a:r>
          </a:p>
        </p:txBody>
      </p:sp>
    </p:spTree>
  </p:cSld>
  <p:clrMapOvr>
    <a:masterClrMapping/>
  </p:clrMapOvr>
</p:sld>
</file>

<file path=ppt/slides/slide10.xml><?xml version="1.0" encoding="utf-8"?>
<p:sld xmlns:p="http://schemas.openxmlformats.org/presentationml/2006/main" xmlns:a="http://schemas.openxmlformats.org/drawingml/2006/main">
  <p:cSld>
    <p:bg>
      <p:bgPr>
        <a:solidFill>
          <a:srgbClr val="D10E36"/>
        </a:solidFill>
      </p:bgPr>
    </p:bg>
    <p:spTree>
      <p:nvGrpSpPr>
        <p:cNvPr id="1" name=""/>
        <p:cNvGrpSpPr/>
        <p:nvPr/>
      </p:nvGrpSpPr>
      <p:grpSpPr>
        <a:xfrm>
          <a:off x="0" y="0"/>
          <a:ext cx="0" cy="0"/>
          <a:chOff x="0" y="0"/>
          <a:chExt cx="0" cy="0"/>
        </a:xfrm>
      </p:grpSpPr>
      <p:sp>
        <p:nvSpPr>
          <p:cNvPr name="TextBox 2" id="2"/>
          <p:cNvSpPr txBox="true"/>
          <p:nvPr/>
        </p:nvSpPr>
        <p:spPr>
          <a:xfrm rot="0">
            <a:off x="0" y="2700778"/>
            <a:ext cx="18288000" cy="5735320"/>
          </a:xfrm>
          <a:prstGeom prst="rect">
            <a:avLst/>
          </a:prstGeom>
        </p:spPr>
        <p:txBody>
          <a:bodyPr anchor="t" rtlCol="false" tIns="0" lIns="0" bIns="0" rIns="0">
            <a:spAutoFit/>
          </a:bodyPr>
          <a:lstStyle/>
          <a:p>
            <a:pPr algn="ctr">
              <a:lnSpc>
                <a:spcPts val="4160"/>
              </a:lnSpc>
            </a:pPr>
          </a:p>
          <a:p>
            <a:pPr algn="ctr" marL="561341" indent="-280670" lvl="1">
              <a:lnSpc>
                <a:spcPts val="4160"/>
              </a:lnSpc>
              <a:spcBef>
                <a:spcPct val="0"/>
              </a:spcBef>
              <a:buFont typeface="Arial"/>
              <a:buChar char="•"/>
            </a:pPr>
            <a:r>
              <a:rPr lang="en-US" sz="2600">
                <a:solidFill>
                  <a:srgbClr val="FFFFFF"/>
                </a:solidFill>
                <a:latin typeface="Aileron"/>
                <a:ea typeface="Aileron"/>
                <a:cs typeface="Aileron"/>
                <a:sym typeface="Aileron"/>
              </a:rPr>
              <a:t>Review Past Work: Analyze the company's portfolio to assess their design aesthetic, technical skills, and ability to deliver projects across vari</a:t>
            </a:r>
            <a:r>
              <a:rPr lang="en-US" sz="2600">
                <a:solidFill>
                  <a:srgbClr val="FFFFFF"/>
                </a:solidFill>
                <a:latin typeface="Aileron"/>
                <a:ea typeface="Aileron"/>
                <a:cs typeface="Aileron"/>
                <a:sym typeface="Aileron"/>
              </a:rPr>
              <a:t>ous industries.</a:t>
            </a:r>
          </a:p>
          <a:p>
            <a:pPr algn="ctr" marL="561341" indent="-280670" lvl="1">
              <a:lnSpc>
                <a:spcPts val="4160"/>
              </a:lnSpc>
              <a:spcBef>
                <a:spcPct val="0"/>
              </a:spcBef>
              <a:buFont typeface="Arial"/>
              <a:buChar char="•"/>
            </a:pPr>
            <a:r>
              <a:rPr lang="en-US" sz="2600">
                <a:solidFill>
                  <a:srgbClr val="FFFFFF"/>
                </a:solidFill>
                <a:latin typeface="Aileron"/>
                <a:ea typeface="Aileron"/>
                <a:cs typeface="Aileron"/>
                <a:sym typeface="Aileron"/>
              </a:rPr>
              <a:t>Pay Attention to Details: Look for attention to detail, user experience, and responsiveness in their designs.</a:t>
            </a:r>
          </a:p>
          <a:p>
            <a:pPr algn="ctr">
              <a:lnSpc>
                <a:spcPts val="4160"/>
              </a:lnSpc>
              <a:spcBef>
                <a:spcPct val="0"/>
              </a:spcBef>
            </a:pPr>
            <a:r>
              <a:rPr lang="en-US" sz="2600">
                <a:solidFill>
                  <a:srgbClr val="FFFFFF"/>
                </a:solidFill>
                <a:latin typeface="Aileron"/>
                <a:ea typeface="Aileron"/>
                <a:cs typeface="Aileron"/>
                <a:sym typeface="Aileron"/>
              </a:rPr>
              <a:t>3. Communication Skills:</a:t>
            </a:r>
          </a:p>
          <a:p>
            <a:pPr algn="ctr" marL="561341" indent="-280670" lvl="1">
              <a:lnSpc>
                <a:spcPts val="4160"/>
              </a:lnSpc>
              <a:spcBef>
                <a:spcPct val="0"/>
              </a:spcBef>
              <a:buFont typeface="Arial"/>
              <a:buChar char="•"/>
            </a:pPr>
            <a:r>
              <a:rPr lang="en-US" sz="2600">
                <a:solidFill>
                  <a:srgbClr val="FFFFFF"/>
                </a:solidFill>
                <a:latin typeface="Aileron"/>
                <a:ea typeface="Aileron"/>
                <a:cs typeface="Aileron"/>
                <a:sym typeface="Aileron"/>
              </a:rPr>
              <a:t>Effective Communication: A good company should be able to communicate effectively, understand your needs, and provide regular updates.</a:t>
            </a:r>
          </a:p>
          <a:p>
            <a:pPr algn="ctr" marL="561341" indent="-280670" lvl="1">
              <a:lnSpc>
                <a:spcPts val="4160"/>
              </a:lnSpc>
              <a:spcBef>
                <a:spcPct val="0"/>
              </a:spcBef>
              <a:buFont typeface="Arial"/>
              <a:buChar char="•"/>
            </a:pPr>
            <a:r>
              <a:rPr lang="en-US" sz="2600">
                <a:solidFill>
                  <a:srgbClr val="FFFFFF"/>
                </a:solidFill>
                <a:latin typeface="Aileron"/>
                <a:ea typeface="Aileron"/>
                <a:cs typeface="Aileron"/>
                <a:sym typeface="Aileron"/>
              </a:rPr>
              <a:t>Client-Centric Approach: Look for a company that prioritizes client satisfaction and maintains open communication channels.</a:t>
            </a:r>
          </a:p>
          <a:p>
            <a:pPr algn="ctr">
              <a:lnSpc>
                <a:spcPts val="4160"/>
              </a:lnSpc>
              <a:spcBef>
                <a:spcPct val="0"/>
              </a:spcBef>
            </a:pPr>
            <a:r>
              <a:rPr lang="en-US" sz="2600">
                <a:solidFill>
                  <a:srgbClr val="FFFFFF"/>
                </a:solidFill>
                <a:latin typeface="Aileron"/>
                <a:ea typeface="Aileron"/>
                <a:cs typeface="Aileron"/>
                <a:sym typeface="Aileron"/>
              </a:rPr>
              <a:t>4. Technical Expertise:</a:t>
            </a:r>
          </a:p>
          <a:p>
            <a:pPr algn="ctr" marL="561341" indent="-280670" lvl="1">
              <a:lnSpc>
                <a:spcPts val="4160"/>
              </a:lnSpc>
              <a:spcBef>
                <a:spcPct val="0"/>
              </a:spcBef>
              <a:buFont typeface="Arial"/>
              <a:buChar char="•"/>
            </a:pPr>
            <a:r>
              <a:rPr lang="en-US" sz="2600">
                <a:solidFill>
                  <a:srgbClr val="FFFFFF"/>
                </a:solidFill>
                <a:latin typeface="Aileron"/>
                <a:ea typeface="Aileron"/>
                <a:cs typeface="Aileron"/>
                <a:sym typeface="Aileron"/>
              </a:rPr>
              <a:t>Latest Technologies: Ensure the company stays up-to-date with the latest web technologies and frameworks.</a:t>
            </a:r>
          </a:p>
        </p:txBody>
      </p:sp>
      <p:sp>
        <p:nvSpPr>
          <p:cNvPr name="TextBox 3" id="3"/>
          <p:cNvSpPr txBox="true"/>
          <p:nvPr/>
        </p:nvSpPr>
        <p:spPr>
          <a:xfrm rot="0">
            <a:off x="11015052" y="9559649"/>
            <a:ext cx="4754017" cy="496570"/>
          </a:xfrm>
          <a:prstGeom prst="rect">
            <a:avLst/>
          </a:prstGeom>
        </p:spPr>
        <p:txBody>
          <a:bodyPr anchor="t" rtlCol="false" tIns="0" lIns="0" bIns="0" rIns="0">
            <a:spAutoFit/>
          </a:bodyPr>
          <a:lstStyle/>
          <a:p>
            <a:pPr algn="ctr">
              <a:lnSpc>
                <a:spcPts val="4160"/>
              </a:lnSpc>
            </a:pPr>
            <a:r>
              <a:rPr lang="en-US" sz="2600">
                <a:solidFill>
                  <a:srgbClr val="FFFFFF"/>
                </a:solidFill>
                <a:latin typeface="Aileron"/>
                <a:ea typeface="Aileron"/>
                <a:cs typeface="Aileron"/>
                <a:sym typeface="Aileron"/>
              </a:rPr>
              <a:t>www.quorawebsolution.com</a:t>
            </a:r>
          </a:p>
        </p:txBody>
      </p:sp>
    </p:spTree>
  </p:cSld>
  <p:clrMapOvr>
    <a:masterClrMapping/>
  </p:clrMapOvr>
</p:sld>
</file>

<file path=ppt/slides/slide11.xml><?xml version="1.0" encoding="utf-8"?>
<p:sld xmlns:p="http://schemas.openxmlformats.org/presentationml/2006/main" xmlns:a="http://schemas.openxmlformats.org/drawingml/2006/main">
  <p:cSld>
    <p:bg>
      <p:bgPr>
        <a:solidFill>
          <a:srgbClr val="D10E36"/>
        </a:solidFill>
      </p:bgPr>
    </p:bg>
    <p:spTree>
      <p:nvGrpSpPr>
        <p:cNvPr id="1" name=""/>
        <p:cNvGrpSpPr/>
        <p:nvPr/>
      </p:nvGrpSpPr>
      <p:grpSpPr>
        <a:xfrm>
          <a:off x="0" y="0"/>
          <a:ext cx="0" cy="0"/>
          <a:chOff x="0" y="0"/>
          <a:chExt cx="0" cy="0"/>
        </a:xfrm>
      </p:grpSpPr>
      <p:sp>
        <p:nvSpPr>
          <p:cNvPr name="TextBox 2" id="2"/>
          <p:cNvSpPr txBox="true"/>
          <p:nvPr/>
        </p:nvSpPr>
        <p:spPr>
          <a:xfrm rot="0">
            <a:off x="0" y="3097453"/>
            <a:ext cx="18288000" cy="4687570"/>
          </a:xfrm>
          <a:prstGeom prst="rect">
            <a:avLst/>
          </a:prstGeom>
        </p:spPr>
        <p:txBody>
          <a:bodyPr anchor="t" rtlCol="false" tIns="0" lIns="0" bIns="0" rIns="0">
            <a:spAutoFit/>
          </a:bodyPr>
          <a:lstStyle/>
          <a:p>
            <a:pPr algn="ctr" marL="561341" indent="-280670" lvl="1">
              <a:lnSpc>
                <a:spcPts val="4160"/>
              </a:lnSpc>
              <a:buFont typeface="Arial"/>
              <a:buChar char="•"/>
            </a:pPr>
          </a:p>
          <a:p>
            <a:pPr algn="ctr" marL="561341" indent="-280670" lvl="1">
              <a:lnSpc>
                <a:spcPts val="4160"/>
              </a:lnSpc>
              <a:buFont typeface="Arial"/>
              <a:buChar char="•"/>
            </a:pPr>
            <a:r>
              <a:rPr lang="en-US" sz="2600">
                <a:solidFill>
                  <a:srgbClr val="FFFFFF"/>
                </a:solidFill>
                <a:latin typeface="Aileron"/>
                <a:ea typeface="Aileron"/>
                <a:cs typeface="Aileron"/>
                <a:sym typeface="Aileron"/>
              </a:rPr>
              <a:t>Responsive Design: A responsive website adapts to different screen sizes, ensuring a seamless user experience.</a:t>
            </a:r>
          </a:p>
          <a:p>
            <a:pPr algn="ctr" marL="561341" indent="-280670" lvl="1">
              <a:lnSpc>
                <a:spcPts val="4160"/>
              </a:lnSpc>
              <a:buFont typeface="Arial"/>
              <a:buChar char="•"/>
            </a:pPr>
            <a:r>
              <a:rPr lang="en-US" sz="2600">
                <a:solidFill>
                  <a:srgbClr val="FFFFFF"/>
                </a:solidFill>
                <a:latin typeface="Aileron"/>
                <a:ea typeface="Aileron"/>
                <a:cs typeface="Aileron"/>
                <a:sym typeface="Aileron"/>
              </a:rPr>
              <a:t>Security: A secure website protects your business and your customers' data.</a:t>
            </a:r>
          </a:p>
          <a:p>
            <a:pPr algn="ctr">
              <a:lnSpc>
                <a:spcPts val="4160"/>
              </a:lnSpc>
            </a:pPr>
            <a:r>
              <a:rPr lang="en-US" sz="2600">
                <a:solidFill>
                  <a:srgbClr val="FFFFFF"/>
                </a:solidFill>
                <a:latin typeface="Aileron"/>
                <a:ea typeface="Aileron"/>
                <a:cs typeface="Aileron"/>
                <a:sym typeface="Aileron"/>
              </a:rPr>
              <a:t>5. SEO and Digital Marketing Knowledge:</a:t>
            </a:r>
          </a:p>
          <a:p>
            <a:pPr algn="ctr" marL="561341" indent="-280670" lvl="1">
              <a:lnSpc>
                <a:spcPts val="4160"/>
              </a:lnSpc>
              <a:buFont typeface="Arial"/>
              <a:buChar char="•"/>
            </a:pPr>
            <a:r>
              <a:rPr lang="en-US" sz="2600">
                <a:solidFill>
                  <a:srgbClr val="FFFFFF"/>
                </a:solidFill>
                <a:latin typeface="Aileron"/>
                <a:ea typeface="Aileron"/>
                <a:cs typeface="Aileron"/>
                <a:sym typeface="Aileron"/>
              </a:rPr>
              <a:t>Search Engine Optimization: A well-optimized website will rank higher in search engine results, driving more organic traffic.</a:t>
            </a:r>
          </a:p>
          <a:p>
            <a:pPr algn="ctr" marL="561341" indent="-280670" lvl="1">
              <a:lnSpc>
                <a:spcPts val="4160"/>
              </a:lnSpc>
              <a:buFont typeface="Arial"/>
              <a:buChar char="•"/>
            </a:pPr>
            <a:r>
              <a:rPr lang="en-US" sz="2600">
                <a:solidFill>
                  <a:srgbClr val="FFFFFF"/>
                </a:solidFill>
                <a:latin typeface="Aileron"/>
                <a:ea typeface="Aileron"/>
                <a:cs typeface="Aileron"/>
                <a:sym typeface="Aileron"/>
              </a:rPr>
              <a:t>Digital Marketing Strategies: A good company should have a solid understanding of digital marketing strategies to help you reach your target audience.</a:t>
            </a:r>
          </a:p>
          <a:p>
            <a:pPr algn="ctr">
              <a:lnSpc>
                <a:spcPts val="4160"/>
              </a:lnSpc>
              <a:spcBef>
                <a:spcPct val="0"/>
              </a:spcBef>
            </a:pPr>
            <a:r>
              <a:rPr lang="en-US" sz="2600">
                <a:solidFill>
                  <a:srgbClr val="FFFFFF"/>
                </a:solidFill>
                <a:latin typeface="Aileron"/>
                <a:ea typeface="Aileron"/>
                <a:cs typeface="Aileron"/>
                <a:sym typeface="Aileron"/>
              </a:rPr>
              <a:t>6. Post-Launch Support:</a:t>
            </a:r>
          </a:p>
        </p:txBody>
      </p:sp>
      <p:sp>
        <p:nvSpPr>
          <p:cNvPr name="TextBox 3" id="3"/>
          <p:cNvSpPr txBox="true"/>
          <p:nvPr/>
        </p:nvSpPr>
        <p:spPr>
          <a:xfrm rot="0">
            <a:off x="11015052" y="9559649"/>
            <a:ext cx="4754017" cy="496570"/>
          </a:xfrm>
          <a:prstGeom prst="rect">
            <a:avLst/>
          </a:prstGeom>
        </p:spPr>
        <p:txBody>
          <a:bodyPr anchor="t" rtlCol="false" tIns="0" lIns="0" bIns="0" rIns="0">
            <a:spAutoFit/>
          </a:bodyPr>
          <a:lstStyle/>
          <a:p>
            <a:pPr algn="ctr">
              <a:lnSpc>
                <a:spcPts val="4160"/>
              </a:lnSpc>
            </a:pPr>
            <a:r>
              <a:rPr lang="en-US" sz="2600">
                <a:solidFill>
                  <a:srgbClr val="FFFFFF"/>
                </a:solidFill>
                <a:latin typeface="Aileron"/>
                <a:ea typeface="Aileron"/>
                <a:cs typeface="Aileron"/>
                <a:sym typeface="Aileron"/>
              </a:rPr>
              <a:t>www.quorawebsolution.com</a:t>
            </a:r>
          </a:p>
        </p:txBody>
      </p:sp>
    </p:spTree>
  </p:cSld>
  <p:clrMapOvr>
    <a:masterClrMapping/>
  </p:clrMapOvr>
</p:sld>
</file>

<file path=ppt/slides/slide12.xml><?xml version="1.0" encoding="utf-8"?>
<p:sld xmlns:p="http://schemas.openxmlformats.org/presentationml/2006/main" xmlns:a="http://schemas.openxmlformats.org/drawingml/2006/main">
  <p:cSld>
    <p:bg>
      <p:bgPr>
        <a:solidFill>
          <a:srgbClr val="D10E36"/>
        </a:solidFill>
      </p:bgPr>
    </p:bg>
    <p:spTree>
      <p:nvGrpSpPr>
        <p:cNvPr id="1" name=""/>
        <p:cNvGrpSpPr/>
        <p:nvPr/>
      </p:nvGrpSpPr>
      <p:grpSpPr>
        <a:xfrm>
          <a:off x="0" y="0"/>
          <a:ext cx="0" cy="0"/>
          <a:chOff x="0" y="0"/>
          <a:chExt cx="0" cy="0"/>
        </a:xfrm>
      </p:grpSpPr>
      <p:sp>
        <p:nvSpPr>
          <p:cNvPr name="TextBox 2" id="2"/>
          <p:cNvSpPr txBox="true"/>
          <p:nvPr/>
        </p:nvSpPr>
        <p:spPr>
          <a:xfrm rot="0">
            <a:off x="0" y="3018118"/>
            <a:ext cx="18288000" cy="5735320"/>
          </a:xfrm>
          <a:prstGeom prst="rect">
            <a:avLst/>
          </a:prstGeom>
        </p:spPr>
        <p:txBody>
          <a:bodyPr anchor="t" rtlCol="false" tIns="0" lIns="0" bIns="0" rIns="0">
            <a:spAutoFit/>
          </a:bodyPr>
          <a:lstStyle/>
          <a:p>
            <a:pPr algn="ctr">
              <a:lnSpc>
                <a:spcPts val="4160"/>
              </a:lnSpc>
            </a:pPr>
          </a:p>
          <a:p>
            <a:pPr algn="ctr" marL="561341" indent="-280670" lvl="1">
              <a:lnSpc>
                <a:spcPts val="4160"/>
              </a:lnSpc>
              <a:spcBef>
                <a:spcPct val="0"/>
              </a:spcBef>
              <a:buFont typeface="Arial"/>
              <a:buChar char="•"/>
            </a:pPr>
            <a:r>
              <a:rPr lang="en-US" sz="2600">
                <a:solidFill>
                  <a:srgbClr val="FFFFFF"/>
                </a:solidFill>
                <a:latin typeface="Aileron"/>
                <a:ea typeface="Aileron"/>
                <a:cs typeface="Aileron"/>
                <a:sym typeface="Aileron"/>
              </a:rPr>
              <a:t>Ongoing Maintenance: Inquire about ongoing maintenance, updates, and support services to ensure your website remains up-t</a:t>
            </a:r>
            <a:r>
              <a:rPr lang="en-US" sz="2600">
                <a:solidFill>
                  <a:srgbClr val="FFFFFF"/>
                </a:solidFill>
                <a:latin typeface="Aileron"/>
                <a:ea typeface="Aileron"/>
                <a:cs typeface="Aileron"/>
                <a:sym typeface="Aileron"/>
              </a:rPr>
              <a:t>o-date and secure.</a:t>
            </a:r>
          </a:p>
          <a:p>
            <a:pPr algn="ctr" marL="561341" indent="-280670" lvl="1">
              <a:lnSpc>
                <a:spcPts val="4160"/>
              </a:lnSpc>
              <a:spcBef>
                <a:spcPct val="0"/>
              </a:spcBef>
              <a:buFont typeface="Arial"/>
              <a:buChar char="•"/>
            </a:pPr>
            <a:r>
              <a:rPr lang="en-US" sz="2600">
                <a:solidFill>
                  <a:srgbClr val="FFFFFF"/>
                </a:solidFill>
                <a:latin typeface="Aileron"/>
                <a:ea typeface="Aileron"/>
                <a:cs typeface="Aileron"/>
                <a:sym typeface="Aileron"/>
              </a:rPr>
              <a:t>Scalability: A good company should be able to scale your website as your business grows.</a:t>
            </a:r>
          </a:p>
          <a:p>
            <a:pPr algn="ctr">
              <a:lnSpc>
                <a:spcPts val="4160"/>
              </a:lnSpc>
              <a:spcBef>
                <a:spcPct val="0"/>
              </a:spcBef>
            </a:pPr>
            <a:r>
              <a:rPr lang="en-US" sz="2600">
                <a:solidFill>
                  <a:srgbClr val="FFFFFF"/>
                </a:solidFill>
                <a:latin typeface="Aileron"/>
                <a:ea typeface="Aileron"/>
                <a:cs typeface="Aileron"/>
                <a:sym typeface="Aileron"/>
              </a:rPr>
              <a:t>7. Pricing and Packages:</a:t>
            </a:r>
          </a:p>
          <a:p>
            <a:pPr algn="ctr" marL="561341" indent="-280670" lvl="1">
              <a:lnSpc>
                <a:spcPts val="4160"/>
              </a:lnSpc>
              <a:spcBef>
                <a:spcPct val="0"/>
              </a:spcBef>
              <a:buFont typeface="Arial"/>
              <a:buChar char="•"/>
            </a:pPr>
            <a:r>
              <a:rPr lang="en-US" sz="2600">
                <a:solidFill>
                  <a:srgbClr val="FFFFFF"/>
                </a:solidFill>
                <a:latin typeface="Aileron"/>
                <a:ea typeface="Aileron"/>
                <a:cs typeface="Aileron"/>
                <a:sym typeface="Aileron"/>
              </a:rPr>
              <a:t>Transparent Pricing: Choose a company with transparent pricing and clear package options.</a:t>
            </a:r>
          </a:p>
          <a:p>
            <a:pPr algn="ctr" marL="561341" indent="-280670" lvl="1">
              <a:lnSpc>
                <a:spcPts val="4160"/>
              </a:lnSpc>
              <a:spcBef>
                <a:spcPct val="0"/>
              </a:spcBef>
              <a:buFont typeface="Arial"/>
              <a:buChar char="•"/>
            </a:pPr>
            <a:r>
              <a:rPr lang="en-US" sz="2600">
                <a:solidFill>
                  <a:srgbClr val="FFFFFF"/>
                </a:solidFill>
                <a:latin typeface="Aileron"/>
                <a:ea typeface="Aileron"/>
                <a:cs typeface="Aileron"/>
                <a:sym typeface="Aileron"/>
              </a:rPr>
              <a:t>Value for Money: Consider the value you're getting for the price, not just the lowest cost.</a:t>
            </a:r>
          </a:p>
          <a:p>
            <a:pPr algn="ctr">
              <a:lnSpc>
                <a:spcPts val="4160"/>
              </a:lnSpc>
              <a:spcBef>
                <a:spcPct val="0"/>
              </a:spcBef>
            </a:pPr>
            <a:r>
              <a:rPr lang="en-US" sz="2600">
                <a:solidFill>
                  <a:srgbClr val="FFFFFF"/>
                </a:solidFill>
                <a:latin typeface="Aileron"/>
                <a:ea typeface="Aileron"/>
                <a:cs typeface="Aileron"/>
                <a:sym typeface="Aileron"/>
              </a:rPr>
              <a:t>Tips for Choosing the Right Company:</a:t>
            </a:r>
          </a:p>
          <a:p>
            <a:pPr algn="ctr" marL="561341" indent="-280670" lvl="1">
              <a:lnSpc>
                <a:spcPts val="4160"/>
              </a:lnSpc>
              <a:spcBef>
                <a:spcPct val="0"/>
              </a:spcBef>
              <a:buFont typeface="Arial"/>
              <a:buChar char="•"/>
            </a:pPr>
            <a:r>
              <a:rPr lang="en-US" sz="2600">
                <a:solidFill>
                  <a:srgbClr val="FFFFFF"/>
                </a:solidFill>
                <a:latin typeface="Aileron"/>
                <a:ea typeface="Aileron"/>
                <a:cs typeface="Aileron"/>
                <a:sym typeface="Aileron"/>
              </a:rPr>
              <a:t>Request References: Ask for references from previous clients to get firsthand feedback.</a:t>
            </a:r>
          </a:p>
          <a:p>
            <a:pPr algn="ctr" marL="561341" indent="-280670" lvl="1">
              <a:lnSpc>
                <a:spcPts val="4160"/>
              </a:lnSpc>
              <a:spcBef>
                <a:spcPct val="0"/>
              </a:spcBef>
              <a:buFont typeface="Arial"/>
              <a:buChar char="•"/>
            </a:pPr>
            <a:r>
              <a:rPr lang="en-US" sz="2600">
                <a:solidFill>
                  <a:srgbClr val="FFFFFF"/>
                </a:solidFill>
                <a:latin typeface="Aileron"/>
                <a:ea typeface="Aileron"/>
                <a:cs typeface="Aileron"/>
                <a:sym typeface="Aileron"/>
              </a:rPr>
              <a:t>Set Clear Goals: Clearly communicate your website goals and expectations to the company.</a:t>
            </a:r>
          </a:p>
          <a:p>
            <a:pPr algn="ctr" marL="561341" indent="-280670" lvl="1">
              <a:lnSpc>
                <a:spcPts val="4160"/>
              </a:lnSpc>
              <a:spcBef>
                <a:spcPct val="0"/>
              </a:spcBef>
              <a:buFont typeface="Arial"/>
              <a:buChar char="•"/>
            </a:pPr>
            <a:r>
              <a:rPr lang="en-US" sz="2600">
                <a:solidFill>
                  <a:srgbClr val="FFFFFF"/>
                </a:solidFill>
                <a:latin typeface="Aileron"/>
                <a:ea typeface="Aileron"/>
                <a:cs typeface="Aileron"/>
                <a:sym typeface="Aileron"/>
              </a:rPr>
              <a:t>Ask Questions: Don't hesitate to ask questions about their process, timeline, and team.</a:t>
            </a:r>
          </a:p>
        </p:txBody>
      </p:sp>
      <p:sp>
        <p:nvSpPr>
          <p:cNvPr name="TextBox 3" id="3"/>
          <p:cNvSpPr txBox="true"/>
          <p:nvPr/>
        </p:nvSpPr>
        <p:spPr>
          <a:xfrm rot="0">
            <a:off x="11015052" y="9559649"/>
            <a:ext cx="4754017" cy="496570"/>
          </a:xfrm>
          <a:prstGeom prst="rect">
            <a:avLst/>
          </a:prstGeom>
        </p:spPr>
        <p:txBody>
          <a:bodyPr anchor="t" rtlCol="false" tIns="0" lIns="0" bIns="0" rIns="0">
            <a:spAutoFit/>
          </a:bodyPr>
          <a:lstStyle/>
          <a:p>
            <a:pPr algn="ctr">
              <a:lnSpc>
                <a:spcPts val="4160"/>
              </a:lnSpc>
            </a:pPr>
            <a:r>
              <a:rPr lang="en-US" sz="2600">
                <a:solidFill>
                  <a:srgbClr val="FFFFFF"/>
                </a:solidFill>
                <a:latin typeface="Aileron"/>
                <a:ea typeface="Aileron"/>
                <a:cs typeface="Aileron"/>
                <a:sym typeface="Aileron"/>
              </a:rPr>
              <a:t>www.quorawebsolution.com</a:t>
            </a:r>
          </a:p>
        </p:txBody>
      </p:sp>
    </p:spTree>
  </p:cSld>
  <p:clrMapOvr>
    <a:masterClrMapping/>
  </p:clrMapOvr>
</p:sld>
</file>

<file path=ppt/slides/slide13.xml><?xml version="1.0" encoding="utf-8"?>
<p:sld xmlns:p="http://schemas.openxmlformats.org/presentationml/2006/main" xmlns:a="http://schemas.openxmlformats.org/drawingml/2006/main">
  <p:cSld>
    <p:bg>
      <p:bgPr>
        <a:solidFill>
          <a:srgbClr val="D10E36"/>
        </a:solidFill>
      </p:bgPr>
    </p:bg>
    <p:spTree>
      <p:nvGrpSpPr>
        <p:cNvPr id="1" name=""/>
        <p:cNvGrpSpPr/>
        <p:nvPr/>
      </p:nvGrpSpPr>
      <p:grpSpPr>
        <a:xfrm>
          <a:off x="0" y="0"/>
          <a:ext cx="0" cy="0"/>
          <a:chOff x="0" y="0"/>
          <a:chExt cx="0" cy="0"/>
        </a:xfrm>
      </p:grpSpPr>
      <p:sp>
        <p:nvSpPr>
          <p:cNvPr name="TextBox 2" id="2"/>
          <p:cNvSpPr txBox="true"/>
          <p:nvPr/>
        </p:nvSpPr>
        <p:spPr>
          <a:xfrm rot="0">
            <a:off x="0" y="7562705"/>
            <a:ext cx="18288000" cy="2068195"/>
          </a:xfrm>
          <a:prstGeom prst="rect">
            <a:avLst/>
          </a:prstGeom>
        </p:spPr>
        <p:txBody>
          <a:bodyPr anchor="t" rtlCol="false" tIns="0" lIns="0" bIns="0" rIns="0">
            <a:spAutoFit/>
          </a:bodyPr>
          <a:lstStyle/>
          <a:p>
            <a:pPr algn="ctr" marL="561341" indent="-280670" lvl="1">
              <a:lnSpc>
                <a:spcPts val="4160"/>
              </a:lnSpc>
              <a:buFont typeface="Arial"/>
              <a:buChar char="•"/>
            </a:pPr>
          </a:p>
          <a:p>
            <a:pPr algn="ctr" marL="561341" indent="-280670" lvl="1">
              <a:lnSpc>
                <a:spcPts val="4160"/>
              </a:lnSpc>
              <a:spcBef>
                <a:spcPct val="0"/>
              </a:spcBef>
              <a:buFont typeface="Arial"/>
              <a:buChar char="•"/>
            </a:pPr>
            <a:r>
              <a:rPr lang="en-US" sz="2600">
                <a:solidFill>
                  <a:srgbClr val="FFFFFF"/>
                </a:solidFill>
                <a:latin typeface="Aileron"/>
                <a:ea typeface="Aileron"/>
                <a:cs typeface="Aileron"/>
                <a:sym typeface="Aileron"/>
              </a:rPr>
              <a:t>Trust </a:t>
            </a:r>
            <a:r>
              <a:rPr lang="en-US" sz="2600">
                <a:solidFill>
                  <a:srgbClr val="FFFFFF"/>
                </a:solidFill>
                <a:latin typeface="Aileron"/>
                <a:ea typeface="Aileron"/>
                <a:cs typeface="Aileron"/>
                <a:sym typeface="Aileron"/>
              </a:rPr>
              <a:t>Your Gut: Choose a company that you feel comfortable working with.</a:t>
            </a:r>
          </a:p>
          <a:p>
            <a:pPr algn="ctr">
              <a:lnSpc>
                <a:spcPts val="4160"/>
              </a:lnSpc>
              <a:spcBef>
                <a:spcPct val="0"/>
              </a:spcBef>
            </a:pPr>
            <a:r>
              <a:rPr lang="en-US" sz="2600">
                <a:solidFill>
                  <a:srgbClr val="FFFFFF"/>
                </a:solidFill>
                <a:latin typeface="Aileron"/>
                <a:ea typeface="Aileron"/>
                <a:cs typeface="Aileron"/>
                <a:sym typeface="Aileron"/>
              </a:rPr>
              <a:t>By carefully considering these factors, you can select a website design and development company that will help you achieve your online goals.</a:t>
            </a:r>
          </a:p>
        </p:txBody>
      </p:sp>
      <p:sp>
        <p:nvSpPr>
          <p:cNvPr name="TextBox 3" id="3"/>
          <p:cNvSpPr txBox="true"/>
          <p:nvPr/>
        </p:nvSpPr>
        <p:spPr>
          <a:xfrm rot="0">
            <a:off x="11015052" y="9559649"/>
            <a:ext cx="4754017" cy="496570"/>
          </a:xfrm>
          <a:prstGeom prst="rect">
            <a:avLst/>
          </a:prstGeom>
        </p:spPr>
        <p:txBody>
          <a:bodyPr anchor="t" rtlCol="false" tIns="0" lIns="0" bIns="0" rIns="0">
            <a:spAutoFit/>
          </a:bodyPr>
          <a:lstStyle/>
          <a:p>
            <a:pPr algn="ctr">
              <a:lnSpc>
                <a:spcPts val="4160"/>
              </a:lnSpc>
            </a:pPr>
            <a:r>
              <a:rPr lang="en-US" sz="2600">
                <a:solidFill>
                  <a:srgbClr val="FFFFFF"/>
                </a:solidFill>
                <a:latin typeface="Aileron"/>
                <a:ea typeface="Aileron"/>
                <a:cs typeface="Aileron"/>
                <a:sym typeface="Aileron"/>
              </a:rPr>
              <a:t>www.quorawebsolution.com</a:t>
            </a:r>
          </a:p>
        </p:txBody>
      </p:sp>
    </p:spTree>
  </p:cSld>
  <p:clrMapOvr>
    <a:masterClrMapping/>
  </p:clrMapOvr>
</p:sld>
</file>

<file path=ppt/slides/slide14.xml><?xml version="1.0" encoding="utf-8"?>
<p:sld xmlns:p="http://schemas.openxmlformats.org/presentationml/2006/main" xmlns:a="http://schemas.openxmlformats.org/drawingml/2006/main">
  <p:cSld>
    <p:bg>
      <p:bgPr>
        <a:solidFill>
          <a:srgbClr val="D10E36"/>
        </a:solidFill>
      </p:bgPr>
    </p:bg>
    <p:spTree>
      <p:nvGrpSpPr>
        <p:cNvPr id="1" name=""/>
        <p:cNvGrpSpPr/>
        <p:nvPr/>
      </p:nvGrpSpPr>
      <p:grpSpPr>
        <a:xfrm>
          <a:off x="0" y="0"/>
          <a:ext cx="0" cy="0"/>
          <a:chOff x="0" y="0"/>
          <a:chExt cx="0" cy="0"/>
        </a:xfrm>
      </p:grpSpPr>
      <p:sp>
        <p:nvSpPr>
          <p:cNvPr name="TextBox 2" id="2"/>
          <p:cNvSpPr txBox="true"/>
          <p:nvPr/>
        </p:nvSpPr>
        <p:spPr>
          <a:xfrm rot="0">
            <a:off x="0" y="2843055"/>
            <a:ext cx="18288000" cy="2592070"/>
          </a:xfrm>
          <a:prstGeom prst="rect">
            <a:avLst/>
          </a:prstGeom>
        </p:spPr>
        <p:txBody>
          <a:bodyPr anchor="t" rtlCol="false" tIns="0" lIns="0" bIns="0" rIns="0">
            <a:spAutoFit/>
          </a:bodyPr>
          <a:lstStyle/>
          <a:p>
            <a:pPr algn="ctr">
              <a:lnSpc>
                <a:spcPts val="4160"/>
              </a:lnSpc>
            </a:pPr>
            <a:r>
              <a:rPr lang="en-US" sz="2600">
                <a:solidFill>
                  <a:srgbClr val="FFFFFF"/>
                </a:solidFill>
                <a:latin typeface="Aileron"/>
                <a:ea typeface="Aileron"/>
                <a:cs typeface="Aileron"/>
                <a:sym typeface="Aileron"/>
              </a:rPr>
              <a:t>Quora Web Solution: Quora Web Solution is a trusted website development company based in Bangalore, India, offering a wide array of services to not only domestic but global clientele. Be it Website Design and Development, SEO services, Digital Marketing, Branding, App Development, Ecommerce Solution, and Logo Creation . Quora Web Solution has the best website developers offering top quality services and that is the reason why we are well known as one of the best Website Development Companies in Bangalore, India.</a:t>
            </a:r>
          </a:p>
        </p:txBody>
      </p:sp>
      <p:sp>
        <p:nvSpPr>
          <p:cNvPr name="TextBox 3" id="3"/>
          <p:cNvSpPr txBox="true"/>
          <p:nvPr/>
        </p:nvSpPr>
        <p:spPr>
          <a:xfrm rot="0">
            <a:off x="2013049" y="7190105"/>
            <a:ext cx="7130951" cy="2068195"/>
          </a:xfrm>
          <a:prstGeom prst="rect">
            <a:avLst/>
          </a:prstGeom>
        </p:spPr>
        <p:txBody>
          <a:bodyPr anchor="t" rtlCol="false" tIns="0" lIns="0" bIns="0" rIns="0">
            <a:spAutoFit/>
          </a:bodyPr>
          <a:lstStyle/>
          <a:p>
            <a:pPr algn="ctr">
              <a:lnSpc>
                <a:spcPts val="4160"/>
              </a:lnSpc>
            </a:pPr>
            <a:r>
              <a:rPr lang="en-US" sz="2600">
                <a:solidFill>
                  <a:srgbClr val="FFFFFF"/>
                </a:solidFill>
                <a:latin typeface="Aileron"/>
                <a:ea typeface="Aileron"/>
                <a:cs typeface="Aileron"/>
                <a:sym typeface="Aileron"/>
              </a:rPr>
              <a:t>Visit Us - www.quorawebsolution.com</a:t>
            </a:r>
          </a:p>
          <a:p>
            <a:pPr algn="ctr">
              <a:lnSpc>
                <a:spcPts val="4160"/>
              </a:lnSpc>
            </a:pPr>
            <a:r>
              <a:rPr lang="en-US" sz="2600">
                <a:solidFill>
                  <a:srgbClr val="FFFFFF"/>
                </a:solidFill>
                <a:latin typeface="Aileron"/>
                <a:ea typeface="Aileron"/>
                <a:cs typeface="Aileron"/>
                <a:sym typeface="Aileron"/>
              </a:rPr>
              <a:t>Call Us - +91 9986 056 909</a:t>
            </a:r>
          </a:p>
          <a:p>
            <a:pPr algn="ctr">
              <a:lnSpc>
                <a:spcPts val="4160"/>
              </a:lnSpc>
            </a:pPr>
            <a:r>
              <a:rPr lang="en-US" sz="2600">
                <a:solidFill>
                  <a:srgbClr val="FFFFFF"/>
                </a:solidFill>
                <a:latin typeface="Aileron"/>
                <a:ea typeface="Aileron"/>
                <a:cs typeface="Aileron"/>
                <a:sym typeface="Aileron"/>
              </a:rPr>
              <a:t>Mail Us - info@quorawebsolutions.com</a:t>
            </a:r>
          </a:p>
          <a:p>
            <a:pPr algn="ctr">
              <a:lnSpc>
                <a:spcPts val="4160"/>
              </a:lnSpc>
            </a:pPr>
          </a:p>
        </p:txBody>
      </p:sp>
      <p:sp>
        <p:nvSpPr>
          <p:cNvPr name="TextBox 4" id="4"/>
          <p:cNvSpPr txBox="true"/>
          <p:nvPr/>
        </p:nvSpPr>
        <p:spPr>
          <a:xfrm rot="0">
            <a:off x="11015052" y="9559649"/>
            <a:ext cx="4754017" cy="496570"/>
          </a:xfrm>
          <a:prstGeom prst="rect">
            <a:avLst/>
          </a:prstGeom>
        </p:spPr>
        <p:txBody>
          <a:bodyPr anchor="t" rtlCol="false" tIns="0" lIns="0" bIns="0" rIns="0">
            <a:spAutoFit/>
          </a:bodyPr>
          <a:lstStyle/>
          <a:p>
            <a:pPr algn="ctr">
              <a:lnSpc>
                <a:spcPts val="4160"/>
              </a:lnSpc>
            </a:pPr>
            <a:r>
              <a:rPr lang="en-US" sz="2600">
                <a:solidFill>
                  <a:srgbClr val="FFFFFF"/>
                </a:solidFill>
                <a:latin typeface="Aileron"/>
                <a:ea typeface="Aileron"/>
                <a:cs typeface="Aileron"/>
                <a:sym typeface="Aileron"/>
              </a:rPr>
              <a:t>www.quorawebsolution.com</a:t>
            </a:r>
          </a:p>
        </p:txBody>
      </p:sp>
    </p:spTree>
  </p:cSld>
  <p:clrMapOvr>
    <a:masterClrMapping/>
  </p:clrMapOvr>
</p:sld>
</file>

<file path=ppt/slides/slide1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5400000">
            <a:off x="4000500" y="-4000500"/>
            <a:ext cx="10287000" cy="18288000"/>
            <a:chOff x="0" y="0"/>
            <a:chExt cx="13716000" cy="24384000"/>
          </a:xfrm>
        </p:grpSpPr>
        <p:sp>
          <p:nvSpPr>
            <p:cNvPr name="Freeform 3" id="3"/>
            <p:cNvSpPr/>
            <p:nvPr/>
          </p:nvSpPr>
          <p:spPr>
            <a:xfrm flipH="false" flipV="false" rot="0">
              <a:off x="0" y="0"/>
              <a:ext cx="13716000" cy="24384000"/>
            </a:xfrm>
            <a:custGeom>
              <a:avLst/>
              <a:gdLst/>
              <a:ahLst/>
              <a:cxnLst/>
              <a:rect r="r" b="b" t="t" l="l"/>
              <a:pathLst>
                <a:path h="24384000" w="13716000">
                  <a:moveTo>
                    <a:pt x="13716000" y="0"/>
                  </a:moveTo>
                  <a:lnTo>
                    <a:pt x="13716000" y="24384000"/>
                  </a:lnTo>
                  <a:lnTo>
                    <a:pt x="0" y="24384000"/>
                  </a:lnTo>
                  <a:lnTo>
                    <a:pt x="0" y="0"/>
                  </a:lnTo>
                  <a:lnTo>
                    <a:pt x="13716000" y="0"/>
                  </a:lnTo>
                  <a:close/>
                </a:path>
              </a:pathLst>
            </a:custGeom>
            <a:blipFill>
              <a:blip r:embed="rId2"/>
              <a:stretch>
                <a:fillRect l="-18098" t="0" r="-18098" b="0"/>
              </a:stretch>
            </a:blipFill>
          </p:spPr>
        </p:sp>
      </p:grpSp>
      <p:grpSp>
        <p:nvGrpSpPr>
          <p:cNvPr name="Group 4" id="4"/>
          <p:cNvGrpSpPr/>
          <p:nvPr/>
        </p:nvGrpSpPr>
        <p:grpSpPr>
          <a:xfrm rot="3339144">
            <a:off x="-4591061" y="5209522"/>
            <a:ext cx="9877602" cy="5536051"/>
            <a:chOff x="0" y="0"/>
            <a:chExt cx="13170136" cy="7381401"/>
          </a:xfrm>
        </p:grpSpPr>
        <p:sp>
          <p:nvSpPr>
            <p:cNvPr name="Freeform 5" id="5"/>
            <p:cNvSpPr/>
            <p:nvPr/>
          </p:nvSpPr>
          <p:spPr>
            <a:xfrm flipH="false" flipV="false" rot="0">
              <a:off x="0" y="0"/>
              <a:ext cx="13170154" cy="7381367"/>
            </a:xfrm>
            <a:custGeom>
              <a:avLst/>
              <a:gdLst/>
              <a:ahLst/>
              <a:cxnLst/>
              <a:rect r="r" b="b" t="t" l="l"/>
              <a:pathLst>
                <a:path h="7381367" w="13170154">
                  <a:moveTo>
                    <a:pt x="0" y="0"/>
                  </a:moveTo>
                  <a:lnTo>
                    <a:pt x="13170154" y="0"/>
                  </a:lnTo>
                  <a:lnTo>
                    <a:pt x="13170154" y="7381367"/>
                  </a:lnTo>
                  <a:lnTo>
                    <a:pt x="0" y="7381367"/>
                  </a:lnTo>
                  <a:lnTo>
                    <a:pt x="0" y="0"/>
                  </a:lnTo>
                  <a:close/>
                </a:path>
              </a:pathLst>
            </a:custGeom>
            <a:blipFill>
              <a:blip r:embed="rId3"/>
              <a:stretch>
                <a:fillRect l="0" t="0" r="0" b="0"/>
              </a:stretch>
            </a:blipFill>
          </p:spPr>
        </p:sp>
      </p:grpSp>
      <p:grpSp>
        <p:nvGrpSpPr>
          <p:cNvPr name="Group 6" id="6"/>
          <p:cNvGrpSpPr/>
          <p:nvPr/>
        </p:nvGrpSpPr>
        <p:grpSpPr>
          <a:xfrm rot="0">
            <a:off x="9854955" y="353167"/>
            <a:ext cx="7373989" cy="9232664"/>
            <a:chOff x="0" y="0"/>
            <a:chExt cx="9831986" cy="12310219"/>
          </a:xfrm>
        </p:grpSpPr>
        <p:sp>
          <p:nvSpPr>
            <p:cNvPr name="Freeform 7" id="7"/>
            <p:cNvSpPr/>
            <p:nvPr/>
          </p:nvSpPr>
          <p:spPr>
            <a:xfrm flipH="false" flipV="false" rot="0">
              <a:off x="0" y="0"/>
              <a:ext cx="9832086" cy="12310237"/>
            </a:xfrm>
            <a:custGeom>
              <a:avLst/>
              <a:gdLst/>
              <a:ahLst/>
              <a:cxnLst/>
              <a:rect r="r" b="b" t="t" l="l"/>
              <a:pathLst>
                <a:path h="12310237" w="9832086">
                  <a:moveTo>
                    <a:pt x="9831959" y="12310237"/>
                  </a:moveTo>
                  <a:lnTo>
                    <a:pt x="0" y="12310237"/>
                  </a:lnTo>
                  <a:lnTo>
                    <a:pt x="0" y="0"/>
                  </a:lnTo>
                  <a:lnTo>
                    <a:pt x="9828911" y="0"/>
                  </a:lnTo>
                  <a:lnTo>
                    <a:pt x="9832086" y="12310237"/>
                  </a:lnTo>
                  <a:close/>
                </a:path>
              </a:pathLst>
            </a:custGeom>
            <a:blipFill>
              <a:blip r:embed="rId4"/>
              <a:stretch>
                <a:fillRect l="-43903" t="0" r="-43902" b="0"/>
              </a:stretch>
            </a:blipFill>
          </p:spPr>
        </p:sp>
      </p:grpSp>
      <p:grpSp>
        <p:nvGrpSpPr>
          <p:cNvPr name="Group 8" id="8"/>
          <p:cNvGrpSpPr/>
          <p:nvPr/>
        </p:nvGrpSpPr>
        <p:grpSpPr>
          <a:xfrm rot="0">
            <a:off x="9817595" y="292457"/>
            <a:ext cx="7441705" cy="9340075"/>
            <a:chOff x="0" y="0"/>
            <a:chExt cx="9922273" cy="12453433"/>
          </a:xfrm>
        </p:grpSpPr>
        <p:sp>
          <p:nvSpPr>
            <p:cNvPr name="Freeform 9" id="9"/>
            <p:cNvSpPr/>
            <p:nvPr/>
          </p:nvSpPr>
          <p:spPr>
            <a:xfrm flipH="false" flipV="false" rot="0">
              <a:off x="0" y="0"/>
              <a:ext cx="9922256" cy="12453493"/>
            </a:xfrm>
            <a:custGeom>
              <a:avLst/>
              <a:gdLst/>
              <a:ahLst/>
              <a:cxnLst/>
              <a:rect r="r" b="b" t="t" l="l"/>
              <a:pathLst>
                <a:path h="12453493" w="9922256">
                  <a:moveTo>
                    <a:pt x="9922256" y="12453493"/>
                  </a:moveTo>
                  <a:lnTo>
                    <a:pt x="0" y="12453493"/>
                  </a:lnTo>
                  <a:lnTo>
                    <a:pt x="0" y="0"/>
                  </a:lnTo>
                  <a:lnTo>
                    <a:pt x="9922256" y="0"/>
                  </a:lnTo>
                  <a:lnTo>
                    <a:pt x="9922256" y="12453493"/>
                  </a:lnTo>
                  <a:close/>
                </a:path>
              </a:pathLst>
            </a:custGeom>
            <a:blipFill>
              <a:blip r:embed="rId5"/>
              <a:stretch>
                <a:fillRect l="-44304" t="0" r="-44304" b="0"/>
              </a:stretch>
            </a:blipFill>
          </p:spPr>
        </p:sp>
      </p:grpSp>
      <p:sp>
        <p:nvSpPr>
          <p:cNvPr name="TextBox 10" id="10"/>
          <p:cNvSpPr txBox="true"/>
          <p:nvPr/>
        </p:nvSpPr>
        <p:spPr>
          <a:xfrm rot="0">
            <a:off x="7267729" y="571513"/>
            <a:ext cx="6270719" cy="9143975"/>
          </a:xfrm>
          <a:prstGeom prst="rect">
            <a:avLst/>
          </a:prstGeom>
        </p:spPr>
        <p:txBody>
          <a:bodyPr anchor="t" rtlCol="false" tIns="0" lIns="0" bIns="0" rIns="0">
            <a:spAutoFit/>
          </a:bodyPr>
          <a:lstStyle/>
          <a:p>
            <a:pPr algn="ctr">
              <a:lnSpc>
                <a:spcPts val="2279"/>
              </a:lnSpc>
            </a:pPr>
            <a:r>
              <a:rPr lang="en-US" sz="1899" u="sng">
                <a:solidFill>
                  <a:srgbClr val="FFFFFF"/>
                </a:solidFill>
                <a:latin typeface="Aileron"/>
                <a:ea typeface="Aileron"/>
                <a:cs typeface="Aileron"/>
                <a:sym typeface="Aileron"/>
                <a:hlinkClick r:id="rId6" tooltip="https://www.quorawebsolution.com/wordpress-website-development-company-in-bangalore"/>
              </a:rPr>
              <a:t>WORDPRESS DEVELOPMENT</a:t>
            </a:r>
          </a:p>
          <a:p>
            <a:pPr algn="ctr">
              <a:lnSpc>
                <a:spcPts val="2279"/>
              </a:lnSpc>
            </a:pPr>
          </a:p>
          <a:p>
            <a:pPr algn="ctr">
              <a:lnSpc>
                <a:spcPts val="2279"/>
              </a:lnSpc>
            </a:pPr>
            <a:r>
              <a:rPr lang="en-US" sz="1899" u="sng">
                <a:solidFill>
                  <a:srgbClr val="FFFFFF"/>
                </a:solidFill>
                <a:latin typeface="Aileron"/>
                <a:ea typeface="Aileron"/>
                <a:cs typeface="Aileron"/>
                <a:sym typeface="Aileron"/>
                <a:hlinkClick r:id="rId7" tooltip="https://www.quorawebsolution.com/ecommerce-website-development-company-in-bangalore"/>
              </a:rPr>
              <a:t>ECOMMERCE DEVELOPMENT</a:t>
            </a:r>
          </a:p>
          <a:p>
            <a:pPr algn="ctr">
              <a:lnSpc>
                <a:spcPts val="2279"/>
              </a:lnSpc>
            </a:pPr>
          </a:p>
          <a:p>
            <a:pPr algn="ctr">
              <a:lnSpc>
                <a:spcPts val="2279"/>
              </a:lnSpc>
            </a:pPr>
            <a:r>
              <a:rPr lang="en-US" sz="1899" u="sng">
                <a:solidFill>
                  <a:srgbClr val="FFFFFF"/>
                </a:solidFill>
                <a:latin typeface="Aileron"/>
                <a:ea typeface="Aileron"/>
                <a:cs typeface="Aileron"/>
                <a:sym typeface="Aileron"/>
                <a:hlinkClick r:id="rId8" tooltip="https://www.quorawebsolution.com/php-website-development-company-in-bangalore"/>
              </a:rPr>
              <a:t>PHP DEVELOPMENT</a:t>
            </a:r>
          </a:p>
          <a:p>
            <a:pPr algn="ctr">
              <a:lnSpc>
                <a:spcPts val="2279"/>
              </a:lnSpc>
            </a:pPr>
          </a:p>
          <a:p>
            <a:pPr algn="ctr">
              <a:lnSpc>
                <a:spcPts val="2279"/>
              </a:lnSpc>
            </a:pPr>
            <a:r>
              <a:rPr lang="en-US" sz="1899" u="sng">
                <a:solidFill>
                  <a:srgbClr val="FFFFFF"/>
                </a:solidFill>
                <a:latin typeface="Aileron"/>
                <a:ea typeface="Aileron"/>
                <a:cs typeface="Aileron"/>
                <a:sym typeface="Aileron"/>
                <a:hlinkClick r:id="rId9" tooltip="https://www.quorawebsolution.com/cms-website-development-company-in-bangalore"/>
              </a:rPr>
              <a:t>CMS DEVELOPMENT</a:t>
            </a:r>
          </a:p>
          <a:p>
            <a:pPr algn="ctr">
              <a:lnSpc>
                <a:spcPts val="2279"/>
              </a:lnSpc>
            </a:pPr>
          </a:p>
          <a:p>
            <a:pPr algn="ctr">
              <a:lnSpc>
                <a:spcPts val="2279"/>
              </a:lnSpc>
            </a:pPr>
            <a:r>
              <a:rPr lang="en-US" sz="1899" u="sng">
                <a:solidFill>
                  <a:srgbClr val="FFFFFF"/>
                </a:solidFill>
                <a:latin typeface="Aileron"/>
                <a:ea typeface="Aileron"/>
                <a:cs typeface="Aileron"/>
                <a:sym typeface="Aileron"/>
                <a:hlinkClick r:id="rId10" tooltip="https://www.quorawebsolution.com/drupal-development-company-in-bangalore"/>
              </a:rPr>
              <a:t>DRUPAL DEVELOPMENT</a:t>
            </a:r>
          </a:p>
          <a:p>
            <a:pPr algn="ctr">
              <a:lnSpc>
                <a:spcPts val="2279"/>
              </a:lnSpc>
            </a:pPr>
          </a:p>
          <a:p>
            <a:pPr algn="ctr">
              <a:lnSpc>
                <a:spcPts val="2279"/>
              </a:lnSpc>
            </a:pPr>
            <a:r>
              <a:rPr lang="en-US" sz="1899" u="sng">
                <a:solidFill>
                  <a:srgbClr val="FFFFFF"/>
                </a:solidFill>
                <a:latin typeface="Aileron"/>
                <a:ea typeface="Aileron"/>
                <a:cs typeface="Aileron"/>
                <a:sym typeface="Aileron"/>
                <a:hlinkClick r:id="rId11" tooltip="https://www.quorawebsolution.com/website-maintenance-services-in-bangalore"/>
              </a:rPr>
              <a:t>WEBSITE SERVICES</a:t>
            </a:r>
          </a:p>
          <a:p>
            <a:pPr algn="ctr">
              <a:lnSpc>
                <a:spcPts val="2279"/>
              </a:lnSpc>
            </a:pPr>
          </a:p>
          <a:p>
            <a:pPr algn="ctr">
              <a:lnSpc>
                <a:spcPts val="2279"/>
              </a:lnSpc>
            </a:pPr>
            <a:r>
              <a:rPr lang="en-US" sz="1899" u="sng">
                <a:solidFill>
                  <a:srgbClr val="FFFFFF"/>
                </a:solidFill>
                <a:latin typeface="Aileron"/>
                <a:ea typeface="Aileron"/>
                <a:cs typeface="Aileron"/>
                <a:sym typeface="Aileron"/>
                <a:hlinkClick r:id="rId12" tooltip="https://www.quorawebsolution.com/web-portal-development-company-in-bangalore"/>
              </a:rPr>
              <a:t>WEBPORTAL DEVELOPMENT</a:t>
            </a:r>
          </a:p>
          <a:p>
            <a:pPr algn="ctr">
              <a:lnSpc>
                <a:spcPts val="2279"/>
              </a:lnSpc>
            </a:pPr>
          </a:p>
          <a:p>
            <a:pPr algn="ctr">
              <a:lnSpc>
                <a:spcPts val="2279"/>
              </a:lnSpc>
            </a:pPr>
            <a:r>
              <a:rPr lang="en-US" sz="1899" u="sng">
                <a:solidFill>
                  <a:srgbClr val="FFFFFF"/>
                </a:solidFill>
                <a:latin typeface="Aileron"/>
                <a:ea typeface="Aileron"/>
                <a:cs typeface="Aileron"/>
                <a:sym typeface="Aileron"/>
                <a:hlinkClick r:id="rId13" tooltip="https://www.quorawebsolution.com/magento-website-development-company-in-bangalore"/>
              </a:rPr>
              <a:t>MAGENTO DEVELOPMENT</a:t>
            </a:r>
          </a:p>
          <a:p>
            <a:pPr algn="ctr">
              <a:lnSpc>
                <a:spcPts val="2279"/>
              </a:lnSpc>
            </a:pPr>
          </a:p>
          <a:p>
            <a:pPr algn="ctr">
              <a:lnSpc>
                <a:spcPts val="2279"/>
              </a:lnSpc>
            </a:pPr>
            <a:r>
              <a:rPr lang="en-US" sz="1899" u="sng">
                <a:solidFill>
                  <a:srgbClr val="FFFFFF"/>
                </a:solidFill>
                <a:latin typeface="Aileron"/>
                <a:ea typeface="Aileron"/>
                <a:cs typeface="Aileron"/>
                <a:sym typeface="Aileron"/>
                <a:hlinkClick r:id="rId14" tooltip="https://www.quorawebsolution.com/website-development-company-in-bangalore"/>
              </a:rPr>
              <a:t>WEBSITE DEVELOPMENT</a:t>
            </a:r>
          </a:p>
          <a:p>
            <a:pPr algn="ctr">
              <a:lnSpc>
                <a:spcPts val="2279"/>
              </a:lnSpc>
            </a:pPr>
          </a:p>
          <a:p>
            <a:pPr algn="ctr">
              <a:lnSpc>
                <a:spcPts val="2279"/>
              </a:lnSpc>
            </a:pPr>
            <a:r>
              <a:rPr lang="en-US" sz="1899" u="sng">
                <a:solidFill>
                  <a:srgbClr val="FFFFFF"/>
                </a:solidFill>
                <a:latin typeface="Aileron"/>
                <a:ea typeface="Aileron"/>
                <a:cs typeface="Aileron"/>
                <a:sym typeface="Aileron"/>
                <a:hlinkClick r:id="rId15" tooltip="https://www.quorawebsolution.com/joomla-development-company-in-bangalore"/>
              </a:rPr>
              <a:t>JOOMLA DEVELOPMENT</a:t>
            </a:r>
          </a:p>
          <a:p>
            <a:pPr algn="ctr">
              <a:lnSpc>
                <a:spcPts val="2279"/>
              </a:lnSpc>
            </a:pPr>
          </a:p>
          <a:p>
            <a:pPr algn="ctr">
              <a:lnSpc>
                <a:spcPts val="2279"/>
              </a:lnSpc>
            </a:pPr>
            <a:r>
              <a:rPr lang="en-US" sz="1899" u="sng">
                <a:solidFill>
                  <a:srgbClr val="FFFFFF"/>
                </a:solidFill>
                <a:latin typeface="Aileron"/>
                <a:ea typeface="Aileron"/>
                <a:cs typeface="Aileron"/>
                <a:sym typeface="Aileron"/>
                <a:hlinkClick r:id="rId16" tooltip="https://www.quorawebsolution.com/small-business-web-design-and-development-company-in-bangalore"/>
              </a:rPr>
              <a:t>SMALL BUSINESS DEVELOPMENT</a:t>
            </a:r>
          </a:p>
          <a:p>
            <a:pPr algn="ctr">
              <a:lnSpc>
                <a:spcPts val="2279"/>
              </a:lnSpc>
            </a:pPr>
          </a:p>
          <a:p>
            <a:pPr algn="ctr">
              <a:lnSpc>
                <a:spcPts val="2279"/>
              </a:lnSpc>
            </a:pPr>
            <a:r>
              <a:rPr lang="en-US" sz="1899" u="sng">
                <a:solidFill>
                  <a:srgbClr val="FFFFFF"/>
                </a:solidFill>
                <a:latin typeface="Aileron"/>
                <a:ea typeface="Aileron"/>
                <a:cs typeface="Aileron"/>
                <a:sym typeface="Aileron"/>
                <a:hlinkClick r:id="rId17" tooltip="https://www.quorawebsolution.com/cheap-website-development-company-in-bangalore"/>
              </a:rPr>
              <a:t>CHEAP WEBSITE DEVELOPMENT</a:t>
            </a:r>
          </a:p>
          <a:p>
            <a:pPr algn="ctr">
              <a:lnSpc>
                <a:spcPts val="2279"/>
              </a:lnSpc>
            </a:pPr>
          </a:p>
          <a:p>
            <a:pPr algn="ctr">
              <a:lnSpc>
                <a:spcPts val="2279"/>
              </a:lnSpc>
            </a:pPr>
            <a:r>
              <a:rPr lang="en-US" sz="1899" u="sng">
                <a:solidFill>
                  <a:srgbClr val="FFFFFF"/>
                </a:solidFill>
                <a:latin typeface="Aileron"/>
                <a:ea typeface="Aileron"/>
                <a:cs typeface="Aileron"/>
                <a:sym typeface="Aileron"/>
                <a:hlinkClick r:id="rId18" tooltip="https://www.quorawebsolution.com/static-website-development-company-in-bangalore"/>
              </a:rPr>
              <a:t>STATIC WEBSITE DEVELOPMENT</a:t>
            </a:r>
          </a:p>
          <a:p>
            <a:pPr algn="ctr">
              <a:lnSpc>
                <a:spcPts val="2279"/>
              </a:lnSpc>
            </a:pPr>
          </a:p>
          <a:p>
            <a:pPr algn="ctr">
              <a:lnSpc>
                <a:spcPts val="2279"/>
              </a:lnSpc>
            </a:pPr>
            <a:r>
              <a:rPr lang="en-US" sz="1899" u="sng">
                <a:solidFill>
                  <a:srgbClr val="FFFFFF"/>
                </a:solidFill>
                <a:latin typeface="Aileron"/>
                <a:ea typeface="Aileron"/>
                <a:cs typeface="Aileron"/>
                <a:sym typeface="Aileron"/>
                <a:hlinkClick r:id="rId19" tooltip="https://www.quorawebsolution.com/dynamic-website-development-company-in-bangalore"/>
              </a:rPr>
              <a:t>DYNAMIC WEBSITE DEVELOPMENT</a:t>
            </a:r>
          </a:p>
          <a:p>
            <a:pPr algn="ctr">
              <a:lnSpc>
                <a:spcPts val="2279"/>
              </a:lnSpc>
            </a:pPr>
          </a:p>
          <a:p>
            <a:pPr algn="ctr">
              <a:lnSpc>
                <a:spcPts val="2279"/>
              </a:lnSpc>
            </a:pPr>
            <a:r>
              <a:rPr lang="en-US" sz="1899" u="sng">
                <a:solidFill>
                  <a:srgbClr val="FFFFFF"/>
                </a:solidFill>
                <a:latin typeface="Aileron"/>
                <a:ea typeface="Aileron"/>
                <a:cs typeface="Aileron"/>
                <a:sym typeface="Aileron"/>
                <a:hlinkClick r:id="rId20" tooltip="https://www.quorawebsolution.com/website-design-company-in-bangalore"/>
              </a:rPr>
              <a:t>WEBSITE DESIGN COMPANY</a:t>
            </a:r>
          </a:p>
          <a:p>
            <a:pPr algn="ctr">
              <a:lnSpc>
                <a:spcPts val="2279"/>
              </a:lnSpc>
            </a:pPr>
          </a:p>
          <a:p>
            <a:pPr algn="ctr">
              <a:lnSpc>
                <a:spcPts val="2279"/>
              </a:lnSpc>
            </a:pPr>
            <a:r>
              <a:rPr lang="en-US" sz="1899" u="sng">
                <a:solidFill>
                  <a:srgbClr val="FFFFFF"/>
                </a:solidFill>
                <a:latin typeface="Aileron"/>
                <a:ea typeface="Aileron"/>
                <a:cs typeface="Aileron"/>
                <a:sym typeface="Aileron"/>
                <a:hlinkClick r:id="rId21" tooltip="https://www.quorawebsolution.com/tour-and-travel-website-development-company-in-bangalore"/>
              </a:rPr>
              <a:t>TOUR AND TRAVEL WEBSITE DEVELOPMENT</a:t>
            </a:r>
          </a:p>
          <a:p>
            <a:pPr algn="ctr">
              <a:lnSpc>
                <a:spcPts val="2279"/>
              </a:lnSpc>
            </a:pPr>
          </a:p>
        </p:txBody>
      </p:sp>
      <p:sp>
        <p:nvSpPr>
          <p:cNvPr name="TextBox 11" id="11"/>
          <p:cNvSpPr txBox="true"/>
          <p:nvPr/>
        </p:nvSpPr>
        <p:spPr>
          <a:xfrm rot="0">
            <a:off x="1193982" y="343642"/>
            <a:ext cx="2681783" cy="771510"/>
          </a:xfrm>
          <a:prstGeom prst="rect">
            <a:avLst/>
          </a:prstGeom>
        </p:spPr>
        <p:txBody>
          <a:bodyPr anchor="t" rtlCol="false" tIns="0" lIns="0" bIns="0" rIns="0">
            <a:spAutoFit/>
          </a:bodyPr>
          <a:lstStyle/>
          <a:p>
            <a:pPr algn="ctr">
              <a:lnSpc>
                <a:spcPts val="6000"/>
              </a:lnSpc>
            </a:pPr>
            <a:r>
              <a:rPr lang="en-US" sz="5000">
                <a:solidFill>
                  <a:srgbClr val="FFFFFF"/>
                </a:solidFill>
                <a:latin typeface="Aileron"/>
                <a:ea typeface="Aileron"/>
                <a:cs typeface="Aileron"/>
                <a:sym typeface="Aileron"/>
              </a:rPr>
              <a:t>Services</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D10E36"/>
        </a:solidFill>
      </p:bgPr>
    </p:bg>
    <p:spTree>
      <p:nvGrpSpPr>
        <p:cNvPr id="1" name=""/>
        <p:cNvGrpSpPr/>
        <p:nvPr/>
      </p:nvGrpSpPr>
      <p:grpSpPr>
        <a:xfrm>
          <a:off x="0" y="0"/>
          <a:ext cx="0" cy="0"/>
          <a:chOff x="0" y="0"/>
          <a:chExt cx="0" cy="0"/>
        </a:xfrm>
      </p:grpSpPr>
      <p:sp>
        <p:nvSpPr>
          <p:cNvPr name="Freeform 2" id="2"/>
          <p:cNvSpPr/>
          <p:nvPr/>
        </p:nvSpPr>
        <p:spPr>
          <a:xfrm flipH="false" flipV="false" rot="0">
            <a:off x="2406501" y="370231"/>
            <a:ext cx="13126778" cy="6178650"/>
          </a:xfrm>
          <a:custGeom>
            <a:avLst/>
            <a:gdLst/>
            <a:ahLst/>
            <a:cxnLst/>
            <a:rect r="r" b="b" t="t" l="l"/>
            <a:pathLst>
              <a:path h="6178650" w="13126778">
                <a:moveTo>
                  <a:pt x="0" y="0"/>
                </a:moveTo>
                <a:lnTo>
                  <a:pt x="13126778" y="0"/>
                </a:lnTo>
                <a:lnTo>
                  <a:pt x="13126778" y="6178650"/>
                </a:lnTo>
                <a:lnTo>
                  <a:pt x="0" y="6178650"/>
                </a:lnTo>
                <a:lnTo>
                  <a:pt x="0" y="0"/>
                </a:lnTo>
                <a:close/>
              </a:path>
            </a:pathLst>
          </a:custGeom>
          <a:blipFill>
            <a:blip r:embed="rId2"/>
            <a:stretch>
              <a:fillRect l="0" t="-34550" r="0" b="-42254"/>
            </a:stretch>
          </a:blipFill>
        </p:spPr>
      </p:sp>
      <p:sp>
        <p:nvSpPr>
          <p:cNvPr name="TextBox 3" id="3"/>
          <p:cNvSpPr txBox="true"/>
          <p:nvPr/>
        </p:nvSpPr>
        <p:spPr>
          <a:xfrm rot="0">
            <a:off x="0" y="8571581"/>
            <a:ext cx="18288000" cy="1020445"/>
          </a:xfrm>
          <a:prstGeom prst="rect">
            <a:avLst/>
          </a:prstGeom>
        </p:spPr>
        <p:txBody>
          <a:bodyPr anchor="t" rtlCol="false" tIns="0" lIns="0" bIns="0" rIns="0">
            <a:spAutoFit/>
          </a:bodyPr>
          <a:lstStyle/>
          <a:p>
            <a:pPr algn="ctr">
              <a:lnSpc>
                <a:spcPts val="4160"/>
              </a:lnSpc>
            </a:pPr>
            <a:r>
              <a:rPr lang="en-US" sz="2600">
                <a:solidFill>
                  <a:srgbClr val="FFFFFF"/>
                </a:solidFill>
                <a:latin typeface="Aileron"/>
                <a:ea typeface="Aileron"/>
                <a:cs typeface="Aileron"/>
                <a:sym typeface="Aileron"/>
              </a:rPr>
              <a:t>Crafting Digital Magic: Leading Website Design and Development Companies</a:t>
            </a:r>
          </a:p>
          <a:p>
            <a:pPr algn="ctr">
              <a:lnSpc>
                <a:spcPts val="4160"/>
              </a:lnSpc>
              <a:spcBef>
                <a:spcPct val="0"/>
              </a:spcBef>
            </a:pPr>
            <a:r>
              <a:rPr lang="en-US" sz="2600">
                <a:solidFill>
                  <a:srgbClr val="FFFFFF"/>
                </a:solidFill>
                <a:latin typeface="Aileron"/>
                <a:ea typeface="Aileron"/>
                <a:cs typeface="Aileron"/>
                <a:sym typeface="Aileron"/>
              </a:rPr>
              <a:t>A website is a digital storefront, brand ambassador, and revenue generator. </a:t>
            </a:r>
          </a:p>
        </p:txBody>
      </p:sp>
      <p:sp>
        <p:nvSpPr>
          <p:cNvPr name="TextBox 4" id="4"/>
          <p:cNvSpPr txBox="true"/>
          <p:nvPr/>
        </p:nvSpPr>
        <p:spPr>
          <a:xfrm rot="0">
            <a:off x="11015052" y="9559649"/>
            <a:ext cx="4754017" cy="496570"/>
          </a:xfrm>
          <a:prstGeom prst="rect">
            <a:avLst/>
          </a:prstGeom>
        </p:spPr>
        <p:txBody>
          <a:bodyPr anchor="t" rtlCol="false" tIns="0" lIns="0" bIns="0" rIns="0">
            <a:spAutoFit/>
          </a:bodyPr>
          <a:lstStyle/>
          <a:p>
            <a:pPr algn="ctr">
              <a:lnSpc>
                <a:spcPts val="4160"/>
              </a:lnSpc>
            </a:pPr>
            <a:r>
              <a:rPr lang="en-US" sz="2600">
                <a:solidFill>
                  <a:srgbClr val="FFFFFF"/>
                </a:solidFill>
                <a:latin typeface="Aileron"/>
                <a:ea typeface="Aileron"/>
                <a:cs typeface="Aileron"/>
                <a:sym typeface="Aileron"/>
              </a:rPr>
              <a:t>www.quorawebsolution.com</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D10E36"/>
        </a:solidFill>
      </p:bgPr>
    </p:bg>
    <p:spTree>
      <p:nvGrpSpPr>
        <p:cNvPr id="1" name=""/>
        <p:cNvGrpSpPr/>
        <p:nvPr/>
      </p:nvGrpSpPr>
      <p:grpSpPr>
        <a:xfrm>
          <a:off x="0" y="0"/>
          <a:ext cx="0" cy="0"/>
          <a:chOff x="0" y="0"/>
          <a:chExt cx="0" cy="0"/>
        </a:xfrm>
      </p:grpSpPr>
      <p:sp>
        <p:nvSpPr>
          <p:cNvPr name="Freeform 2" id="2"/>
          <p:cNvSpPr/>
          <p:nvPr/>
        </p:nvSpPr>
        <p:spPr>
          <a:xfrm flipH="false" flipV="false" rot="0">
            <a:off x="2504702" y="277218"/>
            <a:ext cx="13146370" cy="6612046"/>
          </a:xfrm>
          <a:custGeom>
            <a:avLst/>
            <a:gdLst/>
            <a:ahLst/>
            <a:cxnLst/>
            <a:rect r="r" b="b" t="t" l="l"/>
            <a:pathLst>
              <a:path h="6612046" w="13146370">
                <a:moveTo>
                  <a:pt x="0" y="0"/>
                </a:moveTo>
                <a:lnTo>
                  <a:pt x="13146371" y="0"/>
                </a:lnTo>
                <a:lnTo>
                  <a:pt x="13146371" y="6612047"/>
                </a:lnTo>
                <a:lnTo>
                  <a:pt x="0" y="6612047"/>
                </a:lnTo>
                <a:lnTo>
                  <a:pt x="0" y="0"/>
                </a:lnTo>
                <a:close/>
              </a:path>
            </a:pathLst>
          </a:custGeom>
          <a:blipFill>
            <a:blip r:embed="rId2"/>
            <a:stretch>
              <a:fillRect l="0" t="-21859" r="0" b="-9861"/>
            </a:stretch>
          </a:blipFill>
        </p:spPr>
      </p:sp>
      <p:sp>
        <p:nvSpPr>
          <p:cNvPr name="TextBox 3" id="3"/>
          <p:cNvSpPr txBox="true"/>
          <p:nvPr/>
        </p:nvSpPr>
        <p:spPr>
          <a:xfrm rot="0">
            <a:off x="0" y="8598026"/>
            <a:ext cx="18288000" cy="1020445"/>
          </a:xfrm>
          <a:prstGeom prst="rect">
            <a:avLst/>
          </a:prstGeom>
        </p:spPr>
        <p:txBody>
          <a:bodyPr anchor="t" rtlCol="false" tIns="0" lIns="0" bIns="0" rIns="0">
            <a:spAutoFit/>
          </a:bodyPr>
          <a:lstStyle/>
          <a:p>
            <a:pPr algn="ctr">
              <a:lnSpc>
                <a:spcPts val="4160"/>
              </a:lnSpc>
            </a:pPr>
            <a:r>
              <a:rPr lang="en-US" sz="2600">
                <a:solidFill>
                  <a:srgbClr val="FFFFFF"/>
                </a:solidFill>
                <a:latin typeface="Aileron"/>
                <a:ea typeface="Aileron"/>
                <a:cs typeface="Aileron"/>
                <a:sym typeface="Aileron"/>
              </a:rPr>
              <a:t>A well-designed and developed website can captivate audiences, drive conversions, and elevate your brand to new heights.</a:t>
            </a:r>
          </a:p>
          <a:p>
            <a:pPr algn="ctr">
              <a:lnSpc>
                <a:spcPts val="4160"/>
              </a:lnSpc>
              <a:spcBef>
                <a:spcPct val="0"/>
              </a:spcBef>
            </a:pPr>
          </a:p>
        </p:txBody>
      </p:sp>
      <p:sp>
        <p:nvSpPr>
          <p:cNvPr name="TextBox 4" id="4"/>
          <p:cNvSpPr txBox="true"/>
          <p:nvPr/>
        </p:nvSpPr>
        <p:spPr>
          <a:xfrm rot="0">
            <a:off x="11015052" y="9559649"/>
            <a:ext cx="4754017" cy="496570"/>
          </a:xfrm>
          <a:prstGeom prst="rect">
            <a:avLst/>
          </a:prstGeom>
        </p:spPr>
        <p:txBody>
          <a:bodyPr anchor="t" rtlCol="false" tIns="0" lIns="0" bIns="0" rIns="0">
            <a:spAutoFit/>
          </a:bodyPr>
          <a:lstStyle/>
          <a:p>
            <a:pPr algn="ctr">
              <a:lnSpc>
                <a:spcPts val="4160"/>
              </a:lnSpc>
            </a:pPr>
            <a:r>
              <a:rPr lang="en-US" sz="2600">
                <a:solidFill>
                  <a:srgbClr val="FFFFFF"/>
                </a:solidFill>
                <a:latin typeface="Aileron"/>
                <a:ea typeface="Aileron"/>
                <a:cs typeface="Aileron"/>
                <a:sym typeface="Aileron"/>
              </a:rPr>
              <a:t>www.quorawebsolution.com</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D10E36"/>
        </a:solidFill>
      </p:bgPr>
    </p:bg>
    <p:spTree>
      <p:nvGrpSpPr>
        <p:cNvPr id="1" name=""/>
        <p:cNvGrpSpPr/>
        <p:nvPr/>
      </p:nvGrpSpPr>
      <p:grpSpPr>
        <a:xfrm>
          <a:off x="0" y="0"/>
          <a:ext cx="0" cy="0"/>
          <a:chOff x="0" y="0"/>
          <a:chExt cx="0" cy="0"/>
        </a:xfrm>
      </p:grpSpPr>
      <p:sp>
        <p:nvSpPr>
          <p:cNvPr name="Freeform 2" id="2"/>
          <p:cNvSpPr/>
          <p:nvPr/>
        </p:nvSpPr>
        <p:spPr>
          <a:xfrm flipH="false" flipV="false" rot="0">
            <a:off x="2619681" y="305037"/>
            <a:ext cx="12889968" cy="6609298"/>
          </a:xfrm>
          <a:custGeom>
            <a:avLst/>
            <a:gdLst/>
            <a:ahLst/>
            <a:cxnLst/>
            <a:rect r="r" b="b" t="t" l="l"/>
            <a:pathLst>
              <a:path h="6609298" w="12889968">
                <a:moveTo>
                  <a:pt x="0" y="0"/>
                </a:moveTo>
                <a:lnTo>
                  <a:pt x="12889968" y="0"/>
                </a:lnTo>
                <a:lnTo>
                  <a:pt x="12889968" y="6609298"/>
                </a:lnTo>
                <a:lnTo>
                  <a:pt x="0" y="6609298"/>
                </a:lnTo>
                <a:lnTo>
                  <a:pt x="0" y="0"/>
                </a:lnTo>
                <a:close/>
              </a:path>
            </a:pathLst>
          </a:custGeom>
          <a:blipFill>
            <a:blip r:embed="rId2"/>
            <a:stretch>
              <a:fillRect l="0" t="-22673" r="0" b="-15471"/>
            </a:stretch>
          </a:blipFill>
        </p:spPr>
      </p:sp>
      <p:sp>
        <p:nvSpPr>
          <p:cNvPr name="TextBox 3" id="3"/>
          <p:cNvSpPr txBox="true"/>
          <p:nvPr/>
        </p:nvSpPr>
        <p:spPr>
          <a:xfrm rot="0">
            <a:off x="0" y="8511899"/>
            <a:ext cx="18288000" cy="1544320"/>
          </a:xfrm>
          <a:prstGeom prst="rect">
            <a:avLst/>
          </a:prstGeom>
        </p:spPr>
        <p:txBody>
          <a:bodyPr anchor="t" rtlCol="false" tIns="0" lIns="0" bIns="0" rIns="0">
            <a:spAutoFit/>
          </a:bodyPr>
          <a:lstStyle/>
          <a:p>
            <a:pPr algn="ctr">
              <a:lnSpc>
                <a:spcPts val="4160"/>
              </a:lnSpc>
              <a:spcBef>
                <a:spcPct val="0"/>
              </a:spcBef>
            </a:pPr>
            <a:r>
              <a:rPr lang="en-US" sz="2600">
                <a:solidFill>
                  <a:srgbClr val="FFFFFF"/>
                </a:solidFill>
                <a:latin typeface="Aileron"/>
                <a:ea typeface="Aileron"/>
                <a:cs typeface="Aileron"/>
                <a:sym typeface="Aileron"/>
              </a:rPr>
              <a:t>To help you navigate the vast landscape of website design and development companies, we've curated a list </a:t>
            </a:r>
            <a:r>
              <a:rPr lang="en-US" sz="2600">
                <a:solidFill>
                  <a:srgbClr val="FFFFFF"/>
                </a:solidFill>
                <a:latin typeface="Aileron"/>
                <a:ea typeface="Aileron"/>
                <a:cs typeface="Aileron"/>
                <a:sym typeface="Aileron"/>
              </a:rPr>
              <a:t>of industry leaders who are redefining the digital experience. </a:t>
            </a:r>
          </a:p>
          <a:p>
            <a:pPr algn="ctr">
              <a:lnSpc>
                <a:spcPts val="4160"/>
              </a:lnSpc>
              <a:spcBef>
                <a:spcPct val="0"/>
              </a:spcBef>
            </a:pPr>
          </a:p>
        </p:txBody>
      </p:sp>
      <p:sp>
        <p:nvSpPr>
          <p:cNvPr name="TextBox 4" id="4"/>
          <p:cNvSpPr txBox="true"/>
          <p:nvPr/>
        </p:nvSpPr>
        <p:spPr>
          <a:xfrm rot="0">
            <a:off x="11015052" y="9559649"/>
            <a:ext cx="4754017" cy="496570"/>
          </a:xfrm>
          <a:prstGeom prst="rect">
            <a:avLst/>
          </a:prstGeom>
        </p:spPr>
        <p:txBody>
          <a:bodyPr anchor="t" rtlCol="false" tIns="0" lIns="0" bIns="0" rIns="0">
            <a:spAutoFit/>
          </a:bodyPr>
          <a:lstStyle/>
          <a:p>
            <a:pPr algn="ctr">
              <a:lnSpc>
                <a:spcPts val="4160"/>
              </a:lnSpc>
            </a:pPr>
            <a:r>
              <a:rPr lang="en-US" sz="2600">
                <a:solidFill>
                  <a:srgbClr val="FFFFFF"/>
                </a:solidFill>
                <a:latin typeface="Aileron"/>
                <a:ea typeface="Aileron"/>
                <a:cs typeface="Aileron"/>
                <a:sym typeface="Aileron"/>
              </a:rPr>
              <a:t>www.quorawebsolution.com</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D10E36"/>
        </a:solidFill>
      </p:bgPr>
    </p:bg>
    <p:spTree>
      <p:nvGrpSpPr>
        <p:cNvPr id="1" name=""/>
        <p:cNvGrpSpPr/>
        <p:nvPr/>
      </p:nvGrpSpPr>
      <p:grpSpPr>
        <a:xfrm>
          <a:off x="0" y="0"/>
          <a:ext cx="0" cy="0"/>
          <a:chOff x="0" y="0"/>
          <a:chExt cx="0" cy="0"/>
        </a:xfrm>
      </p:grpSpPr>
      <p:sp>
        <p:nvSpPr>
          <p:cNvPr name="Freeform 2" id="2"/>
          <p:cNvSpPr/>
          <p:nvPr/>
        </p:nvSpPr>
        <p:spPr>
          <a:xfrm flipH="false" flipV="false" rot="0">
            <a:off x="2629145" y="321923"/>
            <a:ext cx="12923930" cy="6443302"/>
          </a:xfrm>
          <a:custGeom>
            <a:avLst/>
            <a:gdLst/>
            <a:ahLst/>
            <a:cxnLst/>
            <a:rect r="r" b="b" t="t" l="l"/>
            <a:pathLst>
              <a:path h="6443302" w="12923930">
                <a:moveTo>
                  <a:pt x="0" y="0"/>
                </a:moveTo>
                <a:lnTo>
                  <a:pt x="12923930" y="0"/>
                </a:lnTo>
                <a:lnTo>
                  <a:pt x="12923930" y="6443302"/>
                </a:lnTo>
                <a:lnTo>
                  <a:pt x="0" y="6443302"/>
                </a:lnTo>
                <a:lnTo>
                  <a:pt x="0" y="0"/>
                </a:lnTo>
                <a:close/>
              </a:path>
            </a:pathLst>
          </a:custGeom>
          <a:blipFill>
            <a:blip r:embed="rId2"/>
            <a:stretch>
              <a:fillRect l="0" t="0" r="-5729" b="-19290"/>
            </a:stretch>
          </a:blipFill>
        </p:spPr>
      </p:sp>
      <p:sp>
        <p:nvSpPr>
          <p:cNvPr name="TextBox 3" id="3"/>
          <p:cNvSpPr txBox="true"/>
          <p:nvPr/>
        </p:nvSpPr>
        <p:spPr>
          <a:xfrm rot="0">
            <a:off x="0" y="8957628"/>
            <a:ext cx="18288000" cy="1020445"/>
          </a:xfrm>
          <a:prstGeom prst="rect">
            <a:avLst/>
          </a:prstGeom>
        </p:spPr>
        <p:txBody>
          <a:bodyPr anchor="t" rtlCol="false" tIns="0" lIns="0" bIns="0" rIns="0">
            <a:spAutoFit/>
          </a:bodyPr>
          <a:lstStyle/>
          <a:p>
            <a:pPr algn="ctr">
              <a:lnSpc>
                <a:spcPts val="4160"/>
              </a:lnSpc>
              <a:spcBef>
                <a:spcPct val="0"/>
              </a:spcBef>
            </a:pPr>
            <a:r>
              <a:rPr lang="en-US" sz="2600">
                <a:solidFill>
                  <a:srgbClr val="FFFFFF"/>
                </a:solidFill>
                <a:latin typeface="Aileron"/>
                <a:ea typeface="Aileron"/>
                <a:cs typeface="Aileron"/>
                <a:sym typeface="Aileron"/>
              </a:rPr>
              <a:t>These companies craft stunning digital experiences.</a:t>
            </a:r>
          </a:p>
          <a:p>
            <a:pPr algn="ctr">
              <a:lnSpc>
                <a:spcPts val="4160"/>
              </a:lnSpc>
              <a:spcBef>
                <a:spcPct val="0"/>
              </a:spcBef>
            </a:pPr>
          </a:p>
        </p:txBody>
      </p:sp>
      <p:sp>
        <p:nvSpPr>
          <p:cNvPr name="TextBox 4" id="4"/>
          <p:cNvSpPr txBox="true"/>
          <p:nvPr/>
        </p:nvSpPr>
        <p:spPr>
          <a:xfrm rot="0">
            <a:off x="11015052" y="9559649"/>
            <a:ext cx="4754017" cy="496570"/>
          </a:xfrm>
          <a:prstGeom prst="rect">
            <a:avLst/>
          </a:prstGeom>
        </p:spPr>
        <p:txBody>
          <a:bodyPr anchor="t" rtlCol="false" tIns="0" lIns="0" bIns="0" rIns="0">
            <a:spAutoFit/>
          </a:bodyPr>
          <a:lstStyle/>
          <a:p>
            <a:pPr algn="ctr">
              <a:lnSpc>
                <a:spcPts val="4160"/>
              </a:lnSpc>
            </a:pPr>
            <a:r>
              <a:rPr lang="en-US" sz="2600">
                <a:solidFill>
                  <a:srgbClr val="FFFFFF"/>
                </a:solidFill>
                <a:latin typeface="Aileron"/>
                <a:ea typeface="Aileron"/>
                <a:cs typeface="Aileron"/>
                <a:sym typeface="Aileron"/>
              </a:rPr>
              <a:t>www.quorawebsolution.com</a:t>
            </a:r>
          </a:p>
        </p:txBody>
      </p:sp>
    </p:spTree>
  </p:cSld>
  <p:clrMapOvr>
    <a:masterClrMapping/>
  </p:clrMapOvr>
</p:sld>
</file>

<file path=ppt/slides/slide6.xml><?xml version="1.0" encoding="utf-8"?>
<p:sld xmlns:p="http://schemas.openxmlformats.org/presentationml/2006/main" xmlns:a="http://schemas.openxmlformats.org/drawingml/2006/main">
  <p:cSld>
    <p:bg>
      <p:bgPr>
        <a:solidFill>
          <a:srgbClr val="D10E36"/>
        </a:solidFill>
      </p:bgPr>
    </p:bg>
    <p:spTree>
      <p:nvGrpSpPr>
        <p:cNvPr id="1" name=""/>
        <p:cNvGrpSpPr/>
        <p:nvPr/>
      </p:nvGrpSpPr>
      <p:grpSpPr>
        <a:xfrm>
          <a:off x="0" y="0"/>
          <a:ext cx="0" cy="0"/>
          <a:chOff x="0" y="0"/>
          <a:chExt cx="0" cy="0"/>
        </a:xfrm>
      </p:grpSpPr>
      <p:sp>
        <p:nvSpPr>
          <p:cNvPr name="TextBox 2" id="2"/>
          <p:cNvSpPr txBox="true"/>
          <p:nvPr/>
        </p:nvSpPr>
        <p:spPr>
          <a:xfrm rot="0">
            <a:off x="0" y="2753668"/>
            <a:ext cx="18288000" cy="5211445"/>
          </a:xfrm>
          <a:prstGeom prst="rect">
            <a:avLst/>
          </a:prstGeom>
        </p:spPr>
        <p:txBody>
          <a:bodyPr anchor="t" rtlCol="false" tIns="0" lIns="0" bIns="0" rIns="0">
            <a:spAutoFit/>
          </a:bodyPr>
          <a:lstStyle/>
          <a:p>
            <a:pPr algn="ctr">
              <a:lnSpc>
                <a:spcPts val="4160"/>
              </a:lnSpc>
            </a:pPr>
          </a:p>
          <a:p>
            <a:pPr algn="ctr">
              <a:lnSpc>
                <a:spcPts val="4160"/>
              </a:lnSpc>
            </a:pPr>
            <a:r>
              <a:rPr lang="en-US" sz="2600">
                <a:solidFill>
                  <a:srgbClr val="FFFFFF"/>
                </a:solidFill>
                <a:latin typeface="Aileron"/>
                <a:ea typeface="Aileron"/>
                <a:cs typeface="Aileron"/>
                <a:sym typeface="Aileron"/>
              </a:rPr>
              <a:t>Key Factors to Consider When Choosing a Web Design and Development Partner</a:t>
            </a:r>
          </a:p>
          <a:p>
            <a:pPr algn="ctr">
              <a:lnSpc>
                <a:spcPts val="4160"/>
              </a:lnSpc>
            </a:pPr>
            <a:r>
              <a:rPr lang="en-US" sz="2600">
                <a:solidFill>
                  <a:srgbClr val="FFFFFF"/>
                </a:solidFill>
                <a:latin typeface="Aileron"/>
                <a:ea typeface="Aileron"/>
                <a:cs typeface="Aileron"/>
                <a:sym typeface="Aileron"/>
              </a:rPr>
              <a:t>Before diving into the list, let's explore some key factors to consider when selecting a website design and development company:</a:t>
            </a:r>
          </a:p>
          <a:p>
            <a:pPr algn="ctr" marL="561341" indent="-280670" lvl="1">
              <a:lnSpc>
                <a:spcPts val="4160"/>
              </a:lnSpc>
              <a:buFont typeface="Arial"/>
              <a:buChar char="•"/>
            </a:pPr>
            <a:r>
              <a:rPr lang="en-US" sz="2600">
                <a:solidFill>
                  <a:srgbClr val="FFFFFF"/>
                </a:solidFill>
                <a:latin typeface="Aileron"/>
                <a:ea typeface="Aileron"/>
                <a:cs typeface="Aileron"/>
                <a:sym typeface="Aileron"/>
              </a:rPr>
              <a:t>Expertise and Experience: Look for a company with a proven track record and a team of skilled professionals.</a:t>
            </a:r>
          </a:p>
          <a:p>
            <a:pPr algn="ctr" marL="561341" indent="-280670" lvl="1">
              <a:lnSpc>
                <a:spcPts val="4160"/>
              </a:lnSpc>
              <a:spcBef>
                <a:spcPct val="0"/>
              </a:spcBef>
              <a:buFont typeface="Arial"/>
              <a:buChar char="•"/>
            </a:pPr>
            <a:r>
              <a:rPr lang="en-US" sz="2600">
                <a:solidFill>
                  <a:srgbClr val="FFFFFF"/>
                </a:solidFill>
                <a:latin typeface="Aileron"/>
                <a:ea typeface="Aileron"/>
                <a:cs typeface="Aileron"/>
                <a:sym typeface="Aileron"/>
              </a:rPr>
              <a:t>Portfolio: Review the company's portfolio to assess their design aesthetic, technical prowess, and ability to deliver across vari</a:t>
            </a:r>
            <a:r>
              <a:rPr lang="en-US" sz="2600">
                <a:solidFill>
                  <a:srgbClr val="FFFFFF"/>
                </a:solidFill>
                <a:latin typeface="Aileron"/>
                <a:ea typeface="Aileron"/>
                <a:cs typeface="Aileron"/>
                <a:sym typeface="Aileron"/>
              </a:rPr>
              <a:t>ous industries.</a:t>
            </a:r>
          </a:p>
          <a:p>
            <a:pPr algn="ctr" marL="561341" indent="-280670" lvl="1">
              <a:lnSpc>
                <a:spcPts val="4160"/>
              </a:lnSpc>
              <a:spcBef>
                <a:spcPct val="0"/>
              </a:spcBef>
              <a:buFont typeface="Arial"/>
              <a:buChar char="•"/>
            </a:pPr>
            <a:r>
              <a:rPr lang="en-US" sz="2600">
                <a:solidFill>
                  <a:srgbClr val="FFFFFF"/>
                </a:solidFill>
                <a:latin typeface="Aileron"/>
                <a:ea typeface="Aileron"/>
                <a:cs typeface="Aileron"/>
                <a:sym typeface="Aileron"/>
              </a:rPr>
              <a:t>Client Testimonials: Positive feedback from previous clients can provide valuable insights into the company's reliability and quality of work.</a:t>
            </a:r>
          </a:p>
          <a:p>
            <a:pPr algn="ctr" marL="561341" indent="-280670" lvl="1">
              <a:lnSpc>
                <a:spcPts val="4160"/>
              </a:lnSpc>
              <a:spcBef>
                <a:spcPct val="0"/>
              </a:spcBef>
              <a:buFont typeface="Arial"/>
              <a:buChar char="•"/>
            </a:pPr>
            <a:r>
              <a:rPr lang="en-US" sz="2600">
                <a:solidFill>
                  <a:srgbClr val="FFFFFF"/>
                </a:solidFill>
                <a:latin typeface="Aileron"/>
                <a:ea typeface="Aileron"/>
                <a:cs typeface="Aileron"/>
                <a:sym typeface="Aileron"/>
              </a:rPr>
              <a:t>Communication Skills: Choose a company that listens to your needs and provides regular updates.</a:t>
            </a:r>
          </a:p>
        </p:txBody>
      </p:sp>
      <p:sp>
        <p:nvSpPr>
          <p:cNvPr name="TextBox 3" id="3"/>
          <p:cNvSpPr txBox="true"/>
          <p:nvPr/>
        </p:nvSpPr>
        <p:spPr>
          <a:xfrm rot="0">
            <a:off x="11015052" y="9559649"/>
            <a:ext cx="4754017" cy="496570"/>
          </a:xfrm>
          <a:prstGeom prst="rect">
            <a:avLst/>
          </a:prstGeom>
        </p:spPr>
        <p:txBody>
          <a:bodyPr anchor="t" rtlCol="false" tIns="0" lIns="0" bIns="0" rIns="0">
            <a:spAutoFit/>
          </a:bodyPr>
          <a:lstStyle/>
          <a:p>
            <a:pPr algn="ctr">
              <a:lnSpc>
                <a:spcPts val="4160"/>
              </a:lnSpc>
            </a:pPr>
            <a:r>
              <a:rPr lang="en-US" sz="2600">
                <a:solidFill>
                  <a:srgbClr val="FFFFFF"/>
                </a:solidFill>
                <a:latin typeface="Aileron"/>
                <a:ea typeface="Aileron"/>
                <a:cs typeface="Aileron"/>
                <a:sym typeface="Aileron"/>
              </a:rPr>
              <a:t>www.quorawebsolution.com</a:t>
            </a:r>
          </a:p>
        </p:txBody>
      </p:sp>
    </p:spTree>
  </p:cSld>
  <p:clrMapOvr>
    <a:masterClrMapping/>
  </p:clrMapOvr>
</p:sld>
</file>

<file path=ppt/slides/slide7.xml><?xml version="1.0" encoding="utf-8"?>
<p:sld xmlns:p="http://schemas.openxmlformats.org/presentationml/2006/main" xmlns:a="http://schemas.openxmlformats.org/drawingml/2006/main">
  <p:cSld>
    <p:bg>
      <p:bgPr>
        <a:solidFill>
          <a:srgbClr val="D10E36"/>
        </a:solidFill>
      </p:bgPr>
    </p:bg>
    <p:spTree>
      <p:nvGrpSpPr>
        <p:cNvPr id="1" name=""/>
        <p:cNvGrpSpPr/>
        <p:nvPr/>
      </p:nvGrpSpPr>
      <p:grpSpPr>
        <a:xfrm>
          <a:off x="0" y="0"/>
          <a:ext cx="0" cy="0"/>
          <a:chOff x="0" y="0"/>
          <a:chExt cx="0" cy="0"/>
        </a:xfrm>
      </p:grpSpPr>
      <p:sp>
        <p:nvSpPr>
          <p:cNvPr name="TextBox 2" id="2"/>
          <p:cNvSpPr txBox="true"/>
          <p:nvPr/>
        </p:nvSpPr>
        <p:spPr>
          <a:xfrm rot="0">
            <a:off x="0" y="3044563"/>
            <a:ext cx="18288000" cy="5211445"/>
          </a:xfrm>
          <a:prstGeom prst="rect">
            <a:avLst/>
          </a:prstGeom>
        </p:spPr>
        <p:txBody>
          <a:bodyPr anchor="t" rtlCol="false" tIns="0" lIns="0" bIns="0" rIns="0">
            <a:spAutoFit/>
          </a:bodyPr>
          <a:lstStyle/>
          <a:p>
            <a:pPr algn="ctr" marL="561341" indent="-280670" lvl="1">
              <a:lnSpc>
                <a:spcPts val="4160"/>
              </a:lnSpc>
              <a:buFont typeface="Arial"/>
              <a:buChar char="•"/>
            </a:pPr>
          </a:p>
          <a:p>
            <a:pPr algn="ctr" marL="561341" indent="-280670" lvl="1">
              <a:lnSpc>
                <a:spcPts val="4160"/>
              </a:lnSpc>
              <a:spcBef>
                <a:spcPct val="0"/>
              </a:spcBef>
              <a:buFont typeface="Arial"/>
              <a:buChar char="•"/>
            </a:pPr>
            <a:r>
              <a:rPr lang="en-US" sz="2600">
                <a:solidFill>
                  <a:srgbClr val="FFFFFF"/>
                </a:solidFill>
                <a:latin typeface="Aileron"/>
                <a:ea typeface="Aileron"/>
                <a:cs typeface="Aileron"/>
                <a:sym typeface="Aileron"/>
              </a:rPr>
              <a:t>Technical Pr</a:t>
            </a:r>
            <a:r>
              <a:rPr lang="en-US" sz="2600">
                <a:solidFill>
                  <a:srgbClr val="FFFFFF"/>
                </a:solidFill>
                <a:latin typeface="Aileron"/>
                <a:ea typeface="Aileron"/>
                <a:cs typeface="Aileron"/>
                <a:sym typeface="Aileron"/>
              </a:rPr>
              <a:t>oficiency: Ensure the company has a strong understanding of the latest web technologies and frameworks to build responsive, secure, and high-performance websites.</a:t>
            </a:r>
          </a:p>
          <a:p>
            <a:pPr algn="ctr" marL="561341" indent="-280670" lvl="1">
              <a:lnSpc>
                <a:spcPts val="4160"/>
              </a:lnSpc>
              <a:spcBef>
                <a:spcPct val="0"/>
              </a:spcBef>
              <a:buFont typeface="Arial"/>
              <a:buChar char="•"/>
            </a:pPr>
            <a:r>
              <a:rPr lang="en-US" sz="2600">
                <a:solidFill>
                  <a:srgbClr val="FFFFFF"/>
                </a:solidFill>
                <a:latin typeface="Aileron"/>
                <a:ea typeface="Aileron"/>
                <a:cs typeface="Aileron"/>
                <a:sym typeface="Aileron"/>
              </a:rPr>
              <a:t>SEO and Digital Marketing Knowledge: A good website design and development company should have a solid understanding of SEO principles to optimize your website for search engines.</a:t>
            </a:r>
          </a:p>
          <a:p>
            <a:pPr algn="ctr" marL="561341" indent="-280670" lvl="1">
              <a:lnSpc>
                <a:spcPts val="4160"/>
              </a:lnSpc>
              <a:spcBef>
                <a:spcPct val="0"/>
              </a:spcBef>
              <a:buFont typeface="Arial"/>
              <a:buChar char="•"/>
            </a:pPr>
            <a:r>
              <a:rPr lang="en-US" sz="2600">
                <a:solidFill>
                  <a:srgbClr val="FFFFFF"/>
                </a:solidFill>
                <a:latin typeface="Aileron"/>
                <a:ea typeface="Aileron"/>
                <a:cs typeface="Aileron"/>
                <a:sym typeface="Aileron"/>
              </a:rPr>
              <a:t>Post-Launch Support: Inquire about ongoing maintenance, updates, and support services to ensure your website remains up-to-date and secure.</a:t>
            </a:r>
          </a:p>
          <a:p>
            <a:pPr algn="ctr">
              <a:lnSpc>
                <a:spcPts val="4160"/>
              </a:lnSpc>
              <a:spcBef>
                <a:spcPct val="0"/>
              </a:spcBef>
            </a:pPr>
            <a:r>
              <a:rPr lang="en-US" sz="2600">
                <a:solidFill>
                  <a:srgbClr val="FFFFFF"/>
                </a:solidFill>
                <a:latin typeface="Aileron"/>
                <a:ea typeface="Aileron"/>
                <a:cs typeface="Aileron"/>
                <a:sym typeface="Aileron"/>
              </a:rPr>
              <a:t>The Future of Web Design and Development</a:t>
            </a:r>
          </a:p>
          <a:p>
            <a:pPr algn="ctr">
              <a:lnSpc>
                <a:spcPts val="4160"/>
              </a:lnSpc>
              <a:spcBef>
                <a:spcPct val="0"/>
              </a:spcBef>
            </a:pPr>
            <a:r>
              <a:rPr lang="en-US" sz="2600">
                <a:solidFill>
                  <a:srgbClr val="FFFFFF"/>
                </a:solidFill>
                <a:latin typeface="Aileron"/>
                <a:ea typeface="Aileron"/>
                <a:cs typeface="Aileron"/>
                <a:sym typeface="Aileron"/>
              </a:rPr>
              <a:t>The digital landscape is constantly evolving, and so are the trends in web design and development. Here are some emerging trends to watch:</a:t>
            </a:r>
          </a:p>
        </p:txBody>
      </p:sp>
      <p:sp>
        <p:nvSpPr>
          <p:cNvPr name="TextBox 3" id="3"/>
          <p:cNvSpPr txBox="true"/>
          <p:nvPr/>
        </p:nvSpPr>
        <p:spPr>
          <a:xfrm rot="0">
            <a:off x="11015052" y="9559649"/>
            <a:ext cx="4754017" cy="496570"/>
          </a:xfrm>
          <a:prstGeom prst="rect">
            <a:avLst/>
          </a:prstGeom>
        </p:spPr>
        <p:txBody>
          <a:bodyPr anchor="t" rtlCol="false" tIns="0" lIns="0" bIns="0" rIns="0">
            <a:spAutoFit/>
          </a:bodyPr>
          <a:lstStyle/>
          <a:p>
            <a:pPr algn="ctr">
              <a:lnSpc>
                <a:spcPts val="4160"/>
              </a:lnSpc>
            </a:pPr>
            <a:r>
              <a:rPr lang="en-US" sz="2600">
                <a:solidFill>
                  <a:srgbClr val="FFFFFF"/>
                </a:solidFill>
                <a:latin typeface="Aileron"/>
                <a:ea typeface="Aileron"/>
                <a:cs typeface="Aileron"/>
                <a:sym typeface="Aileron"/>
              </a:rPr>
              <a:t>www.quorawebsolution.com</a:t>
            </a:r>
          </a:p>
        </p:txBody>
      </p:sp>
    </p:spTree>
  </p:cSld>
  <p:clrMapOvr>
    <a:masterClrMapping/>
  </p:clrMapOvr>
</p:sld>
</file>

<file path=ppt/slides/slide8.xml><?xml version="1.0" encoding="utf-8"?>
<p:sld xmlns:p="http://schemas.openxmlformats.org/presentationml/2006/main" xmlns:a="http://schemas.openxmlformats.org/drawingml/2006/main">
  <p:cSld>
    <p:bg>
      <p:bgPr>
        <a:solidFill>
          <a:srgbClr val="D10E36"/>
        </a:solidFill>
      </p:bgPr>
    </p:bg>
    <p:spTree>
      <p:nvGrpSpPr>
        <p:cNvPr id="1" name=""/>
        <p:cNvGrpSpPr/>
        <p:nvPr/>
      </p:nvGrpSpPr>
      <p:grpSpPr>
        <a:xfrm>
          <a:off x="0" y="0"/>
          <a:ext cx="0" cy="0"/>
          <a:chOff x="0" y="0"/>
          <a:chExt cx="0" cy="0"/>
        </a:xfrm>
      </p:grpSpPr>
      <p:sp>
        <p:nvSpPr>
          <p:cNvPr name="TextBox 2" id="2"/>
          <p:cNvSpPr txBox="true"/>
          <p:nvPr/>
        </p:nvSpPr>
        <p:spPr>
          <a:xfrm rot="0">
            <a:off x="0" y="3176789"/>
            <a:ext cx="18288000" cy="5735320"/>
          </a:xfrm>
          <a:prstGeom prst="rect">
            <a:avLst/>
          </a:prstGeom>
        </p:spPr>
        <p:txBody>
          <a:bodyPr anchor="t" rtlCol="false" tIns="0" lIns="0" bIns="0" rIns="0">
            <a:spAutoFit/>
          </a:bodyPr>
          <a:lstStyle/>
          <a:p>
            <a:pPr algn="ctr">
              <a:lnSpc>
                <a:spcPts val="4160"/>
              </a:lnSpc>
            </a:pPr>
          </a:p>
          <a:p>
            <a:pPr algn="ctr" marL="561341" indent="-280670" lvl="1">
              <a:lnSpc>
                <a:spcPts val="4160"/>
              </a:lnSpc>
              <a:spcBef>
                <a:spcPct val="0"/>
              </a:spcBef>
              <a:buFont typeface="Arial"/>
              <a:buChar char="•"/>
            </a:pPr>
            <a:r>
              <a:rPr lang="en-US" sz="2600">
                <a:solidFill>
                  <a:srgbClr val="FFFFFF"/>
                </a:solidFill>
                <a:latin typeface="Aileron"/>
                <a:ea typeface="Aileron"/>
                <a:cs typeface="Aileron"/>
                <a:sym typeface="Aileron"/>
              </a:rPr>
              <a:t>AI-Powered Design Tools: AI is revolutionizing the design pr</a:t>
            </a:r>
            <a:r>
              <a:rPr lang="en-US" sz="2600">
                <a:solidFill>
                  <a:srgbClr val="FFFFFF"/>
                </a:solidFill>
                <a:latin typeface="Aileron"/>
                <a:ea typeface="Aileron"/>
                <a:cs typeface="Aileron"/>
                <a:sym typeface="Aileron"/>
              </a:rPr>
              <a:t>ocess, automating tasks and generating creative ideas.</a:t>
            </a:r>
          </a:p>
          <a:p>
            <a:pPr algn="ctr" marL="561341" indent="-280670" lvl="1">
              <a:lnSpc>
                <a:spcPts val="4160"/>
              </a:lnSpc>
              <a:spcBef>
                <a:spcPct val="0"/>
              </a:spcBef>
              <a:buFont typeface="Arial"/>
              <a:buChar char="•"/>
            </a:pPr>
            <a:r>
              <a:rPr lang="en-US" sz="2600">
                <a:solidFill>
                  <a:srgbClr val="FFFFFF"/>
                </a:solidFill>
                <a:latin typeface="Aileron"/>
                <a:ea typeface="Aileron"/>
                <a:cs typeface="Aileron"/>
                <a:sym typeface="Aileron"/>
              </a:rPr>
              <a:t>Voice Search Optimization: As voice assistants become more prevalent, optimizing websites for voice search is crucial.</a:t>
            </a:r>
          </a:p>
          <a:p>
            <a:pPr algn="ctr" marL="561341" indent="-280670" lvl="1">
              <a:lnSpc>
                <a:spcPts val="4160"/>
              </a:lnSpc>
              <a:spcBef>
                <a:spcPct val="0"/>
              </a:spcBef>
              <a:buFont typeface="Arial"/>
              <a:buChar char="•"/>
            </a:pPr>
            <a:r>
              <a:rPr lang="en-US" sz="2600">
                <a:solidFill>
                  <a:srgbClr val="FFFFFF"/>
                </a:solidFill>
                <a:latin typeface="Aileron"/>
                <a:ea typeface="Aileron"/>
                <a:cs typeface="Aileron"/>
                <a:sym typeface="Aileron"/>
              </a:rPr>
              <a:t>Augmented Reality (AR) and Virtual Reality (VR) Experiences: AR and VR are transforming the way users interact with websites.</a:t>
            </a:r>
          </a:p>
          <a:p>
            <a:pPr algn="ctr" marL="561341" indent="-280670" lvl="1">
              <a:lnSpc>
                <a:spcPts val="4160"/>
              </a:lnSpc>
              <a:spcBef>
                <a:spcPct val="0"/>
              </a:spcBef>
              <a:buFont typeface="Arial"/>
              <a:buChar char="•"/>
            </a:pPr>
            <a:r>
              <a:rPr lang="en-US" sz="2600">
                <a:solidFill>
                  <a:srgbClr val="FFFFFF"/>
                </a:solidFill>
                <a:latin typeface="Aileron"/>
                <a:ea typeface="Aileron"/>
                <a:cs typeface="Aileron"/>
                <a:sym typeface="Aileron"/>
              </a:rPr>
              <a:t>Progressive Web Apps (PWAs): PWAs offer a seamless user experience across devices and platforms, making them ideal for modern businesses.</a:t>
            </a:r>
          </a:p>
          <a:p>
            <a:pPr algn="ctr" marL="561341" indent="-280670" lvl="1">
              <a:lnSpc>
                <a:spcPts val="4160"/>
              </a:lnSpc>
              <a:spcBef>
                <a:spcPct val="0"/>
              </a:spcBef>
              <a:buFont typeface="Arial"/>
              <a:buChar char="•"/>
            </a:pPr>
            <a:r>
              <a:rPr lang="en-US" sz="2600">
                <a:solidFill>
                  <a:srgbClr val="FFFFFF"/>
                </a:solidFill>
                <a:latin typeface="Aileron"/>
                <a:ea typeface="Aileron"/>
                <a:cs typeface="Aileron"/>
                <a:sym typeface="Aileron"/>
              </a:rPr>
              <a:t>Serverless Architecture: This emerging technology enables scalable and cost-effective web applications.</a:t>
            </a:r>
          </a:p>
          <a:p>
            <a:pPr algn="ctr">
              <a:lnSpc>
                <a:spcPts val="4160"/>
              </a:lnSpc>
              <a:spcBef>
                <a:spcPct val="0"/>
              </a:spcBef>
            </a:pPr>
            <a:r>
              <a:rPr lang="en-US" sz="2600">
                <a:solidFill>
                  <a:srgbClr val="FFFFFF"/>
                </a:solidFill>
                <a:latin typeface="Aileron"/>
                <a:ea typeface="Aileron"/>
                <a:cs typeface="Aileron"/>
                <a:sym typeface="Aileron"/>
              </a:rPr>
              <a:t>By staying ahead of these trends and partnering with a forward-thinking web design and development company, you can ensure your online presence remains competitive and engaging.</a:t>
            </a:r>
          </a:p>
          <a:p>
            <a:pPr algn="ctr">
              <a:lnSpc>
                <a:spcPts val="4160"/>
              </a:lnSpc>
              <a:spcBef>
                <a:spcPct val="0"/>
              </a:spcBef>
            </a:pPr>
            <a:r>
              <a:rPr lang="en-US" sz="2600">
                <a:solidFill>
                  <a:srgbClr val="FFFFFF"/>
                </a:solidFill>
                <a:latin typeface="Aileron"/>
                <a:ea typeface="Aileron"/>
                <a:cs typeface="Aileron"/>
                <a:sym typeface="Aileron"/>
              </a:rPr>
              <a:t>A well-designed website is an investment in your brand.</a:t>
            </a:r>
          </a:p>
        </p:txBody>
      </p:sp>
      <p:sp>
        <p:nvSpPr>
          <p:cNvPr name="TextBox 3" id="3"/>
          <p:cNvSpPr txBox="true"/>
          <p:nvPr/>
        </p:nvSpPr>
        <p:spPr>
          <a:xfrm rot="0">
            <a:off x="11015052" y="9559649"/>
            <a:ext cx="4754017" cy="496570"/>
          </a:xfrm>
          <a:prstGeom prst="rect">
            <a:avLst/>
          </a:prstGeom>
        </p:spPr>
        <p:txBody>
          <a:bodyPr anchor="t" rtlCol="false" tIns="0" lIns="0" bIns="0" rIns="0">
            <a:spAutoFit/>
          </a:bodyPr>
          <a:lstStyle/>
          <a:p>
            <a:pPr algn="ctr">
              <a:lnSpc>
                <a:spcPts val="4160"/>
              </a:lnSpc>
            </a:pPr>
            <a:r>
              <a:rPr lang="en-US" sz="2600">
                <a:solidFill>
                  <a:srgbClr val="FFFFFF"/>
                </a:solidFill>
                <a:latin typeface="Aileron"/>
                <a:ea typeface="Aileron"/>
                <a:cs typeface="Aileron"/>
                <a:sym typeface="Aileron"/>
              </a:rPr>
              <a:t>www.quorawebsolution.com</a:t>
            </a:r>
          </a:p>
        </p:txBody>
      </p:sp>
    </p:spTree>
  </p:cSld>
  <p:clrMapOvr>
    <a:masterClrMapping/>
  </p:clrMapOvr>
</p:sld>
</file>

<file path=ppt/slides/slide9.xml><?xml version="1.0" encoding="utf-8"?>
<p:sld xmlns:p="http://schemas.openxmlformats.org/presentationml/2006/main" xmlns:a="http://schemas.openxmlformats.org/drawingml/2006/main">
  <p:cSld>
    <p:bg>
      <p:bgPr>
        <a:solidFill>
          <a:srgbClr val="D10E36"/>
        </a:solidFill>
      </p:bgPr>
    </p:bg>
    <p:spTree>
      <p:nvGrpSpPr>
        <p:cNvPr id="1" name=""/>
        <p:cNvGrpSpPr/>
        <p:nvPr/>
      </p:nvGrpSpPr>
      <p:grpSpPr>
        <a:xfrm>
          <a:off x="0" y="0"/>
          <a:ext cx="0" cy="0"/>
          <a:chOff x="0" y="0"/>
          <a:chExt cx="0" cy="0"/>
        </a:xfrm>
      </p:grpSpPr>
      <p:sp>
        <p:nvSpPr>
          <p:cNvPr name="TextBox 2" id="2"/>
          <p:cNvSpPr txBox="true"/>
          <p:nvPr/>
        </p:nvSpPr>
        <p:spPr>
          <a:xfrm rot="0">
            <a:off x="0" y="2991673"/>
            <a:ext cx="18288000" cy="5211445"/>
          </a:xfrm>
          <a:prstGeom prst="rect">
            <a:avLst/>
          </a:prstGeom>
        </p:spPr>
        <p:txBody>
          <a:bodyPr anchor="t" rtlCol="false" tIns="0" lIns="0" bIns="0" rIns="0">
            <a:spAutoFit/>
          </a:bodyPr>
          <a:lstStyle/>
          <a:p>
            <a:pPr algn="ctr">
              <a:lnSpc>
                <a:spcPts val="4160"/>
              </a:lnSpc>
            </a:pPr>
            <a:r>
              <a:rPr lang="en-US" sz="2600">
                <a:solidFill>
                  <a:srgbClr val="FFFFFF"/>
                </a:solidFill>
                <a:latin typeface="Aileron"/>
                <a:ea typeface="Aileron"/>
                <a:cs typeface="Aileron"/>
                <a:sym typeface="Aileron"/>
              </a:rPr>
              <a:t>How to Choose the Right Website Design and Development Company</a:t>
            </a:r>
          </a:p>
          <a:p>
            <a:pPr algn="ctr">
              <a:lnSpc>
                <a:spcPts val="4160"/>
              </a:lnSpc>
            </a:pPr>
            <a:r>
              <a:rPr lang="en-US" sz="2600">
                <a:solidFill>
                  <a:srgbClr val="FFFFFF"/>
                </a:solidFill>
                <a:latin typeface="Aileron"/>
                <a:ea typeface="Aileron"/>
                <a:cs typeface="Aileron"/>
                <a:sym typeface="Aileron"/>
              </a:rPr>
              <a:t>In today's digital age, a website is more than just an online presence; it's a powerful tool that can help you connect with your audience, generate leads, and boost your business. To maximize the potential of your website, it's crucial to partner with the right website design and development company.</a:t>
            </a:r>
          </a:p>
          <a:p>
            <a:pPr algn="ctr">
              <a:lnSpc>
                <a:spcPts val="4160"/>
              </a:lnSpc>
            </a:pPr>
            <a:r>
              <a:rPr lang="en-US" sz="2600">
                <a:solidFill>
                  <a:srgbClr val="FFFFFF"/>
                </a:solidFill>
                <a:latin typeface="Aileron"/>
                <a:ea typeface="Aileron"/>
                <a:cs typeface="Aileron"/>
                <a:sym typeface="Aileron"/>
              </a:rPr>
              <a:t>Here are some key factors to consider when selecting a company:</a:t>
            </a:r>
          </a:p>
          <a:p>
            <a:pPr algn="ctr">
              <a:lnSpc>
                <a:spcPts val="4160"/>
              </a:lnSpc>
            </a:pPr>
            <a:r>
              <a:rPr lang="en-US" sz="2600">
                <a:solidFill>
                  <a:srgbClr val="FFFFFF"/>
                </a:solidFill>
                <a:latin typeface="Aileron"/>
                <a:ea typeface="Aileron"/>
                <a:cs typeface="Aileron"/>
                <a:sym typeface="Aileron"/>
              </a:rPr>
              <a:t>1. Experience and Expertise:</a:t>
            </a:r>
          </a:p>
          <a:p>
            <a:pPr algn="ctr" marL="561341" indent="-280670" lvl="1">
              <a:lnSpc>
                <a:spcPts val="4160"/>
              </a:lnSpc>
              <a:buFont typeface="Arial"/>
              <a:buChar char="•"/>
            </a:pPr>
            <a:r>
              <a:rPr lang="en-US" sz="2600">
                <a:solidFill>
                  <a:srgbClr val="FFFFFF"/>
                </a:solidFill>
                <a:latin typeface="Aileron"/>
                <a:ea typeface="Aileron"/>
                <a:cs typeface="Aileron"/>
                <a:sym typeface="Aileron"/>
              </a:rPr>
              <a:t>Track Record: Look for a company with a proven track record of delivering successful projects.</a:t>
            </a:r>
          </a:p>
          <a:p>
            <a:pPr algn="ctr" marL="561341" indent="-280670" lvl="1">
              <a:lnSpc>
                <a:spcPts val="4160"/>
              </a:lnSpc>
              <a:buFont typeface="Arial"/>
              <a:buChar char="•"/>
            </a:pPr>
            <a:r>
              <a:rPr lang="en-US" sz="2600">
                <a:solidFill>
                  <a:srgbClr val="FFFFFF"/>
                </a:solidFill>
                <a:latin typeface="Aileron"/>
                <a:ea typeface="Aileron"/>
                <a:cs typeface="Aileron"/>
                <a:sym typeface="Aileron"/>
              </a:rPr>
              <a:t>Industry Knowledge: Consider a company that has experience in your specific industry.</a:t>
            </a:r>
          </a:p>
          <a:p>
            <a:pPr algn="ctr" marL="561341" indent="-280670" lvl="1">
              <a:lnSpc>
                <a:spcPts val="4160"/>
              </a:lnSpc>
              <a:buFont typeface="Arial"/>
              <a:buChar char="•"/>
            </a:pPr>
            <a:r>
              <a:rPr lang="en-US" sz="2600">
                <a:solidFill>
                  <a:srgbClr val="FFFFFF"/>
                </a:solidFill>
                <a:latin typeface="Aileron"/>
                <a:ea typeface="Aileron"/>
                <a:cs typeface="Aileron"/>
                <a:sym typeface="Aileron"/>
              </a:rPr>
              <a:t>Team Skills: Ensure the company has a team of skilled designers, developers, and digital marketers.</a:t>
            </a:r>
          </a:p>
          <a:p>
            <a:pPr algn="ctr">
              <a:lnSpc>
                <a:spcPts val="4160"/>
              </a:lnSpc>
              <a:spcBef>
                <a:spcPct val="0"/>
              </a:spcBef>
            </a:pPr>
            <a:r>
              <a:rPr lang="en-US" sz="2600">
                <a:solidFill>
                  <a:srgbClr val="FFFFFF"/>
                </a:solidFill>
                <a:latin typeface="Aileron"/>
                <a:ea typeface="Aileron"/>
                <a:cs typeface="Aileron"/>
                <a:sym typeface="Aileron"/>
              </a:rPr>
              <a:t>2. Portfolio:</a:t>
            </a:r>
          </a:p>
        </p:txBody>
      </p:sp>
      <p:sp>
        <p:nvSpPr>
          <p:cNvPr name="TextBox 3" id="3"/>
          <p:cNvSpPr txBox="true"/>
          <p:nvPr/>
        </p:nvSpPr>
        <p:spPr>
          <a:xfrm rot="0">
            <a:off x="11015052" y="9559649"/>
            <a:ext cx="4754017" cy="496570"/>
          </a:xfrm>
          <a:prstGeom prst="rect">
            <a:avLst/>
          </a:prstGeom>
        </p:spPr>
        <p:txBody>
          <a:bodyPr anchor="t" rtlCol="false" tIns="0" lIns="0" bIns="0" rIns="0">
            <a:spAutoFit/>
          </a:bodyPr>
          <a:lstStyle/>
          <a:p>
            <a:pPr algn="ctr">
              <a:lnSpc>
                <a:spcPts val="4160"/>
              </a:lnSpc>
            </a:pPr>
            <a:r>
              <a:rPr lang="en-US" sz="2600">
                <a:solidFill>
                  <a:srgbClr val="FFFFFF"/>
                </a:solidFill>
                <a:latin typeface="Aileron"/>
                <a:ea typeface="Aileron"/>
                <a:cs typeface="Aileron"/>
                <a:sym typeface="Aileron"/>
              </a:rPr>
              <a:t>www.quorawebsolution.com</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DAGWACd7ZT0</dc:identifier>
  <dcterms:modified xsi:type="dcterms:W3CDTF">2011-08-01T06:04:30Z</dcterms:modified>
  <cp:revision>1</cp:revision>
  <dc:title>Crafting Digital Magic: Leading Website Design and Development Companies</dc:title>
</cp:coreProperties>
</file>