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7657" t="0" r="-27657"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6271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Once the design is finalized, developers bring it to life. The development process includes:</a:t>
            </a:r>
          </a:p>
          <a:p>
            <a:pPr algn="ctr">
              <a:lnSpc>
                <a:spcPts val="3821"/>
              </a:lnSpc>
              <a:spcBef>
                <a:spcPct val="0"/>
              </a:spcBef>
            </a:pPr>
            <a:r>
              <a:rPr lang="en-US" sz="2729">
                <a:solidFill>
                  <a:srgbClr val="000000"/>
                </a:solidFill>
                <a:latin typeface="Canva Sans"/>
                <a:ea typeface="Canva Sans"/>
                <a:cs typeface="Canva Sans"/>
                <a:sym typeface="Canva Sans"/>
              </a:rPr>
              <a:t>Front-end Development: Building the visible aspects of the website using HTML, CSS, and JavaScript.</a:t>
            </a:r>
          </a:p>
          <a:p>
            <a:pPr algn="ctr">
              <a:lnSpc>
                <a:spcPts val="3821"/>
              </a:lnSpc>
              <a:spcBef>
                <a:spcPct val="0"/>
              </a:spcBef>
            </a:pPr>
            <a:r>
              <a:rPr lang="en-US" sz="2729">
                <a:solidFill>
                  <a:srgbClr val="000000"/>
                </a:solidFill>
                <a:latin typeface="Canva Sans"/>
                <a:ea typeface="Canva Sans"/>
                <a:cs typeface="Canva Sans"/>
                <a:sym typeface="Canva Sans"/>
              </a:rPr>
              <a:t>Back-end Development: Implementing databases, user authentication, and other server-side functions.</a:t>
            </a:r>
          </a:p>
          <a:p>
            <a:pPr algn="ctr">
              <a:lnSpc>
                <a:spcPts val="3821"/>
              </a:lnSpc>
              <a:spcBef>
                <a:spcPct val="0"/>
              </a:spcBef>
            </a:pPr>
            <a:r>
              <a:rPr lang="en-US" sz="2729">
                <a:solidFill>
                  <a:srgbClr val="000000"/>
                </a:solidFill>
                <a:latin typeface="Canva Sans"/>
                <a:ea typeface="Canva Sans"/>
                <a:cs typeface="Canva Sans"/>
                <a:sym typeface="Canva Sans"/>
              </a:rPr>
              <a:t>Content Integration: Adding text, images, videos, and other media.</a:t>
            </a:r>
          </a:p>
          <a:p>
            <a:pPr algn="ctr">
              <a:lnSpc>
                <a:spcPts val="3821"/>
              </a:lnSpc>
              <a:spcBef>
                <a:spcPct val="0"/>
              </a:spcBef>
            </a:pPr>
            <a:r>
              <a:rPr lang="en-US" sz="2729">
                <a:solidFill>
                  <a:srgbClr val="000000"/>
                </a:solidFill>
                <a:latin typeface="Canva Sans"/>
                <a:ea typeface="Canva Sans"/>
                <a:cs typeface="Canva Sans"/>
                <a:sym typeface="Canva Sans"/>
              </a:rPr>
              <a:t>Performance Optimization: Compressing images, optimizing code, and leveraging caching techniques.</a:t>
            </a:r>
          </a:p>
          <a:p>
            <a:pPr algn="ctr">
              <a:lnSpc>
                <a:spcPts val="3821"/>
              </a:lnSpc>
              <a:spcBef>
                <a:spcPct val="0"/>
              </a:spcBef>
            </a:pPr>
            <a:r>
              <a:rPr lang="en-US" sz="2729">
                <a:solidFill>
                  <a:srgbClr val="000000"/>
                </a:solidFill>
                <a:latin typeface="Canva Sans"/>
                <a:ea typeface="Canva Sans"/>
                <a:cs typeface="Canva Sans"/>
                <a:sym typeface="Canva Sans"/>
              </a:rPr>
              <a:t>Step 6: Testing and Quality Assurance</a:t>
            </a:r>
          </a:p>
          <a:p>
            <a:pPr algn="ctr">
              <a:lnSpc>
                <a:spcPts val="3821"/>
              </a:lnSpc>
              <a:spcBef>
                <a:spcPct val="0"/>
              </a:spcBef>
            </a:pPr>
            <a:r>
              <a:rPr lang="en-US" sz="2729">
                <a:solidFill>
                  <a:srgbClr val="000000"/>
                </a:solidFill>
                <a:latin typeface="Canva Sans"/>
                <a:ea typeface="Canva Sans"/>
                <a:cs typeface="Canva Sans"/>
                <a:sym typeface="Canva Sans"/>
              </a:rPr>
              <a:t>Before launch, rigorous testing ensures functionality, security, and performance. This includes:</a:t>
            </a:r>
          </a:p>
          <a:p>
            <a:pPr algn="ctr">
              <a:lnSpc>
                <a:spcPts val="3821"/>
              </a:lnSpc>
              <a:spcBef>
                <a:spcPct val="0"/>
              </a:spcBef>
            </a:pPr>
            <a:r>
              <a:rPr lang="en-US" sz="2729">
                <a:solidFill>
                  <a:srgbClr val="000000"/>
                </a:solidFill>
                <a:latin typeface="Canva Sans"/>
                <a:ea typeface="Canva Sans"/>
                <a:cs typeface="Canva Sans"/>
                <a:sym typeface="Canva Sans"/>
              </a:rPr>
              <a:t>Cross-browser and Device Testing: Ensuring the website works on all major browsers and mobile devices.</a:t>
            </a:r>
          </a:p>
          <a:p>
            <a:pPr algn="ctr">
              <a:lnSpc>
                <a:spcPts val="3821"/>
              </a:lnSpc>
              <a:spcBef>
                <a:spcPct val="0"/>
              </a:spcBef>
            </a:pPr>
            <a:r>
              <a:rPr lang="en-US" sz="2729">
                <a:solidFill>
                  <a:srgbClr val="000000"/>
                </a:solidFill>
                <a:latin typeface="Canva Sans"/>
                <a:ea typeface="Canva Sans"/>
                <a:cs typeface="Canva Sans"/>
                <a:sym typeface="Canva Sans"/>
              </a:rPr>
              <a:t>Performance Testing: Checking load times and optimizing speed.</a:t>
            </a:r>
          </a:p>
          <a:p>
            <a:pPr algn="ctr">
              <a:lnSpc>
                <a:spcPts val="3821"/>
              </a:lnSpc>
              <a:spcBef>
                <a:spcPct val="0"/>
              </a:spcBef>
            </a:pPr>
            <a:r>
              <a:rPr lang="en-US" sz="2729">
                <a:solidFill>
                  <a:srgbClr val="000000"/>
                </a:solidFill>
                <a:latin typeface="Canva Sans"/>
                <a:ea typeface="Canva Sans"/>
                <a:cs typeface="Canva Sans"/>
                <a:sym typeface="Canva Sans"/>
              </a:rPr>
              <a:t>SEO Auditing: Ensuring on-page SEO elements (meta tags, alt text, headings) are properly implemented.</a:t>
            </a:r>
          </a:p>
          <a:p>
            <a:pPr algn="ctr">
              <a:lnSpc>
                <a:spcPts val="3821"/>
              </a:lnSpc>
              <a:spcBef>
                <a:spcPct val="0"/>
              </a:spcBef>
            </a:pPr>
            <a:r>
              <a:rPr lang="en-US" sz="2729">
                <a:solidFill>
                  <a:srgbClr val="000000"/>
                </a:solidFill>
                <a:latin typeface="Canva Sans"/>
                <a:ea typeface="Canva Sans"/>
                <a:cs typeface="Canva Sans"/>
                <a:sym typeface="Canva Sans"/>
              </a:rPr>
              <a:t>Security Checks: Implementing SSL, firewalls, and protection against vulnerabilities.</a:t>
            </a:r>
          </a:p>
          <a:p>
            <a:pPr algn="ctr">
              <a:lnSpc>
                <a:spcPts val="3821"/>
              </a:lnSpc>
              <a:spcBef>
                <a:spcPct val="0"/>
              </a:spcBef>
            </a:pPr>
            <a:r>
              <a:rPr lang="en-US" sz="2729">
                <a:solidFill>
                  <a:srgbClr val="000000"/>
                </a:solidFill>
                <a:latin typeface="Canva Sans"/>
                <a:ea typeface="Canva Sans"/>
                <a:cs typeface="Canva Sans"/>
                <a:sym typeface="Canva Sans"/>
              </a:rPr>
              <a:t>Step 7: Launch and Deployment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51973"/>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thorough testing complete, it’s time to go live! Key launch steps include:</a:t>
            </a:r>
          </a:p>
          <a:p>
            <a:pPr algn="ctr">
              <a:lnSpc>
                <a:spcPts val="3821"/>
              </a:lnSpc>
              <a:spcBef>
                <a:spcPct val="0"/>
              </a:spcBef>
            </a:pPr>
            <a:r>
              <a:rPr lang="en-US" sz="2729">
                <a:solidFill>
                  <a:srgbClr val="000000"/>
                </a:solidFill>
                <a:latin typeface="Canva Sans"/>
                <a:ea typeface="Canva Sans"/>
                <a:cs typeface="Canva Sans"/>
                <a:sym typeface="Canva Sans"/>
              </a:rPr>
              <a:t>Domain Setup and Hosting Configuration: Connecting your website to your domain name.</a:t>
            </a:r>
          </a:p>
          <a:p>
            <a:pPr algn="ctr">
              <a:lnSpc>
                <a:spcPts val="3821"/>
              </a:lnSpc>
              <a:spcBef>
                <a:spcPct val="0"/>
              </a:spcBef>
            </a:pPr>
            <a:r>
              <a:rPr lang="en-US" sz="2729">
                <a:solidFill>
                  <a:srgbClr val="000000"/>
                </a:solidFill>
                <a:latin typeface="Canva Sans"/>
                <a:ea typeface="Canva Sans"/>
                <a:cs typeface="Canva Sans"/>
                <a:sym typeface="Canva Sans"/>
              </a:rPr>
              <a:t>Final Performance Check: Ensuring everything functions as expected before making the site public.</a:t>
            </a:r>
          </a:p>
          <a:p>
            <a:pPr algn="ctr">
              <a:lnSpc>
                <a:spcPts val="3821"/>
              </a:lnSpc>
              <a:spcBef>
                <a:spcPct val="0"/>
              </a:spcBef>
            </a:pPr>
            <a:r>
              <a:rPr lang="en-US" sz="2729">
                <a:solidFill>
                  <a:srgbClr val="000000"/>
                </a:solidFill>
                <a:latin typeface="Canva Sans"/>
                <a:ea typeface="Canva Sans"/>
                <a:cs typeface="Canva Sans"/>
                <a:sym typeface="Canva Sans"/>
              </a:rPr>
              <a:t>Marketing and Promotion: Announcing the launch through social media, email newsletters, and other channels.</a:t>
            </a:r>
          </a:p>
          <a:p>
            <a:pPr algn="ctr">
              <a:lnSpc>
                <a:spcPts val="3821"/>
              </a:lnSpc>
              <a:spcBef>
                <a:spcPct val="0"/>
              </a:spcBef>
            </a:pPr>
            <a:r>
              <a:rPr lang="en-US" sz="2729">
                <a:solidFill>
                  <a:srgbClr val="000000"/>
                </a:solidFill>
                <a:latin typeface="Canva Sans"/>
                <a:ea typeface="Canva Sans"/>
                <a:cs typeface="Canva Sans"/>
                <a:sym typeface="Canva Sans"/>
              </a:rPr>
              <a:t>Monitoring and Maintenance: Regularly updating content, fixing bugs, and ensuring long-term performance.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Building a high-performance website requires careful planning, execution, and continuous optimization. By following this structured approach, you can create a website that not only meets your business goals but also provides a seamless user experience. Whether you’re developing an e-commerce platform, a personal portfolio, or a corporate site, the key is to prioritize usability, performance, and long-term scalability.</a:t>
            </a:r>
          </a:p>
          <a:p>
            <a:pPr algn="ctr">
              <a:lnSpc>
                <a:spcPts val="3821"/>
              </a:lnSpc>
              <a:spcBef>
                <a:spcPct val="0"/>
              </a:spcBef>
            </a:pPr>
            <a:r>
              <a:rPr lang="en-US" sz="2729">
                <a:solidFill>
                  <a:srgbClr val="000000"/>
                </a:solidFill>
                <a:latin typeface="Canva Sans"/>
                <a:ea typeface="Canva Sans"/>
                <a:cs typeface="Canva Sans"/>
                <a:sym typeface="Canva Sans"/>
              </a:rPr>
              <a:t>Need help with your website development? Our team of experts is here to guide you from concept to launch!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631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Website Design and Development: Trends, Technologies, and Best Practices for 2025</a:t>
            </a:r>
          </a:p>
          <a:p>
            <a:pPr algn="ctr">
              <a:lnSpc>
                <a:spcPts val="3821"/>
              </a:lnSpc>
              <a:spcBef>
                <a:spcPct val="0"/>
              </a:spcBef>
            </a:pPr>
            <a:r>
              <a:rPr lang="en-US" sz="2729">
                <a:solidFill>
                  <a:srgbClr val="000000"/>
                </a:solidFill>
                <a:latin typeface="Canva Sans"/>
                <a:ea typeface="Canva Sans"/>
                <a:cs typeface="Canva Sans"/>
                <a:sym typeface="Canva Sans"/>
              </a:rPr>
              <a:t>In an ever-evolving digital landscape, website design and development continue to play a crucial role in business success. As we step into 2025, emerging trends, advanced technologies, and best practices are shaping the future of web development. Whether you're a business owner, a developer, or a designer, staying updated with these changes is essential for creating high-performing, visually stunning, and user-friendly websites.</a:t>
            </a:r>
          </a:p>
          <a:p>
            <a:pPr algn="ctr">
              <a:lnSpc>
                <a:spcPts val="3821"/>
              </a:lnSpc>
              <a:spcBef>
                <a:spcPct val="0"/>
              </a:spcBef>
            </a:pPr>
            <a:r>
              <a:rPr lang="en-US" sz="2729">
                <a:solidFill>
                  <a:srgbClr val="000000"/>
                </a:solidFill>
                <a:latin typeface="Canva Sans"/>
                <a:ea typeface="Canva Sans"/>
                <a:cs typeface="Canva Sans"/>
                <a:sym typeface="Canva Sans"/>
              </a:rPr>
              <a:t>Web Design Trends for 2025</a:t>
            </a:r>
          </a:p>
          <a:p>
            <a:pPr algn="ctr">
              <a:lnSpc>
                <a:spcPts val="3821"/>
              </a:lnSpc>
              <a:spcBef>
                <a:spcPct val="0"/>
              </a:spcBef>
            </a:pPr>
            <a:r>
              <a:rPr lang="en-US" sz="2729">
                <a:solidFill>
                  <a:srgbClr val="000000"/>
                </a:solidFill>
                <a:latin typeface="Canva Sans"/>
                <a:ea typeface="Canva Sans"/>
                <a:cs typeface="Canva Sans"/>
                <a:sym typeface="Canva Sans"/>
              </a:rPr>
              <a:t>1. AI-Driven Personalization</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(AI) is revolutionizing website design by offering personalized user experiences. AI algorithms analyze user behavior to deliver tailored content, product recommendations, and interactive elements in real-time.</a:t>
            </a:r>
          </a:p>
          <a:p>
            <a:pPr algn="ctr">
              <a:lnSpc>
                <a:spcPts val="3821"/>
              </a:lnSpc>
              <a:spcBef>
                <a:spcPct val="0"/>
              </a:spcBef>
            </a:pPr>
            <a:r>
              <a:rPr lang="en-US" sz="2729">
                <a:solidFill>
                  <a:srgbClr val="000000"/>
                </a:solidFill>
                <a:latin typeface="Canva Sans"/>
                <a:ea typeface="Canva Sans"/>
                <a:cs typeface="Canva Sans"/>
                <a:sym typeface="Canva Sans"/>
              </a:rPr>
              <a:t>2. Dark Mode and Minimalist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416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Dark mode continues to gain popularity due to its aesthetic appeal and reduced eye strain. Additionally, minimalistic designs with clean layouts, bold typography, and strategic whitespace create a modern, user-friendly experience.</a:t>
            </a:r>
          </a:p>
          <a:p>
            <a:pPr algn="ctr">
              <a:lnSpc>
                <a:spcPts val="3821"/>
              </a:lnSpc>
              <a:spcBef>
                <a:spcPct val="0"/>
              </a:spcBef>
            </a:pPr>
            <a:r>
              <a:rPr lang="en-US" sz="2729">
                <a:solidFill>
                  <a:srgbClr val="000000"/>
                </a:solidFill>
                <a:latin typeface="Canva Sans"/>
                <a:ea typeface="Canva Sans"/>
                <a:cs typeface="Canva Sans"/>
                <a:sym typeface="Canva Sans"/>
              </a:rPr>
              <a:t>3. 3D Elements and Immersive Graphics</a:t>
            </a:r>
          </a:p>
          <a:p>
            <a:pPr algn="ctr">
              <a:lnSpc>
                <a:spcPts val="3821"/>
              </a:lnSpc>
              <a:spcBef>
                <a:spcPct val="0"/>
              </a:spcBef>
            </a:pPr>
            <a:r>
              <a:rPr lang="en-US" sz="2729">
                <a:solidFill>
                  <a:srgbClr val="000000"/>
                </a:solidFill>
                <a:latin typeface="Canva Sans"/>
                <a:ea typeface="Canva Sans"/>
                <a:cs typeface="Canva Sans"/>
                <a:sym typeface="Canva Sans"/>
              </a:rPr>
              <a:t>With advancements in web technologies, 3D visuals and immersive design elements are becoming more prominent. These enhance engagement, especially in industries like e-commerce, gaming, and real estate.</a:t>
            </a:r>
          </a:p>
          <a:p>
            <a:pPr algn="ctr">
              <a:lnSpc>
                <a:spcPts val="3821"/>
              </a:lnSpc>
              <a:spcBef>
                <a:spcPct val="0"/>
              </a:spcBef>
            </a:pPr>
            <a:r>
              <a:rPr lang="en-US" sz="2729">
                <a:solidFill>
                  <a:srgbClr val="000000"/>
                </a:solidFill>
                <a:latin typeface="Canva Sans"/>
                <a:ea typeface="Canva Sans"/>
                <a:cs typeface="Canva Sans"/>
                <a:sym typeface="Canva Sans"/>
              </a:rPr>
              <a:t>4. Microinteractions and Animations</a:t>
            </a:r>
          </a:p>
          <a:p>
            <a:pPr algn="ctr">
              <a:lnSpc>
                <a:spcPts val="3821"/>
              </a:lnSpc>
              <a:spcBef>
                <a:spcPct val="0"/>
              </a:spcBef>
            </a:pPr>
            <a:r>
              <a:rPr lang="en-US" sz="2729">
                <a:solidFill>
                  <a:srgbClr val="000000"/>
                </a:solidFill>
                <a:latin typeface="Canva Sans"/>
                <a:ea typeface="Canva Sans"/>
                <a:cs typeface="Canva Sans"/>
                <a:sym typeface="Canva Sans"/>
              </a:rPr>
              <a:t>Small, interactive elements such as hover effects, button animations, and loading indicators improve user engagement and provide a more dynamic experience.</a:t>
            </a:r>
          </a:p>
          <a:p>
            <a:pPr algn="ctr">
              <a:lnSpc>
                <a:spcPts val="3821"/>
              </a:lnSpc>
              <a:spcBef>
                <a:spcPct val="0"/>
              </a:spcBef>
            </a:pPr>
            <a:r>
              <a:rPr lang="en-US" sz="2729">
                <a:solidFill>
                  <a:srgbClr val="000000"/>
                </a:solidFill>
                <a:latin typeface="Canva Sans"/>
                <a:ea typeface="Canva Sans"/>
                <a:cs typeface="Canva Sans"/>
                <a:sym typeface="Canva Sans"/>
              </a:rPr>
              <a:t>5. Voice User Interface (VUI) Integration</a:t>
            </a:r>
          </a:p>
          <a:p>
            <a:pPr algn="ctr">
              <a:lnSpc>
                <a:spcPts val="3821"/>
              </a:lnSpc>
              <a:spcBef>
                <a:spcPct val="0"/>
              </a:spcBef>
            </a:pPr>
            <a:r>
              <a:rPr lang="en-US" sz="2729">
                <a:solidFill>
                  <a:srgbClr val="000000"/>
                </a:solidFill>
                <a:latin typeface="Canva Sans"/>
                <a:ea typeface="Canva Sans"/>
                <a:cs typeface="Canva Sans"/>
                <a:sym typeface="Canva Sans"/>
              </a:rPr>
              <a:t>Voice search and voice-controlled interactions are on the rise. Websites are now optimizing for voice commands, making navigation more seamless for users.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6789"/>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6. Augmented Reality (AR) in Web Design</a:t>
            </a:r>
          </a:p>
          <a:p>
            <a:pPr algn="ctr">
              <a:lnSpc>
                <a:spcPts val="3821"/>
              </a:lnSpc>
              <a:spcBef>
                <a:spcPct val="0"/>
              </a:spcBef>
            </a:pPr>
            <a:r>
              <a:rPr lang="en-US" sz="2729">
                <a:solidFill>
                  <a:srgbClr val="000000"/>
                </a:solidFill>
                <a:latin typeface="Canva Sans"/>
                <a:ea typeface="Canva Sans"/>
                <a:cs typeface="Canva Sans"/>
                <a:sym typeface="Canva Sans"/>
              </a:rPr>
              <a:t>AR technology is making its way into websites, allowing users to visualize products in real-world settings before making purchasing decisions.</a:t>
            </a:r>
          </a:p>
          <a:p>
            <a:pPr algn="ctr">
              <a:lnSpc>
                <a:spcPts val="3821"/>
              </a:lnSpc>
              <a:spcBef>
                <a:spcPct val="0"/>
              </a:spcBef>
            </a:pPr>
            <a:r>
              <a:rPr lang="en-US" sz="2729">
                <a:solidFill>
                  <a:srgbClr val="000000"/>
                </a:solidFill>
                <a:latin typeface="Canva Sans"/>
                <a:ea typeface="Canva Sans"/>
                <a:cs typeface="Canva Sans"/>
                <a:sym typeface="Canva Sans"/>
              </a:rPr>
              <a:t>Web Development Technologies for 2025</a:t>
            </a:r>
          </a:p>
          <a:p>
            <a:pPr algn="ctr">
              <a:lnSpc>
                <a:spcPts val="3821"/>
              </a:lnSpc>
              <a:spcBef>
                <a:spcPct val="0"/>
              </a:spcBef>
            </a:pPr>
            <a:r>
              <a:rPr lang="en-US" sz="2729">
                <a:solidFill>
                  <a:srgbClr val="000000"/>
                </a:solidFill>
                <a:latin typeface="Canva Sans"/>
                <a:ea typeface="Canva Sans"/>
                <a:cs typeface="Canva Sans"/>
                <a:sym typeface="Canva Sans"/>
              </a:rPr>
              <a:t>1. Progressive Web Apps (PWAs)</a:t>
            </a:r>
          </a:p>
          <a:p>
            <a:pPr algn="ctr">
              <a:lnSpc>
                <a:spcPts val="3821"/>
              </a:lnSpc>
              <a:spcBef>
                <a:spcPct val="0"/>
              </a:spcBef>
            </a:pPr>
            <a:r>
              <a:rPr lang="en-US" sz="2729">
                <a:solidFill>
                  <a:srgbClr val="000000"/>
                </a:solidFill>
                <a:latin typeface="Canva Sans"/>
                <a:ea typeface="Canva Sans"/>
                <a:cs typeface="Canva Sans"/>
                <a:sym typeface="Canva Sans"/>
              </a:rPr>
              <a:t>PWAs continue to dominate due to their ability to provide a fast, app-like experience within a browser. They offer offline functionality, quick loading speeds, and improved engagement.</a:t>
            </a:r>
          </a:p>
          <a:p>
            <a:pPr algn="ctr">
              <a:lnSpc>
                <a:spcPts val="3821"/>
              </a:lnSpc>
              <a:spcBef>
                <a:spcPct val="0"/>
              </a:spcBef>
            </a:pPr>
            <a:r>
              <a:rPr lang="en-US" sz="2729">
                <a:solidFill>
                  <a:srgbClr val="000000"/>
                </a:solidFill>
                <a:latin typeface="Canva Sans"/>
                <a:ea typeface="Canva Sans"/>
                <a:cs typeface="Canva Sans"/>
                <a:sym typeface="Canva Sans"/>
              </a:rPr>
              <a:t>2. Headless CMS and API-First Development</a:t>
            </a:r>
          </a:p>
          <a:p>
            <a:pPr algn="ctr">
              <a:lnSpc>
                <a:spcPts val="3821"/>
              </a:lnSpc>
              <a:spcBef>
                <a:spcPct val="0"/>
              </a:spcBef>
            </a:pPr>
            <a:r>
              <a:rPr lang="en-US" sz="2729">
                <a:solidFill>
                  <a:srgbClr val="000000"/>
                </a:solidFill>
                <a:latin typeface="Canva Sans"/>
                <a:ea typeface="Canva Sans"/>
                <a:cs typeface="Canva Sans"/>
                <a:sym typeface="Canva Sans"/>
              </a:rPr>
              <a:t>Decoupling the front-end and back-end with a headless CMS provides greater flexibility in content management and enhances performance.</a:t>
            </a:r>
          </a:p>
          <a:p>
            <a:pPr algn="ctr">
              <a:lnSpc>
                <a:spcPts val="3821"/>
              </a:lnSpc>
              <a:spcBef>
                <a:spcPct val="0"/>
              </a:spcBef>
            </a:pPr>
            <a:r>
              <a:rPr lang="en-US" sz="2729">
                <a:solidFill>
                  <a:srgbClr val="000000"/>
                </a:solidFill>
                <a:latin typeface="Canva Sans"/>
                <a:ea typeface="Canva Sans"/>
                <a:cs typeface="Canva Sans"/>
                <a:sym typeface="Canva Sans"/>
              </a:rPr>
              <a:t>3. Serverless Architecture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7174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Serverless computing eliminates the need for traditional server management, enabling developers to build and deploy applications more efficiently and at a lower cost.</a:t>
            </a:r>
          </a:p>
          <a:p>
            <a:pPr algn="ctr">
              <a:lnSpc>
                <a:spcPts val="3821"/>
              </a:lnSpc>
              <a:spcBef>
                <a:spcPct val="0"/>
              </a:spcBef>
            </a:pPr>
            <a:r>
              <a:rPr lang="en-US" sz="2729">
                <a:solidFill>
                  <a:srgbClr val="000000"/>
                </a:solidFill>
                <a:latin typeface="Canva Sans"/>
                <a:ea typeface="Canva Sans"/>
                <a:cs typeface="Canva Sans"/>
                <a:sym typeface="Canva Sans"/>
              </a:rPr>
              <a:t>4. WebAssembly (Wasm)</a:t>
            </a:r>
          </a:p>
          <a:p>
            <a:pPr algn="ctr">
              <a:lnSpc>
                <a:spcPts val="3821"/>
              </a:lnSpc>
              <a:spcBef>
                <a:spcPct val="0"/>
              </a:spcBef>
            </a:pPr>
            <a:r>
              <a:rPr lang="en-US" sz="2729">
                <a:solidFill>
                  <a:srgbClr val="000000"/>
                </a:solidFill>
                <a:latin typeface="Canva Sans"/>
                <a:ea typeface="Canva Sans"/>
                <a:cs typeface="Canva Sans"/>
                <a:sym typeface="Canva Sans"/>
              </a:rPr>
              <a:t>WebAssembly allows developers to run high-performance applications in the browser, expanding the capabilities of web-based applications.</a:t>
            </a:r>
          </a:p>
          <a:p>
            <a:pPr algn="ctr">
              <a:lnSpc>
                <a:spcPts val="3821"/>
              </a:lnSpc>
              <a:spcBef>
                <a:spcPct val="0"/>
              </a:spcBef>
            </a:pPr>
            <a:r>
              <a:rPr lang="en-US" sz="2729">
                <a:solidFill>
                  <a:srgbClr val="000000"/>
                </a:solidFill>
                <a:latin typeface="Canva Sans"/>
                <a:ea typeface="Canva Sans"/>
                <a:cs typeface="Canva Sans"/>
                <a:sym typeface="Canva Sans"/>
              </a:rPr>
              <a:t>5. Enhanced Cybersecurity Measures</a:t>
            </a:r>
          </a:p>
          <a:p>
            <a:pPr algn="ctr">
              <a:lnSpc>
                <a:spcPts val="3821"/>
              </a:lnSpc>
              <a:spcBef>
                <a:spcPct val="0"/>
              </a:spcBef>
            </a:pPr>
            <a:r>
              <a:rPr lang="en-US" sz="2729">
                <a:solidFill>
                  <a:srgbClr val="000000"/>
                </a:solidFill>
                <a:latin typeface="Canva Sans"/>
                <a:ea typeface="Canva Sans"/>
                <a:cs typeface="Canva Sans"/>
                <a:sym typeface="Canva Sans"/>
              </a:rPr>
              <a:t>With increasing cyber threats, developers are integrating stronger security protocols such as multi-factor authentication (MFA), biometric authentication, and end-to-end encryption.</a:t>
            </a:r>
          </a:p>
          <a:p>
            <a:pPr algn="ctr">
              <a:lnSpc>
                <a:spcPts val="3821"/>
              </a:lnSpc>
              <a:spcBef>
                <a:spcPct val="0"/>
              </a:spcBef>
            </a:pPr>
            <a:r>
              <a:rPr lang="en-US" sz="2729">
                <a:solidFill>
                  <a:srgbClr val="000000"/>
                </a:solidFill>
                <a:latin typeface="Canva Sans"/>
                <a:ea typeface="Canva Sans"/>
                <a:cs typeface="Canva Sans"/>
                <a:sym typeface="Canva Sans"/>
              </a:rPr>
              <a:t>Best Practices for Modern Website Development</a:t>
            </a:r>
          </a:p>
          <a:p>
            <a:pPr algn="ctr">
              <a:lnSpc>
                <a:spcPts val="3821"/>
              </a:lnSpc>
              <a:spcBef>
                <a:spcPct val="0"/>
              </a:spcBef>
            </a:pPr>
            <a:r>
              <a:rPr lang="en-US" sz="2729">
                <a:solidFill>
                  <a:srgbClr val="000000"/>
                </a:solidFill>
                <a:latin typeface="Canva Sans"/>
                <a:ea typeface="Canva Sans"/>
                <a:cs typeface="Canva Sans"/>
                <a:sym typeface="Canva Sans"/>
              </a:rPr>
              <a:t>1. Mobile-First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6226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mobile traffic surpassing desktop usage, designing for mobile-first ensures a seamless user experience across all devices.</a:t>
            </a:r>
          </a:p>
          <a:p>
            <a:pPr algn="ctr">
              <a:lnSpc>
                <a:spcPts val="3821"/>
              </a:lnSpc>
              <a:spcBef>
                <a:spcPct val="0"/>
              </a:spcBef>
            </a:pPr>
            <a:r>
              <a:rPr lang="en-US" sz="2729">
                <a:solidFill>
                  <a:srgbClr val="000000"/>
                </a:solidFill>
                <a:latin typeface="Canva Sans"/>
                <a:ea typeface="Canva Sans"/>
                <a:cs typeface="Canva Sans"/>
                <a:sym typeface="Canva Sans"/>
              </a:rPr>
              <a:t>2. Core Web Vitals Optimization</a:t>
            </a:r>
          </a:p>
          <a:p>
            <a:pPr algn="ctr">
              <a:lnSpc>
                <a:spcPts val="3821"/>
              </a:lnSpc>
              <a:spcBef>
                <a:spcPct val="0"/>
              </a:spcBef>
            </a:pPr>
            <a:r>
              <a:rPr lang="en-US" sz="2729">
                <a:solidFill>
                  <a:srgbClr val="000000"/>
                </a:solidFill>
                <a:latin typeface="Canva Sans"/>
                <a:ea typeface="Canva Sans"/>
                <a:cs typeface="Canva Sans"/>
                <a:sym typeface="Canva Sans"/>
              </a:rPr>
              <a:t>Google’s Core Web Vitals focus on page speed, interactivity, and visual stability, all of which impact SEO rankings and user satisfaction.</a:t>
            </a:r>
          </a:p>
          <a:p>
            <a:pPr algn="ctr">
              <a:lnSpc>
                <a:spcPts val="3821"/>
              </a:lnSpc>
              <a:spcBef>
                <a:spcPct val="0"/>
              </a:spcBef>
            </a:pPr>
            <a:r>
              <a:rPr lang="en-US" sz="2729">
                <a:solidFill>
                  <a:srgbClr val="000000"/>
                </a:solidFill>
                <a:latin typeface="Canva Sans"/>
                <a:ea typeface="Canva Sans"/>
                <a:cs typeface="Canva Sans"/>
                <a:sym typeface="Canva Sans"/>
              </a:rPr>
              <a:t>3. Sustainable Web Design</a:t>
            </a:r>
          </a:p>
          <a:p>
            <a:pPr algn="ctr">
              <a:lnSpc>
                <a:spcPts val="3821"/>
              </a:lnSpc>
              <a:spcBef>
                <a:spcPct val="0"/>
              </a:spcBef>
            </a:pPr>
            <a:r>
              <a:rPr lang="en-US" sz="2729">
                <a:solidFill>
                  <a:srgbClr val="000000"/>
                </a:solidFill>
                <a:latin typeface="Canva Sans"/>
                <a:ea typeface="Canva Sans"/>
                <a:cs typeface="Canva Sans"/>
                <a:sym typeface="Canva Sans"/>
              </a:rPr>
              <a:t>Eco-friendly websites with optimized code, reduced server requests, and green hosting solutions contribute to a more sustainable digital ecosystem.</a:t>
            </a:r>
          </a:p>
          <a:p>
            <a:pPr algn="ctr">
              <a:lnSpc>
                <a:spcPts val="3821"/>
              </a:lnSpc>
              <a:spcBef>
                <a:spcPct val="0"/>
              </a:spcBef>
            </a:pPr>
            <a:r>
              <a:rPr lang="en-US" sz="2729">
                <a:solidFill>
                  <a:srgbClr val="000000"/>
                </a:solidFill>
                <a:latin typeface="Canva Sans"/>
                <a:ea typeface="Canva Sans"/>
                <a:cs typeface="Canva Sans"/>
                <a:sym typeface="Canva Sans"/>
              </a:rPr>
              <a:t>4. Accessibility Compliance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2272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Ensuring your website meets Web Content Accessibility Guidelines (WCAG) improves inclusivity and broadens your audience reach.</a:t>
            </a:r>
          </a:p>
          <a:p>
            <a:pPr algn="ctr">
              <a:lnSpc>
                <a:spcPts val="3821"/>
              </a:lnSpc>
              <a:spcBef>
                <a:spcPct val="0"/>
              </a:spcBef>
            </a:pPr>
            <a:r>
              <a:rPr lang="en-US" sz="2729">
                <a:solidFill>
                  <a:srgbClr val="000000"/>
                </a:solidFill>
                <a:latin typeface="Canva Sans"/>
                <a:ea typeface="Canva Sans"/>
                <a:cs typeface="Canva Sans"/>
                <a:sym typeface="Canva Sans"/>
              </a:rPr>
              <a:t>5. SEO-Optimized Structure</a:t>
            </a:r>
          </a:p>
          <a:p>
            <a:pPr algn="ctr">
              <a:lnSpc>
                <a:spcPts val="3821"/>
              </a:lnSpc>
              <a:spcBef>
                <a:spcPct val="0"/>
              </a:spcBef>
            </a:pPr>
            <a:r>
              <a:rPr lang="en-US" sz="2729">
                <a:solidFill>
                  <a:srgbClr val="000000"/>
                </a:solidFill>
                <a:latin typeface="Canva Sans"/>
                <a:ea typeface="Canva Sans"/>
                <a:cs typeface="Canva Sans"/>
                <a:sym typeface="Canva Sans"/>
              </a:rPr>
              <a:t>A well-structured website with clean code, proper meta tags, and schema markup enhances search engine visibility and rankings.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As we move into 2025, website design and development will continue evolving with new trends, technologies, and best practices. Staying ahead of these changes will help businesses create high-performance, secure, and visually appealing websites that provide exceptional user experiences.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375928"/>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Whether you're launching a new site or revamping an existing one, integrating these innovations will set you apart in the competitive digital landscape.</a:t>
            </a:r>
          </a:p>
          <a:p>
            <a:pPr algn="ctr">
              <a:lnSpc>
                <a:spcPts val="3821"/>
              </a:lnSpc>
              <a:spcBef>
                <a:spcPct val="0"/>
              </a:spcBef>
            </a:pPr>
            <a:r>
              <a:rPr lang="en-US" sz="2729">
                <a:solidFill>
                  <a:srgbClr val="000000"/>
                </a:solidFill>
                <a:latin typeface="Canva Sans"/>
                <a:ea typeface="Canva Sans"/>
                <a:cs typeface="Canva Sans"/>
                <a:sym typeface="Canva Sans"/>
              </a:rPr>
              <a:t>Are you ready to future-proof your website for 2025? Let’s build something extraordinary!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342024"/>
            <a:ext cx="14499266" cy="4054383"/>
          </a:xfrm>
          <a:custGeom>
            <a:avLst/>
            <a:gdLst/>
            <a:ahLst/>
            <a:cxnLst/>
            <a:rect r="r" b="b" t="t" l="l"/>
            <a:pathLst>
              <a:path h="4054383" w="14499266">
                <a:moveTo>
                  <a:pt x="0" y="0"/>
                </a:moveTo>
                <a:lnTo>
                  <a:pt x="14499266" y="0"/>
                </a:lnTo>
                <a:lnTo>
                  <a:pt x="14499266" y="4054383"/>
                </a:lnTo>
                <a:lnTo>
                  <a:pt x="0" y="4054383"/>
                </a:lnTo>
                <a:lnTo>
                  <a:pt x="0" y="0"/>
                </a:lnTo>
                <a:close/>
              </a:path>
            </a:pathLst>
          </a:custGeom>
          <a:blipFill>
            <a:blip r:embed="rId2"/>
            <a:stretch>
              <a:fillRect l="0" t="-109342" r="0" b="-148277"/>
            </a:stretch>
          </a:blipFill>
        </p:spPr>
      </p:sp>
      <p:sp>
        <p:nvSpPr>
          <p:cNvPr name="TextBox 3" id="3"/>
          <p:cNvSpPr txBox="true"/>
          <p:nvPr/>
        </p:nvSpPr>
        <p:spPr>
          <a:xfrm rot="0">
            <a:off x="0" y="677416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Concept to Launch: A Step-by-Step Guide to Building a High-Performance Website</a:t>
            </a:r>
          </a:p>
          <a:p>
            <a:pPr algn="ctr">
              <a:lnSpc>
                <a:spcPts val="4373"/>
              </a:lnSpc>
              <a:spcBef>
                <a:spcPct val="0"/>
              </a:spcBef>
            </a:pPr>
            <a:r>
              <a:rPr lang="en-US" sz="2733">
                <a:solidFill>
                  <a:srgbClr val="000000"/>
                </a:solidFill>
                <a:latin typeface="Canva Sans"/>
                <a:ea typeface="Canva Sans"/>
                <a:cs typeface="Canva Sans"/>
                <a:sym typeface="Canva Sans"/>
              </a:rPr>
              <a:t>A well-designed and high-performance website is crucial for businesses, brands, and individuals looking to establish a strong online presence. Whether you’re creating a new website from scratch or revamping an existing one, following a structured approach ensures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3931" y="336216"/>
            <a:ext cx="14555853" cy="3905401"/>
          </a:xfrm>
          <a:custGeom>
            <a:avLst/>
            <a:gdLst/>
            <a:ahLst/>
            <a:cxnLst/>
            <a:rect r="r" b="b" t="t" l="l"/>
            <a:pathLst>
              <a:path h="3905401" w="14555853">
                <a:moveTo>
                  <a:pt x="0" y="0"/>
                </a:moveTo>
                <a:lnTo>
                  <a:pt x="14555853" y="0"/>
                </a:lnTo>
                <a:lnTo>
                  <a:pt x="14555853" y="3905400"/>
                </a:lnTo>
                <a:lnTo>
                  <a:pt x="0" y="3905400"/>
                </a:lnTo>
                <a:lnTo>
                  <a:pt x="0" y="0"/>
                </a:lnTo>
                <a:close/>
              </a:path>
            </a:pathLst>
          </a:custGeom>
          <a:blipFill>
            <a:blip r:embed="rId2"/>
            <a:stretch>
              <a:fillRect l="0" t="-59114" r="0" b="-120418"/>
            </a:stretch>
          </a:blipFill>
        </p:spPr>
      </p:sp>
      <p:sp>
        <p:nvSpPr>
          <p:cNvPr name="TextBox 3" id="3"/>
          <p:cNvSpPr txBox="true"/>
          <p:nvPr/>
        </p:nvSpPr>
        <p:spPr>
          <a:xfrm rot="0">
            <a:off x="0" y="66952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will walk you through the entire process, from the initial concept to the final launch.</a:t>
            </a:r>
          </a:p>
          <a:p>
            <a:pPr algn="ctr">
              <a:lnSpc>
                <a:spcPts val="4373"/>
              </a:lnSpc>
              <a:spcBef>
                <a:spcPct val="0"/>
              </a:spcBef>
            </a:pPr>
            <a:r>
              <a:rPr lang="en-US" sz="2733">
                <a:solidFill>
                  <a:srgbClr val="000000"/>
                </a:solidFill>
                <a:latin typeface="Canva Sans"/>
                <a:ea typeface="Canva Sans"/>
                <a:cs typeface="Canva Sans"/>
                <a:sym typeface="Canva Sans"/>
              </a:rPr>
              <a:t>Step 1: Define Your Goals and Objectives</a:t>
            </a:r>
          </a:p>
          <a:p>
            <a:pPr algn="ctr">
              <a:lnSpc>
                <a:spcPts val="4373"/>
              </a:lnSpc>
              <a:spcBef>
                <a:spcPct val="0"/>
              </a:spcBef>
            </a:pPr>
            <a:r>
              <a:rPr lang="en-US" sz="2733">
                <a:solidFill>
                  <a:srgbClr val="000000"/>
                </a:solidFill>
                <a:latin typeface="Canva Sans"/>
                <a:ea typeface="Canva Sans"/>
                <a:cs typeface="Canva Sans"/>
                <a:sym typeface="Canva Sans"/>
              </a:rPr>
              <a:t>Before you start designing or developing, it’s essential to have a clear understanding of what you want to achieve. Ask yourself:</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4168" y="300677"/>
            <a:ext cx="14615379" cy="4081717"/>
          </a:xfrm>
          <a:custGeom>
            <a:avLst/>
            <a:gdLst/>
            <a:ahLst/>
            <a:cxnLst/>
            <a:rect r="r" b="b" t="t" l="l"/>
            <a:pathLst>
              <a:path h="4081717" w="14615379">
                <a:moveTo>
                  <a:pt x="0" y="0"/>
                </a:moveTo>
                <a:lnTo>
                  <a:pt x="14615378" y="0"/>
                </a:lnTo>
                <a:lnTo>
                  <a:pt x="14615378" y="4081717"/>
                </a:lnTo>
                <a:lnTo>
                  <a:pt x="0" y="4081717"/>
                </a:lnTo>
                <a:lnTo>
                  <a:pt x="0" y="0"/>
                </a:lnTo>
                <a:close/>
              </a:path>
            </a:pathLst>
          </a:custGeom>
          <a:blipFill>
            <a:blip r:embed="rId2"/>
            <a:stretch>
              <a:fillRect l="0" t="-11000" r="0" b="-79969"/>
            </a:stretch>
          </a:blipFill>
        </p:spPr>
      </p:sp>
      <p:sp>
        <p:nvSpPr>
          <p:cNvPr name="TextBox 3" id="3"/>
          <p:cNvSpPr txBox="true"/>
          <p:nvPr/>
        </p:nvSpPr>
        <p:spPr>
          <a:xfrm rot="0">
            <a:off x="0" y="661104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is the purpose of the website? (e.g., e-commerce, portfolio, informational, blog, etc.)</a:t>
            </a:r>
          </a:p>
          <a:p>
            <a:pPr algn="ctr">
              <a:lnSpc>
                <a:spcPts val="4373"/>
              </a:lnSpc>
              <a:spcBef>
                <a:spcPct val="0"/>
              </a:spcBef>
            </a:pPr>
            <a:r>
              <a:rPr lang="en-US" sz="2733">
                <a:solidFill>
                  <a:srgbClr val="000000"/>
                </a:solidFill>
                <a:latin typeface="Canva Sans"/>
                <a:ea typeface="Canva Sans"/>
                <a:cs typeface="Canva Sans"/>
                <a:sym typeface="Canva Sans"/>
              </a:rPr>
              <a:t>Who is the target audience?</a:t>
            </a:r>
          </a:p>
          <a:p>
            <a:pPr algn="ctr">
              <a:lnSpc>
                <a:spcPts val="4373"/>
              </a:lnSpc>
              <a:spcBef>
                <a:spcPct val="0"/>
              </a:spcBef>
            </a:pPr>
            <a:r>
              <a:rPr lang="en-US" sz="2733">
                <a:solidFill>
                  <a:srgbClr val="000000"/>
                </a:solidFill>
                <a:latin typeface="Canva Sans"/>
                <a:ea typeface="Canva Sans"/>
                <a:cs typeface="Canva Sans"/>
                <a:sym typeface="Canva Sans"/>
              </a:rPr>
              <a:t>What key actions do you want visitors to take?</a:t>
            </a:r>
          </a:p>
          <a:p>
            <a:pPr algn="ctr">
              <a:lnSpc>
                <a:spcPts val="4373"/>
              </a:lnSpc>
              <a:spcBef>
                <a:spcPct val="0"/>
              </a:spcBef>
            </a:pPr>
            <a:r>
              <a:rPr lang="en-US" sz="2733">
                <a:solidFill>
                  <a:srgbClr val="000000"/>
                </a:solidFill>
                <a:latin typeface="Canva Sans"/>
                <a:ea typeface="Canva Sans"/>
                <a:cs typeface="Canva Sans"/>
                <a:sym typeface="Canva Sans"/>
              </a:rPr>
              <a:t>What are the performance expectations?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8029" y="329575"/>
            <a:ext cx="14616108" cy="4260707"/>
          </a:xfrm>
          <a:custGeom>
            <a:avLst/>
            <a:gdLst/>
            <a:ahLst/>
            <a:cxnLst/>
            <a:rect r="r" b="b" t="t" l="l"/>
            <a:pathLst>
              <a:path h="4260707" w="14616108">
                <a:moveTo>
                  <a:pt x="0" y="0"/>
                </a:moveTo>
                <a:lnTo>
                  <a:pt x="14616108" y="0"/>
                </a:lnTo>
                <a:lnTo>
                  <a:pt x="14616108" y="4260707"/>
                </a:lnTo>
                <a:lnTo>
                  <a:pt x="0" y="4260707"/>
                </a:lnTo>
                <a:lnTo>
                  <a:pt x="0" y="0"/>
                </a:lnTo>
                <a:close/>
              </a:path>
            </a:pathLst>
          </a:custGeom>
          <a:blipFill>
            <a:blip r:embed="rId2"/>
            <a:stretch>
              <a:fillRect l="0" t="-30546" r="0" b="-97235"/>
            </a:stretch>
          </a:blipFill>
        </p:spPr>
      </p:sp>
      <p:sp>
        <p:nvSpPr>
          <p:cNvPr name="TextBox 3" id="3"/>
          <p:cNvSpPr txBox="true"/>
          <p:nvPr/>
        </p:nvSpPr>
        <p:spPr>
          <a:xfrm rot="0">
            <a:off x="0" y="674785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Clearly defining these goals will help guide every subsequent decision in the development process.</a:t>
            </a:r>
          </a:p>
          <a:p>
            <a:pPr algn="ctr">
              <a:lnSpc>
                <a:spcPts val="4373"/>
              </a:lnSpc>
              <a:spcBef>
                <a:spcPct val="0"/>
              </a:spcBef>
            </a:pPr>
            <a:r>
              <a:rPr lang="en-US" sz="2733">
                <a:solidFill>
                  <a:srgbClr val="000000"/>
                </a:solidFill>
                <a:latin typeface="Canva Sans"/>
                <a:ea typeface="Canva Sans"/>
                <a:cs typeface="Canva Sans"/>
                <a:sym typeface="Canva Sans"/>
              </a:rPr>
              <a:t>Step 2: Research and Planning</a:t>
            </a:r>
          </a:p>
          <a:p>
            <a:pPr algn="ctr">
              <a:lnSpc>
                <a:spcPts val="4373"/>
              </a:lnSpc>
              <a:spcBef>
                <a:spcPct val="0"/>
              </a:spcBef>
            </a:pPr>
            <a:r>
              <a:rPr lang="en-US" sz="2733">
                <a:solidFill>
                  <a:srgbClr val="000000"/>
                </a:solidFill>
                <a:latin typeface="Canva Sans"/>
                <a:ea typeface="Canva Sans"/>
                <a:cs typeface="Canva Sans"/>
                <a:sym typeface="Canva Sans"/>
              </a:rPr>
              <a:t>A strong foundation begins with thorough research and planning:</a:t>
            </a:r>
          </a:p>
          <a:p>
            <a:pPr algn="ctr">
              <a:lnSpc>
                <a:spcPts val="4373"/>
              </a:lnSpc>
              <a:spcBef>
                <a:spcPct val="0"/>
              </a:spcBef>
            </a:pPr>
            <a:r>
              <a:rPr lang="en-US" sz="2733">
                <a:solidFill>
                  <a:srgbClr val="000000"/>
                </a:solidFill>
                <a:latin typeface="Canva Sans"/>
                <a:ea typeface="Canva Sans"/>
                <a:cs typeface="Canva Sans"/>
                <a:sym typeface="Canva Sans"/>
              </a:rPr>
              <a:t>Competitive Analysis – Study similar websites in your industry to identify strengths and weaknesses.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User Persona Development – Understand your target audience's needs, behaviors, and preferences.</a:t>
            </a:r>
          </a:p>
          <a:p>
            <a:pPr algn="ctr">
              <a:lnSpc>
                <a:spcPts val="4373"/>
              </a:lnSpc>
              <a:spcBef>
                <a:spcPct val="0"/>
              </a:spcBef>
            </a:pPr>
            <a:r>
              <a:rPr lang="en-US" sz="2733">
                <a:solidFill>
                  <a:srgbClr val="000000"/>
                </a:solidFill>
                <a:latin typeface="Canva Sans"/>
                <a:ea typeface="Canva Sans"/>
                <a:cs typeface="Canva Sans"/>
                <a:sym typeface="Canva Sans"/>
              </a:rPr>
              <a:t>Content Strategy – Plan the type of content (text, images, videos, etc.) that will best serve your audience.</a:t>
            </a:r>
          </a:p>
          <a:p>
            <a:pPr algn="ctr">
              <a:lnSpc>
                <a:spcPts val="4373"/>
              </a:lnSpc>
              <a:spcBef>
                <a:spcPct val="0"/>
              </a:spcBef>
            </a:pPr>
            <a:r>
              <a:rPr lang="en-US" sz="2733">
                <a:solidFill>
                  <a:srgbClr val="000000"/>
                </a:solidFill>
                <a:latin typeface="Canva Sans"/>
                <a:ea typeface="Canva Sans"/>
                <a:cs typeface="Canva Sans"/>
                <a:sym typeface="Canva Sans"/>
              </a:rPr>
              <a:t>Wireframing &amp; Site Architecture – Create a blueprint outlining the website’s structure, navigation, and user flow.</a:t>
            </a:r>
          </a:p>
          <a:p>
            <a:pPr algn="ctr">
              <a:lnSpc>
                <a:spcPts val="4373"/>
              </a:lnSpc>
              <a:spcBef>
                <a:spcPct val="0"/>
              </a:spcBef>
            </a:pPr>
            <a:r>
              <a:rPr lang="en-US" sz="2733">
                <a:solidFill>
                  <a:srgbClr val="000000"/>
                </a:solidFill>
                <a:latin typeface="Canva Sans"/>
                <a:ea typeface="Canva Sans"/>
                <a:cs typeface="Canva Sans"/>
                <a:sym typeface="Canva Sans"/>
              </a:rPr>
              <a:t>Step 3: Choose the Right Technology Stack</a:t>
            </a:r>
          </a:p>
          <a:p>
            <a:pPr algn="ctr">
              <a:lnSpc>
                <a:spcPts val="4373"/>
              </a:lnSpc>
              <a:spcBef>
                <a:spcPct val="0"/>
              </a:spcBef>
            </a:pPr>
            <a:r>
              <a:rPr lang="en-US" sz="2733">
                <a:solidFill>
                  <a:srgbClr val="000000"/>
                </a:solidFill>
                <a:latin typeface="Canva Sans"/>
                <a:ea typeface="Canva Sans"/>
                <a:cs typeface="Canva Sans"/>
                <a:sym typeface="Canva Sans"/>
              </a:rPr>
              <a:t>The choice of technology impacts website performance, scalability, and maintenance. Some common options include:</a:t>
            </a:r>
          </a:p>
          <a:p>
            <a:pPr algn="ctr">
              <a:lnSpc>
                <a:spcPts val="4373"/>
              </a:lnSpc>
              <a:spcBef>
                <a:spcPct val="0"/>
              </a:spcBef>
            </a:pPr>
            <a:r>
              <a:rPr lang="en-US" sz="2733">
                <a:solidFill>
                  <a:srgbClr val="000000"/>
                </a:solidFill>
                <a:latin typeface="Canva Sans"/>
                <a:ea typeface="Canva Sans"/>
                <a:cs typeface="Canva Sans"/>
                <a:sym typeface="Canva Sans"/>
              </a:rPr>
              <a:t>Content Management Systems (CMS): WordPress, Joomla, Drupal</a:t>
            </a:r>
          </a:p>
          <a:p>
            <a:pPr algn="ctr">
              <a:lnSpc>
                <a:spcPts val="4373"/>
              </a:lnSpc>
              <a:spcBef>
                <a:spcPct val="0"/>
              </a:spcBef>
            </a:pPr>
            <a:r>
              <a:rPr lang="en-US" sz="2733">
                <a:solidFill>
                  <a:srgbClr val="000000"/>
                </a:solidFill>
                <a:latin typeface="Canva Sans"/>
                <a:ea typeface="Canva Sans"/>
                <a:cs typeface="Canva Sans"/>
                <a:sym typeface="Canva Sans"/>
              </a:rPr>
              <a:t>Custom Development: HTML, CSS, JavaScript frameworks (React, Angular, Vue.js)</a:t>
            </a:r>
          </a:p>
          <a:p>
            <a:pPr algn="ctr">
              <a:lnSpc>
                <a:spcPts val="4373"/>
              </a:lnSpc>
              <a:spcBef>
                <a:spcPct val="0"/>
              </a:spcBef>
            </a:pPr>
            <a:r>
              <a:rPr lang="en-US" sz="2733">
                <a:solidFill>
                  <a:srgbClr val="000000"/>
                </a:solidFill>
                <a:latin typeface="Canva Sans"/>
                <a:ea typeface="Canva Sans"/>
                <a:cs typeface="Canva Sans"/>
                <a:sym typeface="Canva Sans"/>
              </a:rPr>
              <a:t>Backend Technologies: PHP, Node.js, Python, Ruby on Rails</a:t>
            </a:r>
          </a:p>
          <a:p>
            <a:pPr algn="ctr">
              <a:lnSpc>
                <a:spcPts val="4373"/>
              </a:lnSpc>
              <a:spcBef>
                <a:spcPct val="0"/>
              </a:spcBef>
            </a:pPr>
            <a:r>
              <a:rPr lang="en-US" sz="2733">
                <a:solidFill>
                  <a:srgbClr val="000000"/>
                </a:solidFill>
                <a:latin typeface="Canva Sans"/>
                <a:ea typeface="Canva Sans"/>
                <a:cs typeface="Canva Sans"/>
                <a:sym typeface="Canva Sans"/>
              </a:rPr>
              <a:t>Hosting Providers: AWS, Bluehost, SiteGround, or self-hosting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749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Step 4: Design the User Experience (UX) and User Interface (UI)</a:t>
            </a:r>
          </a:p>
          <a:p>
            <a:pPr algn="ctr">
              <a:lnSpc>
                <a:spcPts val="4373"/>
              </a:lnSpc>
              <a:spcBef>
                <a:spcPct val="0"/>
              </a:spcBef>
            </a:pPr>
            <a:r>
              <a:rPr lang="en-US" sz="2733">
                <a:solidFill>
                  <a:srgbClr val="000000"/>
                </a:solidFill>
                <a:latin typeface="Canva Sans"/>
                <a:ea typeface="Canva Sans"/>
                <a:cs typeface="Canva Sans"/>
                <a:sym typeface="Canva Sans"/>
              </a:rPr>
              <a:t>Creating a seamless and engaging user experience is essential for a high-performance website. The design should be visually appealing, easy to navigate, and accessible to all users. Here are key elements to consider:</a:t>
            </a:r>
          </a:p>
          <a:p>
            <a:pPr algn="ctr">
              <a:lnSpc>
                <a:spcPts val="4373"/>
              </a:lnSpc>
              <a:spcBef>
                <a:spcPct val="0"/>
              </a:spcBef>
            </a:pPr>
            <a:r>
              <a:rPr lang="en-US" sz="2733">
                <a:solidFill>
                  <a:srgbClr val="000000"/>
                </a:solidFill>
                <a:latin typeface="Canva Sans"/>
                <a:ea typeface="Canva Sans"/>
                <a:cs typeface="Canva Sans"/>
                <a:sym typeface="Canva Sans"/>
              </a:rPr>
              <a:t>Mobile Responsiveness: Ensure the design adapts smoothly to different screen sizes and resolutions.</a:t>
            </a:r>
          </a:p>
          <a:p>
            <a:pPr algn="ctr">
              <a:lnSpc>
                <a:spcPts val="4373"/>
              </a:lnSpc>
              <a:spcBef>
                <a:spcPct val="0"/>
              </a:spcBef>
            </a:pPr>
            <a:r>
              <a:rPr lang="en-US" sz="2733">
                <a:solidFill>
                  <a:srgbClr val="000000"/>
                </a:solidFill>
                <a:latin typeface="Canva Sans"/>
                <a:ea typeface="Canva Sans"/>
                <a:cs typeface="Canva Sans"/>
                <a:sym typeface="Canva Sans"/>
              </a:rPr>
              <a:t>User-Centered Navigation: Structure menus, buttons, and layout logically to enhance usability.</a:t>
            </a:r>
          </a:p>
          <a:p>
            <a:pPr algn="ctr">
              <a:lnSpc>
                <a:spcPts val="4373"/>
              </a:lnSpc>
              <a:spcBef>
                <a:spcPct val="0"/>
              </a:spcBef>
            </a:pPr>
            <a:r>
              <a:rPr lang="en-US" sz="2733">
                <a:solidFill>
                  <a:srgbClr val="000000"/>
                </a:solidFill>
                <a:latin typeface="Canva Sans"/>
                <a:ea typeface="Canva Sans"/>
                <a:cs typeface="Canva Sans"/>
                <a:sym typeface="Canva Sans"/>
              </a:rPr>
              <a:t>Consistent Branding: Use uniform colors, typography, and visual elements to strengthen brand identity.</a:t>
            </a:r>
          </a:p>
          <a:p>
            <a:pPr algn="ctr">
              <a:lnSpc>
                <a:spcPts val="4373"/>
              </a:lnSpc>
              <a:spcBef>
                <a:spcPct val="0"/>
              </a:spcBef>
            </a:pPr>
            <a:r>
              <a:rPr lang="en-US" sz="2733">
                <a:solidFill>
                  <a:srgbClr val="000000"/>
                </a:solidFill>
                <a:latin typeface="Canva Sans"/>
                <a:ea typeface="Canva Sans"/>
                <a:cs typeface="Canva Sans"/>
                <a:sym typeface="Canva Sans"/>
              </a:rPr>
              <a:t>Engaging Interactions: Incorporate animations, hover effects, and interactive elements to enhance user engagement.</a:t>
            </a:r>
          </a:p>
          <a:p>
            <a:pPr algn="ctr">
              <a:lnSpc>
                <a:spcPts val="4373"/>
              </a:lnSpc>
              <a:spcBef>
                <a:spcPct val="0"/>
              </a:spcBef>
            </a:pPr>
            <a:r>
              <a:rPr lang="en-US" sz="2733">
                <a:solidFill>
                  <a:srgbClr val="000000"/>
                </a:solidFill>
                <a:latin typeface="Canva Sans"/>
                <a:ea typeface="Canva Sans"/>
                <a:cs typeface="Canva Sans"/>
                <a:sym typeface="Canva Sans"/>
              </a:rPr>
              <a:t>Accessibility Features: Optimize for all users, including those with disabilities, by following WCAG guidelines.</a:t>
            </a:r>
          </a:p>
          <a:p>
            <a:pPr algn="ctr">
              <a:lnSpc>
                <a:spcPts val="4373"/>
              </a:lnSpc>
              <a:spcBef>
                <a:spcPct val="0"/>
              </a:spcBef>
            </a:pPr>
            <a:r>
              <a:rPr lang="en-US" sz="2733">
                <a:solidFill>
                  <a:srgbClr val="000000"/>
                </a:solidFill>
                <a:latin typeface="Canva Sans"/>
                <a:ea typeface="Canva Sans"/>
                <a:cs typeface="Canva Sans"/>
                <a:sym typeface="Canva Sans"/>
              </a:rPr>
              <a:t>Loading Speed Optimization: Use efficient design elements that do not compromise website performance.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8328"/>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well-crafted UX/UI enhances user satisfaction, increases engagement, and contributes to overall website success. Crafting an engaging and seamless user experience is essential for a high-performance website. A well-thought-out UX/UI design ensures users can navigate effortlessly, find information quickly, and enjoy a visually appealing interface. Key aspects to consider include:</a:t>
            </a:r>
          </a:p>
          <a:p>
            <a:pPr algn="ctr">
              <a:lnSpc>
                <a:spcPts val="4373"/>
              </a:lnSpc>
              <a:spcBef>
                <a:spcPct val="0"/>
              </a:spcBef>
            </a:pPr>
            <a:r>
              <a:rPr lang="en-US" sz="2733">
                <a:solidFill>
                  <a:srgbClr val="000000"/>
                </a:solidFill>
                <a:latin typeface="Canva Sans"/>
                <a:ea typeface="Canva Sans"/>
                <a:cs typeface="Canva Sans"/>
                <a:sym typeface="Canva Sans"/>
              </a:rPr>
              <a:t>Responsive Design: Adapting layouts for various screen sizes and devices to provide a consistent experience.</a:t>
            </a:r>
          </a:p>
          <a:p>
            <a:pPr algn="ctr">
              <a:lnSpc>
                <a:spcPts val="4373"/>
              </a:lnSpc>
              <a:spcBef>
                <a:spcPct val="0"/>
              </a:spcBef>
            </a:pPr>
            <a:r>
              <a:rPr lang="en-US" sz="2733">
                <a:solidFill>
                  <a:srgbClr val="000000"/>
                </a:solidFill>
                <a:latin typeface="Canva Sans"/>
                <a:ea typeface="Canva Sans"/>
                <a:cs typeface="Canva Sans"/>
                <a:sym typeface="Canva Sans"/>
              </a:rPr>
              <a:t>User-Centered Navigation: Structuring menus and site architecture for easy access to information and intuitive browsing.</a:t>
            </a:r>
          </a:p>
        </p:txBody>
      </p:sp>
      <p:sp>
        <p:nvSpPr>
          <p:cNvPr name="TextBox 3" id="3"/>
          <p:cNvSpPr txBox="true"/>
          <p:nvPr/>
        </p:nvSpPr>
        <p:spPr>
          <a:xfrm rot="0">
            <a:off x="0" y="6666273"/>
            <a:ext cx="18288000" cy="161372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Visual Hierarchy: Using strategic typography, colors, and spacing to highlight important content and calls-to-action.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Interactive Elements: Implementing animations, hover effects, and micro-interactions to enhance engagement.</a:t>
            </a:r>
          </a:p>
          <a:p>
            <a:pPr algn="ctr">
              <a:lnSpc>
                <a:spcPts val="4373"/>
              </a:lnSpc>
              <a:spcBef>
                <a:spcPct val="0"/>
              </a:spcBef>
            </a:pPr>
            <a:r>
              <a:rPr lang="en-US" sz="2733">
                <a:solidFill>
                  <a:srgbClr val="000000"/>
                </a:solidFill>
                <a:latin typeface="Canva Sans"/>
                <a:ea typeface="Canva Sans"/>
                <a:cs typeface="Canva Sans"/>
                <a:sym typeface="Canva Sans"/>
              </a:rPr>
              <a:t>Branding &amp; Consistency: Aligning the design with your brand identity through fonts, colors, and imagery.</a:t>
            </a:r>
          </a:p>
          <a:p>
            <a:pPr algn="ctr">
              <a:lnSpc>
                <a:spcPts val="4373"/>
              </a:lnSpc>
              <a:spcBef>
                <a:spcPct val="0"/>
              </a:spcBef>
            </a:pPr>
            <a:r>
              <a:rPr lang="en-US" sz="2733">
                <a:solidFill>
                  <a:srgbClr val="000000"/>
                </a:solidFill>
                <a:latin typeface="Canva Sans"/>
                <a:ea typeface="Canva Sans"/>
                <a:cs typeface="Canva Sans"/>
                <a:sym typeface="Canva Sans"/>
              </a:rPr>
              <a:t>Accessibility &amp; Inclusivity: Ensuring the website is usable by all individuals, including those with disabilities, through proper contrast, alt text, and keyboard navigation. A visually appealing and user-friendly design enhances engagement and conversions. Key design considerations include:</a:t>
            </a:r>
          </a:p>
          <a:p>
            <a:pPr algn="ctr">
              <a:lnSpc>
                <a:spcPts val="4373"/>
              </a:lnSpc>
              <a:spcBef>
                <a:spcPct val="0"/>
              </a:spcBef>
            </a:pPr>
            <a:r>
              <a:rPr lang="en-US" sz="2733">
                <a:solidFill>
                  <a:srgbClr val="000000"/>
                </a:solidFill>
                <a:latin typeface="Canva Sans"/>
                <a:ea typeface="Canva Sans"/>
                <a:cs typeface="Canva Sans"/>
                <a:sym typeface="Canva Sans"/>
              </a:rPr>
              <a:t>Responsive Design: Ensuring compatibility with different screen sizes and devices.</a:t>
            </a:r>
          </a:p>
          <a:p>
            <a:pPr algn="ctr">
              <a:lnSpc>
                <a:spcPts val="4373"/>
              </a:lnSpc>
              <a:spcBef>
                <a:spcPct val="0"/>
              </a:spcBef>
            </a:pPr>
            <a:r>
              <a:rPr lang="en-US" sz="2733">
                <a:solidFill>
                  <a:srgbClr val="000000"/>
                </a:solidFill>
                <a:latin typeface="Canva Sans"/>
                <a:ea typeface="Canva Sans"/>
                <a:cs typeface="Canva Sans"/>
                <a:sym typeface="Canva Sans"/>
              </a:rPr>
              <a:t>Intuitive Navigation: Making it easy for users to find what they need.</a:t>
            </a:r>
          </a:p>
          <a:p>
            <a:pPr algn="ctr">
              <a:lnSpc>
                <a:spcPts val="4373"/>
              </a:lnSpc>
              <a:spcBef>
                <a:spcPct val="0"/>
              </a:spcBef>
            </a:pPr>
            <a:r>
              <a:rPr lang="en-US" sz="2733">
                <a:solidFill>
                  <a:srgbClr val="000000"/>
                </a:solidFill>
                <a:latin typeface="Canva Sans"/>
                <a:ea typeface="Canva Sans"/>
                <a:cs typeface="Canva Sans"/>
                <a:sym typeface="Canva Sans"/>
              </a:rPr>
              <a:t>Brand Consistency: Using color schemes, typography, and imagery that align with your brand identity.</a:t>
            </a:r>
          </a:p>
          <a:p>
            <a:pPr algn="ctr">
              <a:lnSpc>
                <a:spcPts val="4373"/>
              </a:lnSpc>
              <a:spcBef>
                <a:spcPct val="0"/>
              </a:spcBef>
            </a:pPr>
            <a:r>
              <a:rPr lang="en-US" sz="2733">
                <a:solidFill>
                  <a:srgbClr val="000000"/>
                </a:solidFill>
                <a:latin typeface="Canva Sans"/>
                <a:ea typeface="Canva Sans"/>
                <a:cs typeface="Canva Sans"/>
                <a:sym typeface="Canva Sans"/>
              </a:rPr>
              <a:t>Accessibility: Ensuring the website is usable for all individuals, including those with disabilities.</a:t>
            </a:r>
          </a:p>
          <a:p>
            <a:pPr algn="ctr">
              <a:lnSpc>
                <a:spcPts val="4373"/>
              </a:lnSpc>
              <a:spcBef>
                <a:spcPct val="0"/>
              </a:spcBef>
            </a:pPr>
            <a:r>
              <a:rPr lang="en-US" sz="2733">
                <a:solidFill>
                  <a:srgbClr val="000000"/>
                </a:solidFill>
                <a:latin typeface="Canva Sans"/>
                <a:ea typeface="Canva Sans"/>
                <a:cs typeface="Canva Sans"/>
                <a:sym typeface="Canva Sans"/>
              </a:rPr>
              <a:t>Step 5: Develop the Website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DAGgrnOEh5Y</dc:identifier>
  <dcterms:modified xsi:type="dcterms:W3CDTF">2011-08-01T06:04:30Z</dcterms:modified>
  <cp:revision>1</cp:revision>
  <dc:title>From Concept to Launch: A Step-by-Step Guide to Building a High-Performance Website</dc:title>
</cp:coreProperties>
</file>