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Lst>
  <p:notesMasterIdLst>
    <p:notesMasterId r:id="rId8"/>
  </p:notesMasterIdLst>
  <p:sldSz cx="14630400" cy="8229600"/>
  <p:notesSz cx="8229600" cy="14630400"/>
  <p:embeddedFontLst>
    <p:embeddedFont>
      <p:font typeface="DM Sans Semi Bold"/>
      <p:regular r:id="rId13"/>
    </p:embeddedFont>
    <p:embeddedFont>
      <p:font typeface="DM Sans Semi Bold"/>
      <p:regular r:id="rId14"/>
    </p:embeddedFont>
    <p:embeddedFont>
      <p:font typeface="DM Sans Semi Bold"/>
      <p:regular r:id="rId15"/>
    </p:embeddedFont>
    <p:embeddedFont>
      <p:font typeface="DM Sans Semi Bold"/>
      <p:regular r:id="rId16"/>
    </p:embeddedFont>
    <p:embeddedFont>
      <p:font typeface="Inter Medium"/>
      <p:regular r:id="rId17"/>
    </p:embeddedFont>
    <p:embeddedFont>
      <p:font typeface="Inter Medium"/>
      <p:regular r:id="rId18"/>
    </p:embeddedFont>
    <p:embeddedFont>
      <p:font typeface="Inter Medium"/>
      <p:regular r:id="rId19"/>
    </p:embeddedFont>
    <p:embeddedFont>
      <p:font typeface="Inter Medium"/>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 Id="rId11" Type="http://schemas.openxmlformats.org/officeDocument/2006/relationships/theme" Target="theme/theme1.xml"/><Relationship Id="rId12" Type="http://schemas.openxmlformats.org/officeDocument/2006/relationships/tableStyles" Target="tableStyles.xml"/><Relationship Id="rId13" Type="http://schemas.openxmlformats.org/officeDocument/2006/relationships/font" Target="fonts/font1.fntdata"/><Relationship Id="rId14" Type="http://schemas.openxmlformats.org/officeDocument/2006/relationships/font" Target="fonts/font2.fntdata"/><Relationship Id="rId15" Type="http://schemas.openxmlformats.org/officeDocument/2006/relationships/font" Target="fonts/font3.fntdata"/><Relationship Id="rId16" Type="http://schemas.openxmlformats.org/officeDocument/2006/relationships/font" Target="fonts/font4.fntdata"/><Relationship Id="rId17" Type="http://schemas.openxmlformats.org/officeDocument/2006/relationships/font" Target="fonts/font5.fntdata"/><Relationship Id="rId18" Type="http://schemas.openxmlformats.org/officeDocument/2006/relationships/font" Target="fonts/font6.fntdata"/><Relationship Id="rId19" Type="http://schemas.openxmlformats.org/officeDocument/2006/relationships/font" Target="fonts/font7.fntdata"/><Relationship Id="rId20"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bestvenuesnewyork.com/get-inspired/event-venues/the-5-best-venues-for-private-rooftop-parties-nyc" TargetMode="External"/><Relationship Id="rId1" Type="http://schemas.openxmlformats.org/officeDocument/2006/relationships/image" Target="../media/image-1-1.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hyperlink" Target="https://tumblrblog.com/how-rooftop-event-space-nyc-adds-charm-to-any-event/" TargetMode="External"/><Relationship Id="rId1" Type="http://schemas.openxmlformats.org/officeDocument/2006/relationships/image" Target="../media/image-5-1.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tel:+12129699804" TargetMode="External"/><Relationship Id="rId4" Type="http://schemas.openxmlformats.org/officeDocument/2006/relationships/hyperlink" Target="mailto:info@bestvenuesgroup.com" TargetMode="External"/><Relationship Id="rId5" Type="http://schemas.openxmlformats.org/officeDocument/2006/relationships/hyperlink" Target="https://www.bestvenuesnewyork.com/" TargetMode="External"/><Relationship Id="rId1" Type="http://schemas.openxmlformats.org/officeDocument/2006/relationships/image" Target="../media/image-6-1.png"/><Relationship Id="rId2" Type="http://schemas.openxmlformats.org/officeDocument/2006/relationships/image" Target="../media/image-6-2.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92843"/>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30303"/>
                </a:solidFill>
                <a:latin typeface="DM Sans Semi Bold" pitchFamily="34" charset="0"/>
                <a:ea typeface="DM Sans Semi Bold" pitchFamily="34" charset="-122"/>
                <a:cs typeface="DM Sans Semi Bold" pitchFamily="34" charset="-120"/>
              </a:rPr>
              <a:t>How Rooftop Event Space NYC Adds Charm to Any Event</a:t>
            </a:r>
            <a:endParaRPr lang="en-US" sz="4450" dirty="0"/>
          </a:p>
        </p:txBody>
      </p:sp>
      <p:sp>
        <p:nvSpPr>
          <p:cNvPr id="4" name="Text 1"/>
          <p:cNvSpPr/>
          <p:nvPr/>
        </p:nvSpPr>
        <p:spPr>
          <a:xfrm>
            <a:off x="793790" y="4259342"/>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Any event must feel special without fail. It should likewise leave lasting memories. An event space matters a lot in this case. A </a:t>
            </a:r>
            <a:pPr algn="l" indent="0" marL="0">
              <a:lnSpc>
                <a:spcPts val="2850"/>
              </a:lnSpc>
              <a:buNone/>
            </a:pPr>
            <a:r>
              <a:rPr lang="en-US" sz="1750" b="1" u="sng" dirty="0">
                <a:solidFill>
                  <a:srgbClr val="1C9770"/>
                </a:solidFill>
                <a:latin typeface="Inter Medium" pitchFamily="34" charset="0"/>
                <a:ea typeface="Inter Medium" pitchFamily="34" charset="-122"/>
                <a:cs typeface="Inter Medium" pitchFamily="34" charset="-120"/>
                <a:hlinkClick r:id="rId2" invalidUrl="" action="" tgtFrame="" tooltip="" history="1" highlightClick="0" endSnd="0">
                  <a:extLst>
                    <a:ext uri="{A12FA001-AC4F-418D-AE19-62706E023703}">
                      <ahyp:hlinkClr xmlns:ahyp="http://schemas.microsoft.com/office/drawing/2018/hyperlinkcolor" val="tx"/>
                    </a:ext>
                  </a:extLst>
                </a:hlinkClick>
              </a:rPr>
              <a:t>rooftop event space NYC</a:t>
            </a:r>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 will elevate any event. They offer charm along with open air in one location. You can celebrate where the sky will be your ceiling. This setting will feel personal as well as grand. This guide will explore how rooftop event spaces can add charm to any event.</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93790" y="1724263"/>
            <a:ext cx="2073354" cy="426244"/>
          </a:xfrm>
          <a:prstGeom prst="roundRect">
            <a:avLst>
              <a:gd name="adj" fmla="val 6386"/>
            </a:avLst>
          </a:prstGeom>
          <a:solidFill>
            <a:srgbClr val="D4F7EC"/>
          </a:solidFill>
          <a:ln/>
        </p:spPr>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878" y="1846659"/>
            <a:ext cx="181451" cy="181451"/>
          </a:xfrm>
          <a:prstGeom prst="rect">
            <a:avLst/>
          </a:prstGeom>
        </p:spPr>
      </p:pic>
      <p:sp>
        <p:nvSpPr>
          <p:cNvPr id="5" name="Text 1"/>
          <p:cNvSpPr/>
          <p:nvPr/>
        </p:nvSpPr>
        <p:spPr>
          <a:xfrm>
            <a:off x="1202055" y="1792248"/>
            <a:ext cx="1529001" cy="290274"/>
          </a:xfrm>
          <a:prstGeom prst="rect">
            <a:avLst/>
          </a:prstGeom>
          <a:noFill/>
          <a:ln/>
        </p:spPr>
        <p:txBody>
          <a:bodyPr wrap="none" lIns="0" tIns="0" rIns="0" bIns="0" rtlCol="0" anchor="t"/>
          <a:lstStyle/>
          <a:p>
            <a:pPr algn="l" indent="0" marL="0">
              <a:lnSpc>
                <a:spcPts val="2250"/>
              </a:lnSpc>
              <a:buNone/>
            </a:pPr>
            <a:r>
              <a:rPr lang="en-US" sz="1400" dirty="0">
                <a:solidFill>
                  <a:srgbClr val="464646"/>
                </a:solidFill>
                <a:latin typeface="Inter Medium" pitchFamily="34" charset="0"/>
                <a:ea typeface="Inter Medium" pitchFamily="34" charset="-122"/>
                <a:cs typeface="Inter Medium" pitchFamily="34" charset="-120"/>
              </a:rPr>
              <a:t>THE EXPERIENCE</a:t>
            </a:r>
            <a:endParaRPr lang="en-US" sz="1400" dirty="0"/>
          </a:p>
        </p:txBody>
      </p:sp>
      <p:sp>
        <p:nvSpPr>
          <p:cNvPr id="6" name="Text 2"/>
          <p:cNvSpPr/>
          <p:nvPr/>
        </p:nvSpPr>
        <p:spPr>
          <a:xfrm>
            <a:off x="793790" y="2241233"/>
            <a:ext cx="6780490" cy="566976"/>
          </a:xfrm>
          <a:prstGeom prst="rect">
            <a:avLst/>
          </a:prstGeom>
          <a:noFill/>
          <a:ln/>
        </p:spPr>
        <p:txBody>
          <a:bodyPr wrap="none" lIns="0" tIns="0" rIns="0" bIns="0" rtlCol="0" anchor="t"/>
          <a:lstStyle/>
          <a:p>
            <a:pPr algn="l" indent="0" marL="0">
              <a:lnSpc>
                <a:spcPts val="4450"/>
              </a:lnSpc>
              <a:buNone/>
            </a:pPr>
            <a:r>
              <a:rPr lang="en-US" sz="3550" b="1" dirty="0">
                <a:solidFill>
                  <a:srgbClr val="030303"/>
                </a:solidFill>
                <a:latin typeface="DM Sans Semi Bold" pitchFamily="34" charset="0"/>
                <a:ea typeface="DM Sans Semi Bold" pitchFamily="34" charset="-122"/>
                <a:cs typeface="DM Sans Semi Bold" pitchFamily="34" charset="-120"/>
              </a:rPr>
              <a:t>Breathtaking Panoramic Views</a:t>
            </a:r>
            <a:endParaRPr lang="en-US" sz="3550" dirty="0"/>
          </a:p>
        </p:txBody>
      </p:sp>
      <p:sp>
        <p:nvSpPr>
          <p:cNvPr id="7" name="Shape 3"/>
          <p:cNvSpPr/>
          <p:nvPr/>
        </p:nvSpPr>
        <p:spPr>
          <a:xfrm>
            <a:off x="793790" y="3148370"/>
            <a:ext cx="7556421" cy="3356848"/>
          </a:xfrm>
          <a:prstGeom prst="roundRect">
            <a:avLst>
              <a:gd name="adj" fmla="val 1014"/>
            </a:avLst>
          </a:prstGeom>
          <a:solidFill>
            <a:srgbClr val="F2EEEE"/>
          </a:solidFill>
          <a:ln/>
        </p:spPr>
      </p:sp>
      <p:sp>
        <p:nvSpPr>
          <p:cNvPr id="8" name="Text 4"/>
          <p:cNvSpPr/>
          <p:nvPr/>
        </p:nvSpPr>
        <p:spPr>
          <a:xfrm>
            <a:off x="1020604" y="3375184"/>
            <a:ext cx="7102793" cy="2903220"/>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Every guest would like to get spectacular views from the rooftop. The biggest draw will be the panoramic views. This scene almost resembles a painting. The spectacular landmarks will become an integral part of your story. The view will remain memorable even when the sunlight shifts. There will be no window between the scenery and you. Your celebration will feel momentous due to this enhanced setting. A rooftop event space NYC adds drama to every event.</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87329"/>
            <a:ext cx="7556421" cy="1133951"/>
          </a:xfrm>
          <a:prstGeom prst="rect">
            <a:avLst/>
          </a:prstGeom>
          <a:noFill/>
          <a:ln/>
        </p:spPr>
        <p:txBody>
          <a:bodyPr wrap="square" lIns="0" tIns="0" rIns="0" bIns="0" rtlCol="0" anchor="t"/>
          <a:lstStyle/>
          <a:p>
            <a:pPr algn="l" indent="0" marL="0">
              <a:lnSpc>
                <a:spcPts val="4450"/>
              </a:lnSpc>
              <a:buNone/>
            </a:pPr>
            <a:r>
              <a:rPr lang="en-US" sz="3550" b="1" dirty="0">
                <a:solidFill>
                  <a:srgbClr val="030303"/>
                </a:solidFill>
                <a:latin typeface="DM Sans Semi Bold" pitchFamily="34" charset="0"/>
                <a:ea typeface="DM Sans Semi Bold" pitchFamily="34" charset="-122"/>
                <a:cs typeface="DM Sans Semi Bold" pitchFamily="34" charset="-120"/>
              </a:rPr>
              <a:t>Unparalleled Photographic Opportunities</a:t>
            </a:r>
            <a:endParaRPr lang="en-US" sz="3550" dirty="0"/>
          </a:p>
        </p:txBody>
      </p:sp>
      <p:sp>
        <p:nvSpPr>
          <p:cNvPr id="4" name="Shape 1"/>
          <p:cNvSpPr/>
          <p:nvPr/>
        </p:nvSpPr>
        <p:spPr>
          <a:xfrm>
            <a:off x="793790" y="2961442"/>
            <a:ext cx="7556421" cy="3780711"/>
          </a:xfrm>
          <a:prstGeom prst="roundRect">
            <a:avLst>
              <a:gd name="adj" fmla="val 3870"/>
            </a:avLst>
          </a:prstGeom>
          <a:solidFill>
            <a:srgbClr val="FFFFFF"/>
          </a:solidFill>
          <a:ln w="30480">
            <a:solidFill>
              <a:srgbClr val="D8D4D4"/>
            </a:solidFill>
            <a:prstDash val="solid"/>
          </a:ln>
        </p:spPr>
      </p:sp>
      <p:sp>
        <p:nvSpPr>
          <p:cNvPr id="5" name="Shape 2"/>
          <p:cNvSpPr/>
          <p:nvPr/>
        </p:nvSpPr>
        <p:spPr>
          <a:xfrm>
            <a:off x="763310" y="2961442"/>
            <a:ext cx="121920" cy="3780711"/>
          </a:xfrm>
          <a:prstGeom prst="roundRect">
            <a:avLst>
              <a:gd name="adj" fmla="val 27907"/>
            </a:avLst>
          </a:prstGeom>
          <a:solidFill>
            <a:srgbClr val="1C9770"/>
          </a:solidFill>
          <a:ln/>
        </p:spPr>
      </p:sp>
      <p:sp>
        <p:nvSpPr>
          <p:cNvPr id="6" name="Text 3"/>
          <p:cNvSpPr/>
          <p:nvPr/>
        </p:nvSpPr>
        <p:spPr>
          <a:xfrm>
            <a:off x="1142524" y="3218736"/>
            <a:ext cx="6950393" cy="3266123"/>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Every photographer prefers a rooftop wedding for capturing photos. This elevated location opens numerous creative opportunities. It is possible to sweep romantic silhouettes and skyline shots. The photographer will get artistic chances due to the changing light. Every corner provides a picture-perfect location. Your wedding album will become a visual story. It will be packed with energy. It will also be filled with light and timeless elegance. These types of photo opportunities will create charming memories.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913334"/>
            <a:ext cx="6996351" cy="566976"/>
          </a:xfrm>
          <a:prstGeom prst="rect">
            <a:avLst/>
          </a:prstGeom>
          <a:noFill/>
          <a:ln/>
        </p:spPr>
        <p:txBody>
          <a:bodyPr wrap="none" lIns="0" tIns="0" rIns="0" bIns="0" rtlCol="0" anchor="t"/>
          <a:lstStyle/>
          <a:p>
            <a:pPr algn="l" indent="0" marL="0">
              <a:lnSpc>
                <a:spcPts val="4450"/>
              </a:lnSpc>
              <a:buNone/>
            </a:pPr>
            <a:r>
              <a:rPr lang="en-US" sz="3550" b="1" dirty="0">
                <a:solidFill>
                  <a:srgbClr val="030303"/>
                </a:solidFill>
                <a:latin typeface="DM Sans Semi Bold" pitchFamily="34" charset="0"/>
                <a:ea typeface="DM Sans Semi Bold" pitchFamily="34" charset="-122"/>
                <a:cs typeface="DM Sans Semi Bold" pitchFamily="34" charset="-120"/>
              </a:rPr>
              <a:t>A Happier Open-Air Experience</a:t>
            </a:r>
            <a:endParaRPr lang="en-US" sz="3550" dirty="0"/>
          </a:p>
        </p:txBody>
      </p:sp>
      <p:sp>
        <p:nvSpPr>
          <p:cNvPr id="4" name="Text 1"/>
          <p:cNvSpPr/>
          <p:nvPr/>
        </p:nvSpPr>
        <p:spPr>
          <a:xfrm>
            <a:off x="793790" y="257103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Breathtaking Design</a:t>
            </a:r>
            <a:endParaRPr lang="en-US" sz="2200" dirty="0"/>
          </a:p>
        </p:txBody>
      </p:sp>
      <p:sp>
        <p:nvSpPr>
          <p:cNvPr id="5" name="Text 2"/>
          <p:cNvSpPr/>
          <p:nvPr/>
        </p:nvSpPr>
        <p:spPr>
          <a:xfrm>
            <a:off x="1133951" y="3520678"/>
            <a:ext cx="7216259" cy="2540318"/>
          </a:xfrm>
          <a:prstGeom prst="rect">
            <a:avLst/>
          </a:prstGeom>
          <a:noFill/>
          <a:ln/>
        </p:spPr>
        <p:txBody>
          <a:bodyPr wrap="square" lIns="0" tIns="0" rIns="0" bIns="0" rtlCol="0" anchor="t"/>
          <a:lstStyle/>
          <a:p>
            <a:pPr algn="l" indent="0" marL="0">
              <a:lnSpc>
                <a:spcPts val="2850"/>
              </a:lnSpc>
              <a:buNone/>
            </a:pPr>
            <a:r>
              <a:rPr lang="en-US" sz="1750" dirty="0">
                <a:solidFill>
                  <a:srgbClr val="464646"/>
                </a:solidFill>
                <a:latin typeface="Inter Medium" pitchFamily="34" charset="0"/>
                <a:ea typeface="Inter Medium" pitchFamily="34" charset="-122"/>
                <a:cs typeface="Inter Medium" pitchFamily="34" charset="-120"/>
              </a:rPr>
              <a:t>Fresh air will change everything on the rooftop. Individuals prefer those open rooftop venues NYC where they can breathe better. There will be adequate sunlight. There will likewise be adequate ventilation of air. People will feel lighter. There will be adequate space to roam. People can converse with each other easily. This rooftop experience is extraordinary in every way. This healthy feeling will add undeniable charm.</a:t>
            </a:r>
            <a:endParaRPr lang="en-US" sz="1750" dirty="0"/>
          </a:p>
        </p:txBody>
      </p:sp>
      <p:sp>
        <p:nvSpPr>
          <p:cNvPr id="6" name="Shape 3"/>
          <p:cNvSpPr/>
          <p:nvPr/>
        </p:nvSpPr>
        <p:spPr>
          <a:xfrm>
            <a:off x="793790" y="3265527"/>
            <a:ext cx="30480" cy="3050619"/>
          </a:xfrm>
          <a:prstGeom prst="rect">
            <a:avLst/>
          </a:prstGeom>
          <a:solidFill>
            <a:srgbClr val="1C9770"/>
          </a:solid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54963" y="1263015"/>
            <a:ext cx="4278868" cy="467916"/>
          </a:xfrm>
          <a:prstGeom prst="rect">
            <a:avLst/>
          </a:prstGeom>
          <a:noFill/>
          <a:ln/>
        </p:spPr>
        <p:txBody>
          <a:bodyPr wrap="none" lIns="0" tIns="0" rIns="0" bIns="0" rtlCol="0" anchor="t"/>
          <a:lstStyle/>
          <a:p>
            <a:pPr algn="l" indent="0" marL="0">
              <a:lnSpc>
                <a:spcPts val="3650"/>
              </a:lnSpc>
              <a:buNone/>
            </a:pPr>
            <a:r>
              <a:rPr lang="en-US" sz="2900" b="1" dirty="0">
                <a:solidFill>
                  <a:srgbClr val="030303"/>
                </a:solidFill>
                <a:latin typeface="DM Sans Semi Bold" pitchFamily="34" charset="0"/>
                <a:ea typeface="DM Sans Semi Bold" pitchFamily="34" charset="-122"/>
                <a:cs typeface="DM Sans Semi Bold" pitchFamily="34" charset="-120"/>
              </a:rPr>
              <a:t>Ideal for Diverse Events</a:t>
            </a:r>
            <a:endParaRPr lang="en-US" sz="2900" dirty="0"/>
          </a:p>
        </p:txBody>
      </p:sp>
      <p:sp>
        <p:nvSpPr>
          <p:cNvPr id="4" name="Text 1"/>
          <p:cNvSpPr/>
          <p:nvPr/>
        </p:nvSpPr>
        <p:spPr>
          <a:xfrm>
            <a:off x="935593" y="2136100"/>
            <a:ext cx="7553444" cy="1639491"/>
          </a:xfrm>
          <a:prstGeom prst="rect">
            <a:avLst/>
          </a:prstGeom>
          <a:noFill/>
          <a:ln/>
        </p:spPr>
        <p:txBody>
          <a:bodyPr wrap="square" lIns="0" tIns="0" rIns="0" bIns="0" rtlCol="0" anchor="t"/>
          <a:lstStyle/>
          <a:p>
            <a:pPr algn="l" indent="0" marL="0">
              <a:lnSpc>
                <a:spcPts val="2150"/>
              </a:lnSpc>
              <a:buNone/>
            </a:pPr>
            <a:r>
              <a:rPr lang="en-US" sz="1450" dirty="0">
                <a:solidFill>
                  <a:srgbClr val="464646"/>
                </a:solidFill>
                <a:latin typeface="Inter Medium" pitchFamily="34" charset="0"/>
                <a:ea typeface="Inter Medium" pitchFamily="34" charset="-122"/>
                <a:cs typeface="Inter Medium" pitchFamily="34" charset="-120"/>
              </a:rPr>
              <a:t>One can use the rooftop lounge for various events. Everything will appear to be magical under the open sky. It is ideal for weddings. It is also perfect for corporate events. One can also celebrate a birthday right here. You can also organize a chill barbecue night. It will work wonders for intimate dinners as well. The rooftop space offers a stylish setting for virtually any celebration. It will add charm to any occasion.</a:t>
            </a:r>
            <a:endParaRPr lang="en-US" sz="1450" dirty="0"/>
          </a:p>
        </p:txBody>
      </p:sp>
      <p:sp>
        <p:nvSpPr>
          <p:cNvPr id="5" name="Shape 2"/>
          <p:cNvSpPr/>
          <p:nvPr/>
        </p:nvSpPr>
        <p:spPr>
          <a:xfrm>
            <a:off x="654963" y="1962507"/>
            <a:ext cx="22860" cy="1986677"/>
          </a:xfrm>
          <a:prstGeom prst="rect">
            <a:avLst/>
          </a:prstGeom>
          <a:solidFill>
            <a:srgbClr val="1C9770"/>
          </a:solidFill>
          <a:ln/>
        </p:spPr>
      </p:sp>
      <p:sp>
        <p:nvSpPr>
          <p:cNvPr id="6" name="Text 3"/>
          <p:cNvSpPr/>
          <p:nvPr/>
        </p:nvSpPr>
        <p:spPr>
          <a:xfrm>
            <a:off x="654963" y="4180761"/>
            <a:ext cx="3742849" cy="467916"/>
          </a:xfrm>
          <a:prstGeom prst="rect">
            <a:avLst/>
          </a:prstGeom>
          <a:noFill/>
          <a:ln/>
        </p:spPr>
        <p:txBody>
          <a:bodyPr wrap="none" lIns="0" tIns="0" rIns="0" bIns="0" rtlCol="0" anchor="t"/>
          <a:lstStyle/>
          <a:p>
            <a:pPr algn="l" indent="0" marL="0">
              <a:lnSpc>
                <a:spcPts val="3650"/>
              </a:lnSpc>
              <a:buNone/>
            </a:pPr>
            <a:r>
              <a:rPr lang="en-US" sz="2900" b="1" dirty="0">
                <a:solidFill>
                  <a:srgbClr val="030303"/>
                </a:solidFill>
                <a:latin typeface="DM Sans Semi Bold" pitchFamily="34" charset="0"/>
                <a:ea typeface="DM Sans Semi Bold" pitchFamily="34" charset="-122"/>
                <a:cs typeface="DM Sans Semi Bold" pitchFamily="34" charset="-120"/>
              </a:rPr>
              <a:t>Summing up</a:t>
            </a:r>
            <a:endParaRPr lang="en-US" sz="2900" dirty="0"/>
          </a:p>
        </p:txBody>
      </p:sp>
      <p:sp>
        <p:nvSpPr>
          <p:cNvPr id="7" name="Text 4"/>
          <p:cNvSpPr/>
          <p:nvPr/>
        </p:nvSpPr>
        <p:spPr>
          <a:xfrm>
            <a:off x="654963" y="4880253"/>
            <a:ext cx="7834074" cy="1366242"/>
          </a:xfrm>
          <a:prstGeom prst="rect">
            <a:avLst/>
          </a:prstGeom>
          <a:noFill/>
          <a:ln/>
        </p:spPr>
        <p:txBody>
          <a:bodyPr wrap="square" lIns="0" tIns="0" rIns="0" bIns="0" rtlCol="0" anchor="t"/>
          <a:lstStyle/>
          <a:p>
            <a:pPr algn="l" indent="0" marL="0">
              <a:lnSpc>
                <a:spcPts val="2150"/>
              </a:lnSpc>
              <a:buNone/>
            </a:pPr>
            <a:r>
              <a:rPr lang="en-US" sz="1450" dirty="0">
                <a:solidFill>
                  <a:srgbClr val="464646"/>
                </a:solidFill>
                <a:latin typeface="Inter Medium" pitchFamily="34" charset="0"/>
                <a:ea typeface="Inter Medium" pitchFamily="34" charset="-122"/>
                <a:cs typeface="Inter Medium" pitchFamily="34" charset="-120"/>
              </a:rPr>
              <a:t>In summary, the best rooftop venues will add charm successfully. They can do this by providing breathtaking views. It creates a relaxed atmosphere for every guest out there. It will also provide unique photo opportunities. The open-air experience is healthier. The guests will also feel happy in these settings. A rooftop venue will make any occasion outstanding. It will transform your event into a charming celebration.</a:t>
            </a:r>
            <a:endParaRPr lang="en-US" sz="1450" dirty="0"/>
          </a:p>
        </p:txBody>
      </p:sp>
      <p:sp>
        <p:nvSpPr>
          <p:cNvPr id="8" name="Text 5"/>
          <p:cNvSpPr/>
          <p:nvPr/>
        </p:nvSpPr>
        <p:spPr>
          <a:xfrm>
            <a:off x="654963" y="6420088"/>
            <a:ext cx="7834074" cy="546497"/>
          </a:xfrm>
          <a:prstGeom prst="rect">
            <a:avLst/>
          </a:prstGeom>
          <a:noFill/>
          <a:ln/>
        </p:spPr>
        <p:txBody>
          <a:bodyPr wrap="square" lIns="0" tIns="0" rIns="0" bIns="0" rtlCol="0" anchor="t"/>
          <a:lstStyle/>
          <a:p>
            <a:pPr algn="l" indent="0" marL="0">
              <a:lnSpc>
                <a:spcPts val="2150"/>
              </a:lnSpc>
              <a:buNone/>
            </a:pPr>
            <a:r>
              <a:rPr lang="en-US" sz="1450" dirty="0">
                <a:solidFill>
                  <a:srgbClr val="464646"/>
                </a:solidFill>
                <a:latin typeface="Inter Medium" pitchFamily="34" charset="0"/>
                <a:ea typeface="Inter Medium" pitchFamily="34" charset="-122"/>
                <a:cs typeface="Inter Medium" pitchFamily="34" charset="-120"/>
              </a:rPr>
              <a:t>Resource URL:- </a:t>
            </a:r>
            <a:pPr algn="l" indent="0" marL="0">
              <a:lnSpc>
                <a:spcPts val="2150"/>
              </a:lnSpc>
              <a:buNone/>
            </a:pPr>
            <a:r>
              <a:rPr lang="en-US" sz="1450" u="sng" dirty="0">
                <a:solidFill>
                  <a:srgbClr val="1C9770"/>
                </a:solidFill>
                <a:latin typeface="Inter Medium" pitchFamily="34" charset="0"/>
                <a:ea typeface="Inter Medium" pitchFamily="34" charset="-122"/>
                <a:cs typeface="Inter Medium" pitchFamily="34" charset="-120"/>
                <a:hlinkClick r:id="rId2" invalidUrl="" action="" tgtFrame="" tooltip="" history="1" highlightClick="0" endSnd="0">
                  <a:extLst>
                    <a:ext uri="{A12FA001-AC4F-418D-AE19-62706E023703}">
                      <ahyp:hlinkClr xmlns:ahyp="http://schemas.microsoft.com/office/drawing/2018/hyperlinkcolor" val="tx"/>
                    </a:ext>
                  </a:extLst>
                </a:hlinkClick>
              </a:rPr>
              <a:t>https://tumblrblog.com/how-rooftop-event-space-nyc-adds-charm-to-any-event/</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32729"/>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030303"/>
                </a:solidFill>
                <a:latin typeface="DM Sans Semi Bold" pitchFamily="34" charset="0"/>
                <a:ea typeface="DM Sans Semi Bold" pitchFamily="34" charset="-122"/>
                <a:cs typeface="DM Sans Semi Bold" pitchFamily="34" charset="-120"/>
              </a:rPr>
              <a:t>Contact Us </a:t>
            </a:r>
            <a:endParaRPr lang="en-US" sz="3550" dirty="0"/>
          </a:p>
        </p:txBody>
      </p:sp>
      <p:pic>
        <p:nvPicPr>
          <p:cNvPr id="4" name="Image 1" descr="preencoded.png">    </p:cNvPr>
          <p:cNvPicPr>
            <a:picLocks noChangeAspect="1"/>
          </p:cNvPicPr>
          <p:nvPr/>
        </p:nvPicPr>
        <p:blipFill>
          <a:blip r:embed="rId2"/>
          <a:stretch>
            <a:fillRect/>
          </a:stretch>
        </p:blipFill>
        <p:spPr>
          <a:xfrm>
            <a:off x="793790" y="2995017"/>
            <a:ext cx="1473994" cy="1473994"/>
          </a:xfrm>
          <a:prstGeom prst="rect">
            <a:avLst/>
          </a:prstGeom>
        </p:spPr>
      </p:pic>
      <p:sp>
        <p:nvSpPr>
          <p:cNvPr id="5" name="Text 1"/>
          <p:cNvSpPr/>
          <p:nvPr/>
        </p:nvSpPr>
        <p:spPr>
          <a:xfrm>
            <a:off x="2828806" y="2943939"/>
            <a:ext cx="5528905" cy="362903"/>
          </a:xfrm>
          <a:prstGeom prst="rect">
            <a:avLst/>
          </a:prstGeom>
          <a:noFill/>
          <a:ln/>
        </p:spPr>
        <p:txBody>
          <a:bodyPr wrap="none" lIns="0" tIns="0" rIns="0" bIns="0" rtlCol="0" anchor="t"/>
          <a:lstStyle/>
          <a:p>
            <a:pPr algn="l" indent="0" marL="0">
              <a:lnSpc>
                <a:spcPts val="2850"/>
              </a:lnSpc>
              <a:buNone/>
            </a:pPr>
            <a:r>
              <a:rPr lang="en-US" sz="1750" b="1" dirty="0">
                <a:solidFill>
                  <a:srgbClr val="464646"/>
                </a:solidFill>
                <a:latin typeface="Inter Medium" pitchFamily="34" charset="0"/>
                <a:ea typeface="Inter Medium" pitchFamily="34" charset="-122"/>
                <a:cs typeface="Inter Medium" pitchFamily="34" charset="-120"/>
              </a:rPr>
              <a:t>Business Name:- BEST VENUES</a:t>
            </a:r>
            <a:endParaRPr lang="en-US" sz="1750" dirty="0"/>
          </a:p>
        </p:txBody>
      </p:sp>
      <p:sp>
        <p:nvSpPr>
          <p:cNvPr id="6" name="Text 2"/>
          <p:cNvSpPr/>
          <p:nvPr/>
        </p:nvSpPr>
        <p:spPr>
          <a:xfrm>
            <a:off x="2828806" y="3510915"/>
            <a:ext cx="5528905" cy="362903"/>
          </a:xfrm>
          <a:prstGeom prst="rect">
            <a:avLst/>
          </a:prstGeom>
          <a:noFill/>
          <a:ln/>
        </p:spPr>
        <p:txBody>
          <a:bodyPr wrap="none" lIns="0" tIns="0" rIns="0" bIns="0" rtlCol="0" anchor="t"/>
          <a:lstStyle/>
          <a:p>
            <a:pPr algn="l" indent="0" marL="0">
              <a:lnSpc>
                <a:spcPts val="2850"/>
              </a:lnSpc>
              <a:buNone/>
            </a:pPr>
            <a:r>
              <a:rPr lang="en-US" sz="1750" b="1" dirty="0">
                <a:solidFill>
                  <a:srgbClr val="464646"/>
                </a:solidFill>
                <a:latin typeface="Inter Medium" pitchFamily="34" charset="0"/>
                <a:ea typeface="Inter Medium" pitchFamily="34" charset="-122"/>
                <a:cs typeface="Inter Medium" pitchFamily="34" charset="-120"/>
              </a:rPr>
              <a:t>Phone: </a:t>
            </a:r>
            <a:pPr algn="l" indent="0" marL="0">
              <a:lnSpc>
                <a:spcPts val="2850"/>
              </a:lnSpc>
              <a:buNone/>
            </a:pPr>
            <a:r>
              <a:rPr lang="en-US" sz="1750" b="1" u="sng" dirty="0">
                <a:solidFill>
                  <a:srgbClr val="1C9770"/>
                </a:solidFill>
                <a:latin typeface="Inter Medium" pitchFamily="34" charset="0"/>
                <a:ea typeface="Inter Medium" pitchFamily="34" charset="-122"/>
                <a:cs typeface="Inter Medium" pitchFamily="34" charset="-120"/>
                <a:hlinkClick r:id="rId3" invalidUrl="" action="" tgtFrame="" tooltip="" history="1" highlightClick="0" endSnd="0">
                  <a:extLst>
                    <a:ext uri="{A12FA001-AC4F-418D-AE19-62706E023703}">
                      <ahyp:hlinkClr xmlns:ahyp="http://schemas.microsoft.com/office/drawing/2018/hyperlinkcolor" val="tx"/>
                    </a:ext>
                  </a:extLst>
                </a:hlinkClick>
              </a:rPr>
              <a:t>+1 (212) 969-9804</a:t>
            </a:r>
            <a:endParaRPr lang="en-US" sz="1750" dirty="0"/>
          </a:p>
        </p:txBody>
      </p:sp>
      <p:sp>
        <p:nvSpPr>
          <p:cNvPr id="7" name="Text 3"/>
          <p:cNvSpPr/>
          <p:nvPr/>
        </p:nvSpPr>
        <p:spPr>
          <a:xfrm>
            <a:off x="2828806" y="4077891"/>
            <a:ext cx="5528905" cy="362903"/>
          </a:xfrm>
          <a:prstGeom prst="rect">
            <a:avLst/>
          </a:prstGeom>
          <a:noFill/>
          <a:ln/>
        </p:spPr>
        <p:txBody>
          <a:bodyPr wrap="none" lIns="0" tIns="0" rIns="0" bIns="0" rtlCol="0" anchor="t"/>
          <a:lstStyle/>
          <a:p>
            <a:pPr algn="l" indent="0" marL="0">
              <a:lnSpc>
                <a:spcPts val="2850"/>
              </a:lnSpc>
              <a:buNone/>
            </a:pPr>
            <a:r>
              <a:rPr lang="en-US" sz="1750" b="1" dirty="0">
                <a:solidFill>
                  <a:srgbClr val="464646"/>
                </a:solidFill>
                <a:latin typeface="Inter Medium" pitchFamily="34" charset="0"/>
                <a:ea typeface="Inter Medium" pitchFamily="34" charset="-122"/>
                <a:cs typeface="Inter Medium" pitchFamily="34" charset="-120"/>
              </a:rPr>
              <a:t>Mail:- </a:t>
            </a:r>
            <a:pPr algn="l" indent="0" marL="0">
              <a:lnSpc>
                <a:spcPts val="2850"/>
              </a:lnSpc>
              <a:buNone/>
            </a:pPr>
            <a:r>
              <a:rPr lang="en-US" sz="1750" b="1" u="sng" dirty="0">
                <a:solidFill>
                  <a:srgbClr val="1C9770"/>
                </a:solidFill>
                <a:latin typeface="Inter Medium" pitchFamily="34" charset="0"/>
                <a:ea typeface="Inter Medium" pitchFamily="34" charset="-122"/>
                <a:cs typeface="Inter Medium" pitchFamily="34" charset="-120"/>
                <a:hlinkClick r:id="rId4" invalidUrl="" action="" tgtFrame="" tooltip="" history="1" highlightClick="0" endSnd="0">
                  <a:extLst>
                    <a:ext uri="{A12FA001-AC4F-418D-AE19-62706E023703}">
                      <ahyp:hlinkClr xmlns:ahyp="http://schemas.microsoft.com/office/drawing/2018/hyperlinkcolor" val="tx"/>
                    </a:ext>
                  </a:extLst>
                </a:hlinkClick>
              </a:rPr>
              <a:t>info@bestvenuesgroup.com</a:t>
            </a:r>
            <a:endParaRPr lang="en-US" sz="1750" dirty="0"/>
          </a:p>
        </p:txBody>
      </p:sp>
      <p:sp>
        <p:nvSpPr>
          <p:cNvPr id="8" name="Text 4"/>
          <p:cNvSpPr/>
          <p:nvPr/>
        </p:nvSpPr>
        <p:spPr>
          <a:xfrm>
            <a:off x="2828806" y="4644866"/>
            <a:ext cx="5528905" cy="362903"/>
          </a:xfrm>
          <a:prstGeom prst="rect">
            <a:avLst/>
          </a:prstGeom>
          <a:noFill/>
          <a:ln/>
        </p:spPr>
        <p:txBody>
          <a:bodyPr wrap="none" lIns="0" tIns="0" rIns="0" bIns="0" rtlCol="0" anchor="t"/>
          <a:lstStyle/>
          <a:p>
            <a:pPr algn="l" indent="0" marL="0">
              <a:lnSpc>
                <a:spcPts val="2850"/>
              </a:lnSpc>
              <a:buNone/>
            </a:pPr>
            <a:r>
              <a:rPr lang="en-US" sz="1750" b="1" dirty="0">
                <a:solidFill>
                  <a:srgbClr val="464646"/>
                </a:solidFill>
                <a:latin typeface="Inter Medium" pitchFamily="34" charset="0"/>
                <a:ea typeface="Inter Medium" pitchFamily="34" charset="-122"/>
                <a:cs typeface="Inter Medium" pitchFamily="34" charset="-120"/>
              </a:rPr>
              <a:t>Website:- </a:t>
            </a:r>
            <a:pPr algn="l" indent="0" marL="0">
              <a:lnSpc>
                <a:spcPts val="2850"/>
              </a:lnSpc>
              <a:buNone/>
            </a:pPr>
            <a:r>
              <a:rPr lang="en-US" sz="1750" b="1" u="sng" dirty="0">
                <a:solidFill>
                  <a:srgbClr val="1C9770"/>
                </a:solidFill>
                <a:latin typeface="Inter Medium" pitchFamily="34" charset="0"/>
                <a:ea typeface="Inter Medium" pitchFamily="34" charset="-122"/>
                <a:cs typeface="Inter Medium" pitchFamily="34" charset="-120"/>
                <a:hlinkClick r:id="rId5" invalidUrl="" action="" tgtFrame="" tooltip="" history="1" highlightClick="0" endSnd="0">
                  <a:extLst>
                    <a:ext uri="{A12FA001-AC4F-418D-AE19-62706E023703}">
                      <ahyp:hlinkClr xmlns:ahyp="http://schemas.microsoft.com/office/drawing/2018/hyperlinkcolor" val="tx"/>
                    </a:ext>
                  </a:extLst>
                </a:hlinkClick>
              </a:rPr>
              <a:t>https://www.bestvenuesnewyork.com/</a:t>
            </a:r>
            <a:endParaRPr lang="en-US" sz="1750" dirty="0"/>
          </a:p>
        </p:txBody>
      </p:sp>
      <p:sp>
        <p:nvSpPr>
          <p:cNvPr id="9" name="Text 5"/>
          <p:cNvSpPr/>
          <p:nvPr/>
        </p:nvSpPr>
        <p:spPr>
          <a:xfrm>
            <a:off x="2828806" y="5211842"/>
            <a:ext cx="5528905" cy="362903"/>
          </a:xfrm>
          <a:prstGeom prst="rect">
            <a:avLst/>
          </a:prstGeom>
          <a:noFill/>
          <a:ln/>
        </p:spPr>
        <p:txBody>
          <a:bodyPr wrap="none" lIns="0" tIns="0" rIns="0" bIns="0" rtlCol="0" anchor="t"/>
          <a:lstStyle/>
          <a:p>
            <a:pPr algn="l" indent="0" marL="0">
              <a:lnSpc>
                <a:spcPts val="2850"/>
              </a:lnSpc>
              <a:buNone/>
            </a:pPr>
            <a:r>
              <a:rPr lang="en-US" sz="1750" b="1" dirty="0">
                <a:solidFill>
                  <a:srgbClr val="464646"/>
                </a:solidFill>
                <a:latin typeface="Inter Medium" pitchFamily="34" charset="0"/>
                <a:ea typeface="Inter Medium" pitchFamily="34" charset="-122"/>
                <a:cs typeface="Inter Medium" pitchFamily="34" charset="-120"/>
              </a:rPr>
              <a:t>Add:- 601 W 57th St, New York, NY 10019, USA</a:t>
            </a:r>
            <a:endParaRPr lang="en-US" sz="1750" dirty="0"/>
          </a:p>
        </p:txBody>
      </p:sp>
      <p:sp>
        <p:nvSpPr>
          <p:cNvPr id="10" name="Text 6"/>
          <p:cNvSpPr/>
          <p:nvPr/>
        </p:nvSpPr>
        <p:spPr>
          <a:xfrm>
            <a:off x="793790" y="6033968"/>
            <a:ext cx="75564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Slide 1</vt:lpstr>
      <vt:lpstr>Slide 2</vt:lpstr>
      <vt:lpstr>Slide 3</vt:lpstr>
      <vt:lpstr>Slide 4</vt:lpstr>
      <vt:lpstr>Slide 5</vt:lpstr>
      <vt:lpstr>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2026-02-16T11:03:59Z</dcterms:created>
  <dcterms:modified xsi:type="dcterms:W3CDTF">2026-02-16T11:03:59Z</dcterms:modified>
</cp:coreProperties>
</file>