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0515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**Client testimonials:** Read testimonials from past clients to get an idea of their satisfaction levels.</a:t>
            </a:r>
          </a:p>
          <a:p>
            <a:pPr algn="ctr">
              <a:lnSpc>
                <a:spcPts val="4373"/>
              </a:lnSpc>
            </a:pPr>
            <a:r>
              <a:rPr lang="en-US" sz="2733">
                <a:solidFill>
                  <a:srgbClr val="000000"/>
                </a:solidFill>
                <a:latin typeface="Canva Sans"/>
                <a:ea typeface="Canva Sans"/>
                <a:cs typeface="Canva Sans"/>
                <a:sym typeface="Canva Sans"/>
              </a:rPr>
              <a:t>* **Communication and collaboration:** Choose a company that communicates effectively and is willing to collaborate closely with you throughout the project.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**Conclusion:**</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Investing in a top-tier website design and development company is an investment in your business's future. By partnering with the right firm, you can create a powerful online presence that drives results and helps you achieve your business goals.</a:t>
            </a:r>
          </a:p>
        </p:txBody>
      </p:sp>
      <p:sp>
        <p:nvSpPr>
          <p:cNvPr name="TextBox 3" id="3"/>
          <p:cNvSpPr txBox="true"/>
          <p:nvPr/>
        </p:nvSpPr>
        <p:spPr>
          <a:xfrm rot="0">
            <a:off x="0" y="8956261"/>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Pixels to Performance: How a Leading Agency Transforms Ideas into Stunning Websites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 today's hyper-connected world, a website is more than just a digital brochure; it's a dynamic platform for engagement, interaction, and growth.1 It's the virtual storefront, the online hub, and the 24/7 representative of your brand.2 This is where the expertise of a leading website design and development agency truly shines, transforming abstract ideas into high-performing digital experiences.</a:t>
            </a:r>
          </a:p>
          <a:p>
            <a:pPr algn="ctr">
              <a:lnSpc>
                <a:spcPts val="4373"/>
              </a:lnSpc>
            </a:pPr>
            <a:r>
              <a:rPr lang="en-US" sz="2733">
                <a:solidFill>
                  <a:srgbClr val="000000"/>
                </a:solidFill>
                <a:latin typeface="Canva Sans"/>
                <a:ea typeface="Canva Sans"/>
                <a:cs typeface="Canva Sans"/>
                <a:sym typeface="Canva Sans"/>
              </a:rPr>
              <a:t>Beyond Aesthetics: A Holistic Approach</a:t>
            </a:r>
          </a:p>
          <a:p>
            <a:pPr algn="ctr">
              <a:lnSpc>
                <a:spcPts val="4373"/>
              </a:lnSpc>
            </a:pPr>
            <a:r>
              <a:rPr lang="en-US" sz="2733">
                <a:solidFill>
                  <a:srgbClr val="000000"/>
                </a:solidFill>
                <a:latin typeface="Canva Sans"/>
                <a:ea typeface="Canva Sans"/>
                <a:cs typeface="Canva Sans"/>
                <a:sym typeface="Canva Sans"/>
              </a:rPr>
              <a:t>The journey from concept to completion is a collaborative process, requiring a deep understanding of client needs, target audiences, and market trends.3 A leading agency goes beyond mere aesthetics, focusing on a holistic approach that encompasses:4</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Strategic Foundation: Every successful website begins with a solid strategy.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47175"/>
            <a:ext cx="18288000" cy="5480877"/>
          </a:xfrm>
          <a:prstGeom prst="rect">
            <a:avLst/>
          </a:prstGeom>
        </p:spPr>
        <p:txBody>
          <a:bodyPr anchor="t" rtlCol="false" tIns="0" lIns="0" bIns="0" rIns="0">
            <a:spAutoFit/>
          </a:bodyPr>
          <a:lstStyle/>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5 Leading agencies invest time in understanding client g</a:t>
            </a:r>
            <a:r>
              <a:rPr lang="en-US" sz="2733">
                <a:solidFill>
                  <a:srgbClr val="000000"/>
                </a:solidFill>
                <a:latin typeface="Canva Sans"/>
                <a:ea typeface="Canva Sans"/>
                <a:cs typeface="Canva Sans"/>
                <a:sym typeface="Canva Sans"/>
              </a:rPr>
              <a:t>oals, identifying target audiences, and conducting thorough market research. This data-driven approach ensures that the website aligns with business objectives and delivers measurable results.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User-Centric Design: The focus is firmly on the user experience (UX).6 Leading agencies prioritize intuitive navigation, seamless interactions, and a visually appealing design that is both engaging and accessible to all users.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Technical Excellence: A robust and scalable website is essential for long-term success.7 Leading agencies leverage cutting-edge technologies, ensuring optimal performance, security, and compatibility across all devices.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Content that Connects: Compelling content is the lifeblood of any successful website.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94556"/>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 Leading agencies collaborate with clients to develop engaging and informative content that resonates with the target audience and drives conversions.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Data-Driven Optimization: The work doesn't stop at launch.8 Leading agencies utilize data analytics to track website performance, identify areas for improvement, and continually optimize the website for better user experience and increased conversions.</a:t>
            </a:r>
          </a:p>
          <a:p>
            <a:pPr algn="ctr">
              <a:lnSpc>
                <a:spcPts val="4373"/>
              </a:lnSpc>
            </a:pPr>
            <a:r>
              <a:rPr lang="en-US" sz="2733">
                <a:solidFill>
                  <a:srgbClr val="000000"/>
                </a:solidFill>
                <a:latin typeface="Canva Sans"/>
                <a:ea typeface="Canva Sans"/>
                <a:cs typeface="Canva Sans"/>
                <a:sym typeface="Canva Sans"/>
              </a:rPr>
              <a:t>The Transformation: From Pixels to Performance</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Idea Conception: The journey begins with a spark, an idea, a vision.9 Leading agencies work closely with clients to understand their unique needs and aspirations, translating them into a clear and achievable digital strategy.10</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Design &amp; Development: This is where the magic happens.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68247"/>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 Skilled designers and developers bring the vision to life, creating visually stunning and functionally robust websites that are a true reflection of the brand.</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Testing &amp; Refinement: Rigorous testing ensures a seamless user experience.11 Leading agencies conduct thorough testing across different devices and browsers, identifying and addressing any potential issues.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Launch &amp; Beyond: The website is launched, but the j</a:t>
            </a:r>
            <a:r>
              <a:rPr lang="en-US" sz="2733">
                <a:solidFill>
                  <a:srgbClr val="000000"/>
                </a:solidFill>
                <a:latin typeface="Canva Sans"/>
                <a:ea typeface="Canva Sans"/>
                <a:cs typeface="Canva Sans"/>
                <a:sym typeface="Canva Sans"/>
              </a:rPr>
              <a:t>ourney continues. Leading agencies provide ongoing support, including website maintenance, security updates, and performance optimization.</a:t>
            </a:r>
          </a:p>
          <a:p>
            <a:pPr algn="ctr">
              <a:lnSpc>
                <a:spcPts val="4373"/>
              </a:lnSpc>
              <a:spcBef>
                <a:spcPct val="0"/>
              </a:spcBef>
            </a:pPr>
            <a:r>
              <a:rPr lang="en-US" sz="2733">
                <a:solidFill>
                  <a:srgbClr val="000000"/>
                </a:solidFill>
                <a:latin typeface="Canva Sans"/>
                <a:ea typeface="Canva Sans"/>
                <a:cs typeface="Canva Sans"/>
                <a:sym typeface="Canva Sans"/>
              </a:rPr>
              <a:t>The Result: A High-Performing Digital Asset</a:t>
            </a:r>
          </a:p>
          <a:p>
            <a:pPr algn="ctr">
              <a:lnSpc>
                <a:spcPts val="4373"/>
              </a:lnSpc>
              <a:spcBef>
                <a:spcPct val="0"/>
              </a:spcBef>
            </a:pPr>
            <a:r>
              <a:rPr lang="en-US" sz="2733">
                <a:solidFill>
                  <a:srgbClr val="000000"/>
                </a:solidFill>
                <a:latin typeface="Canva Sans"/>
                <a:ea typeface="Canva Sans"/>
                <a:cs typeface="Canva Sans"/>
                <a:sym typeface="Canva Sans"/>
              </a:rPr>
              <a:t>The result of this collaborative effort is a high-performing digital asset that:</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Enhances Brand Image: A visually appealing and user-friendly website reflects positively on the brand, building trust and credibility with potential customers.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73247"/>
            <a:ext cx="18288000" cy="492842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12</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Drives Customer Engagement: Interactive elements and personalized experiences keep visitors engaged and enc</a:t>
            </a:r>
            <a:r>
              <a:rPr lang="en-US" sz="2733">
                <a:solidFill>
                  <a:srgbClr val="000000"/>
                </a:solidFill>
                <a:latin typeface="Canva Sans"/>
                <a:ea typeface="Canva Sans"/>
                <a:cs typeface="Canva Sans"/>
                <a:sym typeface="Canva Sans"/>
              </a:rPr>
              <a:t>ourage them to explore further.13</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Boosts Sales &amp; Revenue: A well-optimized website can improve search engine rankings, attract more organic traffic, and ultimately drive conversions.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Provides a Competitive Edge: In today's digital landscape, a strong online presence is crucial for businesses to stand out from the competition.14</a:t>
            </a:r>
          </a:p>
          <a:p>
            <a:pPr algn="ctr">
              <a:lnSpc>
                <a:spcPts val="4373"/>
              </a:lnSpc>
              <a:spcBef>
                <a:spcPct val="0"/>
              </a:spcBef>
            </a:pPr>
            <a:r>
              <a:rPr lang="en-US" sz="2733">
                <a:solidFill>
                  <a:srgbClr val="000000"/>
                </a:solidFill>
                <a:latin typeface="Canva Sans"/>
                <a:ea typeface="Canva Sans"/>
                <a:cs typeface="Canva Sans"/>
                <a:sym typeface="Canva Sans"/>
              </a:rPr>
              <a:t>By partnering with a leading website design and development agency, businesses can unlock the full potential of their online presence and achieve their digital aspirations.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428" t="0" r="-19428"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5834" y="263095"/>
            <a:ext cx="14403702" cy="7132598"/>
          </a:xfrm>
          <a:custGeom>
            <a:avLst/>
            <a:gdLst/>
            <a:ahLst/>
            <a:cxnLst/>
            <a:rect r="r" b="b" t="t" l="l"/>
            <a:pathLst>
              <a:path h="7132598" w="14403702">
                <a:moveTo>
                  <a:pt x="0" y="0"/>
                </a:moveTo>
                <a:lnTo>
                  <a:pt x="14403702" y="0"/>
                </a:lnTo>
                <a:lnTo>
                  <a:pt x="14403702" y="7132598"/>
                </a:lnTo>
                <a:lnTo>
                  <a:pt x="0" y="7132598"/>
                </a:lnTo>
                <a:lnTo>
                  <a:pt x="0" y="0"/>
                </a:lnTo>
                <a:close/>
              </a:path>
            </a:pathLst>
          </a:custGeom>
          <a:blipFill>
            <a:blip r:embed="rId2"/>
            <a:stretch>
              <a:fillRect l="0" t="-36240" r="0" b="-15215"/>
            </a:stretch>
          </a:blipFill>
        </p:spPr>
      </p:sp>
      <p:sp>
        <p:nvSpPr>
          <p:cNvPr name="TextBox 3" id="3"/>
          <p:cNvSpPr txBox="true"/>
          <p:nvPr/>
        </p:nvSpPr>
        <p:spPr>
          <a:xfrm rot="0">
            <a:off x="0" y="8749473"/>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The Architects of Online Success: Unveiling the Expertise of a Top-Tier Design &amp; Development Firm</a:t>
            </a:r>
          </a:p>
          <a:p>
            <a:pPr algn="ctr">
              <a:lnSpc>
                <a:spcPts val="4373"/>
              </a:lnSpc>
            </a:pP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6772" y="271872"/>
            <a:ext cx="14234456" cy="6217778"/>
          </a:xfrm>
          <a:custGeom>
            <a:avLst/>
            <a:gdLst/>
            <a:ahLst/>
            <a:cxnLst/>
            <a:rect r="r" b="b" t="t" l="l"/>
            <a:pathLst>
              <a:path h="6217778" w="14234456">
                <a:moveTo>
                  <a:pt x="0" y="0"/>
                </a:moveTo>
                <a:lnTo>
                  <a:pt x="14234456" y="0"/>
                </a:lnTo>
                <a:lnTo>
                  <a:pt x="14234456" y="6217779"/>
                </a:lnTo>
                <a:lnTo>
                  <a:pt x="0" y="6217779"/>
                </a:lnTo>
                <a:lnTo>
                  <a:pt x="0" y="0"/>
                </a:lnTo>
                <a:close/>
              </a:path>
            </a:pathLst>
          </a:custGeom>
          <a:blipFill>
            <a:blip r:embed="rId2"/>
            <a:stretch>
              <a:fillRect l="-10517" t="-18537" r="-10517" b="-33427"/>
            </a:stretch>
          </a:blipFill>
        </p:spPr>
      </p:sp>
      <p:sp>
        <p:nvSpPr>
          <p:cNvPr name="TextBox 3" id="3"/>
          <p:cNvSpPr txBox="true"/>
          <p:nvPr/>
        </p:nvSpPr>
        <p:spPr>
          <a:xfrm rot="0">
            <a:off x="0" y="7249980"/>
            <a:ext cx="18288000" cy="21661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**Introduction:**</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Businesses of all sizes today absolutely require a robust online presence to thrive in the digital world.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4862" y="328053"/>
            <a:ext cx="14235062" cy="7289346"/>
          </a:xfrm>
          <a:custGeom>
            <a:avLst/>
            <a:gdLst/>
            <a:ahLst/>
            <a:cxnLst/>
            <a:rect r="r" b="b" t="t" l="l"/>
            <a:pathLst>
              <a:path h="7289346" w="14235062">
                <a:moveTo>
                  <a:pt x="0" y="0"/>
                </a:moveTo>
                <a:lnTo>
                  <a:pt x="14235062" y="0"/>
                </a:lnTo>
                <a:lnTo>
                  <a:pt x="14235062" y="7289346"/>
                </a:lnTo>
                <a:lnTo>
                  <a:pt x="0" y="7289346"/>
                </a:lnTo>
                <a:lnTo>
                  <a:pt x="0" y="0"/>
                </a:lnTo>
                <a:close/>
              </a:path>
            </a:pathLst>
          </a:custGeom>
          <a:blipFill>
            <a:blip r:embed="rId2"/>
            <a:stretch>
              <a:fillRect l="0" t="-52876" r="0" b="-42409"/>
            </a:stretch>
          </a:blipFill>
        </p:spPr>
      </p:sp>
      <p:sp>
        <p:nvSpPr>
          <p:cNvPr name="TextBox 3" id="3"/>
          <p:cNvSpPr txBox="true"/>
          <p:nvPr/>
        </p:nvSpPr>
        <p:spPr>
          <a:xfrm rot="0">
            <a:off x="0" y="8403811"/>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A well-designed and developed website is the cornerstone of this online presence, serving as the virtual face of your brand and the primary point of interaction with potential customers.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81996" y="353257"/>
            <a:ext cx="14629245" cy="7291557"/>
          </a:xfrm>
          <a:custGeom>
            <a:avLst/>
            <a:gdLst/>
            <a:ahLst/>
            <a:cxnLst/>
            <a:rect r="r" b="b" t="t" l="l"/>
            <a:pathLst>
              <a:path h="7291557" w="14629245">
                <a:moveTo>
                  <a:pt x="0" y="0"/>
                </a:moveTo>
                <a:lnTo>
                  <a:pt x="14629246" y="0"/>
                </a:lnTo>
                <a:lnTo>
                  <a:pt x="14629246" y="7291557"/>
                </a:lnTo>
                <a:lnTo>
                  <a:pt x="0" y="7291557"/>
                </a:lnTo>
                <a:lnTo>
                  <a:pt x="0" y="0"/>
                </a:lnTo>
                <a:close/>
              </a:path>
            </a:pathLst>
          </a:custGeom>
          <a:blipFill>
            <a:blip r:embed="rId2"/>
            <a:stretch>
              <a:fillRect l="0" t="-25029" r="0" b="-8792"/>
            </a:stretch>
          </a:blipFill>
        </p:spPr>
      </p:sp>
      <p:sp>
        <p:nvSpPr>
          <p:cNvPr name="TextBox 3" id="3"/>
          <p:cNvSpPr txBox="true"/>
          <p:nvPr/>
        </p:nvSpPr>
        <p:spPr>
          <a:xfrm rot="0">
            <a:off x="0" y="8768457"/>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This is where the expertise of a top-tier website design and development company becomes invaluable.</a:t>
            </a:r>
          </a:p>
          <a:p>
            <a:pPr algn="ctr">
              <a:lnSpc>
                <a:spcPts val="4373"/>
              </a:lnSpc>
            </a:pP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 Importance of Professional Website Design and Development:**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A professional website is far more than just a display of pages and pictures. It is a strategic tool that can help you achieve a variety of business goals, including:</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**Increased brand awareness:** A visually appealing and user-friendly website can help you make a strong first impression and establish your brand identity.</a:t>
            </a:r>
          </a:p>
          <a:p>
            <a:pPr algn="ctr">
              <a:lnSpc>
                <a:spcPts val="4373"/>
              </a:lnSpc>
              <a:spcBef>
                <a:spcPct val="0"/>
              </a:spcBef>
            </a:pPr>
            <a:r>
              <a:rPr lang="en-US" sz="2733">
                <a:solidFill>
                  <a:srgbClr val="000000"/>
                </a:solidFill>
                <a:latin typeface="Canva Sans"/>
                <a:ea typeface="Canva Sans"/>
                <a:cs typeface="Canva Sans"/>
                <a:sym typeface="Canva Sans"/>
              </a:rPr>
              <a:t>* **Improved customer engagement:** A well-designed website can keep visitors interested and encourage them to explore your offerings.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485"/>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**Enhanced lead generation:** A website with clear calls to action can help you capture leads and convert them into customers.</a:t>
            </a:r>
          </a:p>
          <a:p>
            <a:pPr algn="ctr">
              <a:lnSpc>
                <a:spcPts val="4373"/>
              </a:lnSpc>
            </a:pPr>
            <a:r>
              <a:rPr lang="en-US" sz="2733">
                <a:solidFill>
                  <a:srgbClr val="000000"/>
                </a:solidFill>
                <a:latin typeface="Canva Sans"/>
                <a:ea typeface="Canva Sans"/>
                <a:cs typeface="Canva Sans"/>
                <a:sym typeface="Canva Sans"/>
              </a:rPr>
              <a:t>* **Boosted sales and revenue:** A well-optimized website can improve your search engine ranking and drive more traffic to your site, ultimately leading to increased sales.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Role of a Top-Tier Design &amp; Development Firm:**</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A top-tier website design and development company brings a wealth of expertise and experience to the table. They can help you:</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10271"/>
            <a:ext cx="18288000" cy="603332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pPr>
            <a:r>
              <a:rPr lang="en-US" sz="2733">
                <a:solidFill>
                  <a:srgbClr val="000000"/>
                </a:solidFill>
                <a:latin typeface="Canva Sans"/>
                <a:ea typeface="Canva Sans"/>
                <a:cs typeface="Canva Sans"/>
                <a:sym typeface="Canva Sans"/>
              </a:rPr>
              <a:t>* **Plan and strategize:** From understanding your business goals to defining your target audience, a top-tier firm can help you develop a comprehensive website strategy.</a:t>
            </a:r>
          </a:p>
          <a:p>
            <a:pPr algn="ctr">
              <a:lnSpc>
                <a:spcPts val="4373"/>
              </a:lnSpc>
            </a:pPr>
            <a:r>
              <a:rPr lang="en-US" sz="2733">
                <a:solidFill>
                  <a:srgbClr val="000000"/>
                </a:solidFill>
                <a:latin typeface="Canva Sans"/>
                <a:ea typeface="Canva Sans"/>
                <a:cs typeface="Canva Sans"/>
                <a:sym typeface="Canva Sans"/>
              </a:rPr>
              <a:t>* **Design and develop:** They can create a visually stunning and user-friendly website that is tailored to your specific needs and brand identity.</a:t>
            </a:r>
          </a:p>
          <a:p>
            <a:pPr algn="ctr">
              <a:lnSpc>
                <a:spcPts val="4373"/>
              </a:lnSpc>
            </a:pPr>
            <a:r>
              <a:rPr lang="en-US" sz="2733">
                <a:solidFill>
                  <a:srgbClr val="000000"/>
                </a:solidFill>
                <a:latin typeface="Canva Sans"/>
                <a:ea typeface="Canva Sans"/>
                <a:cs typeface="Canva Sans"/>
                <a:sym typeface="Canva Sans"/>
              </a:rPr>
              <a:t>* **Optimize for search engines:** They can ensure your website is optimized for search engines, helping you rank higher in search results and attract more organic traffic.</a:t>
            </a:r>
          </a:p>
          <a:p>
            <a:pPr algn="ctr">
              <a:lnSpc>
                <a:spcPts val="4373"/>
              </a:lnSpc>
            </a:pPr>
            <a:r>
              <a:rPr lang="en-US" sz="2733">
                <a:solidFill>
                  <a:srgbClr val="000000"/>
                </a:solidFill>
                <a:latin typeface="Canva Sans"/>
                <a:ea typeface="Canva Sans"/>
                <a:cs typeface="Canva Sans"/>
                <a:sym typeface="Canva Sans"/>
              </a:rPr>
              <a:t>* **Maintain and update:** They can provide ongoing maintenance and support to keep your website running smoothly and up-to-date.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31461"/>
            <a:ext cx="18288000" cy="603332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pPr>
            <a:r>
              <a:rPr lang="en-US" sz="2733">
                <a:solidFill>
                  <a:srgbClr val="000000"/>
                </a:solidFill>
                <a:latin typeface="Canva Sans"/>
                <a:ea typeface="Canva Sans"/>
                <a:cs typeface="Canva Sans"/>
                <a:sym typeface="Canva Sans"/>
              </a:rPr>
              <a:t>**Choosing the Right Design &amp; Development Partner:**</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Selecting the right website design and development company is crucial for the success of your online presence. Here are some factors to consider:</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**Experience and expertise:** Look for a company with a proven track record and a team of experienced professionals.</a:t>
            </a:r>
          </a:p>
          <a:p>
            <a:pPr algn="ctr">
              <a:lnSpc>
                <a:spcPts val="4373"/>
              </a:lnSpc>
              <a:spcBef>
                <a:spcPct val="0"/>
              </a:spcBef>
            </a:pPr>
            <a:r>
              <a:rPr lang="en-US" sz="2733">
                <a:solidFill>
                  <a:srgbClr val="000000"/>
                </a:solidFill>
                <a:latin typeface="Canva Sans"/>
                <a:ea typeface="Canva Sans"/>
                <a:cs typeface="Canva Sans"/>
                <a:sym typeface="Canva Sans"/>
              </a:rPr>
              <a:t>* **Portfolio:** Review their portfolio to see examples of their work and assess their design and development capabilities.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DAGaTc2Creo</dc:identifier>
  <dcterms:modified xsi:type="dcterms:W3CDTF">2011-08-01T06:04:30Z</dcterms:modified>
  <cp:revision>1</cp:revision>
  <dc:title>The Architects of Online Success: Unveiling the Expertise of a Top-Tier Design &amp; Development Firm</dc:title>
</cp:coreProperties>
</file>