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1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Canva Sans" charset="1" panose="020B0503030501040103"/>
      <p:regular r:id="rId18"/>
    </p:embeddedFont>
    <p:embeddedFont>
      <p:font typeface="Canva Sans Bold" charset="1" panose="020B0803030501040103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notesMasters/notesMaster1.xml" Type="http://schemas.openxmlformats.org/officeDocument/2006/relationships/notesMaster"/><Relationship Id="rId16" Target="theme/theme2.xml" Type="http://schemas.openxmlformats.org/officeDocument/2006/relationships/theme"/><Relationship Id="rId17" Target="notesSlides/notesSlide1.xml" Type="http://schemas.openxmlformats.org/officeDocument/2006/relationships/notesSlide"/><Relationship Id="rId18" Target="fonts/font18.fntdata" Type="http://schemas.openxmlformats.org/officeDocument/2006/relationships/font"/><Relationship Id="rId19" Target="notesSlides/notesSlide2.xml" Type="http://schemas.openxmlformats.org/officeDocument/2006/relationships/notesSlide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notesSlides/notesSlide3.xml" Type="http://schemas.openxmlformats.org/officeDocument/2006/relationships/notesSlide"/><Relationship Id="rId22" Target="notesSlides/notesSlide4.xml" Type="http://schemas.openxmlformats.org/officeDocument/2006/relationships/notesSlide"/><Relationship Id="rId23" Target="notesSlides/notesSlide5.xml" Type="http://schemas.openxmlformats.org/officeDocument/2006/relationships/notesSlide"/><Relationship Id="rId24" Target="notesSlides/notesSlide6.xml" Type="http://schemas.openxmlformats.org/officeDocument/2006/relationships/notesSlide"/><Relationship Id="rId25" Target="notesSlides/notesSlide7.xml" Type="http://schemas.openxmlformats.org/officeDocument/2006/relationships/notesSlide"/><Relationship Id="rId26" Target="notesSlides/notesSlide8.xml" Type="http://schemas.openxmlformats.org/officeDocument/2006/relationships/notesSlide"/><Relationship Id="rId27" Target="notesSlides/notesSlide9.xml" Type="http://schemas.openxmlformats.org/officeDocument/2006/relationships/notes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8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https://www.fairmarketing.com/san-jose-seo-company/" TargetMode="External" Type="http://schemas.openxmlformats.org/officeDocument/2006/relationships/hyperlink"/><Relationship Id="rId4" Target="../media/image4.png" Type="http://schemas.openxmlformats.org/officeDocument/2006/relationships/image"/><Relationship Id="rId5" Target="../media/image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2.png" Type="http://schemas.openxmlformats.org/officeDocument/2006/relationships/image"/><Relationship Id="rId4" Target="../media/image1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4.png" Type="http://schemas.openxmlformats.org/officeDocument/2006/relationships/image"/><Relationship Id="rId4" Target="../media/image15.png" Type="http://schemas.openxmlformats.org/officeDocument/2006/relationships/image"/><Relationship Id="rId5" Target="../media/image16.png" Type="http://schemas.openxmlformats.org/officeDocument/2006/relationships/image"/><Relationship Id="rId6" Target="../media/image17.png" Type="http://schemas.openxmlformats.org/officeDocument/2006/relationships/image"/><Relationship Id="rId7" Target="../media/image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1430000" y="0"/>
            <a:ext cx="6858000" cy="10287000"/>
            <a:chOff x="0" y="0"/>
            <a:chExt cx="9144000" cy="13716000"/>
          </a:xfrm>
        </p:grpSpPr>
        <p:sp>
          <p:nvSpPr>
            <p:cNvPr name="Freeform 7" id="7" descr="preencoded.png"/>
            <p:cNvSpPr/>
            <p:nvPr/>
          </p:nvSpPr>
          <p:spPr>
            <a:xfrm flipH="false" flipV="false" rot="0">
              <a:off x="0" y="0"/>
              <a:ext cx="914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9144000">
                  <a:moveTo>
                    <a:pt x="0" y="0"/>
                  </a:moveTo>
                  <a:lnTo>
                    <a:pt x="9144000" y="0"/>
                  </a:lnTo>
                  <a:lnTo>
                    <a:pt x="914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992237" y="1302173"/>
            <a:ext cx="3622931" cy="1588516"/>
          </a:xfrm>
          <a:custGeom>
            <a:avLst/>
            <a:gdLst/>
            <a:ahLst/>
            <a:cxnLst/>
            <a:rect r="r" b="b" t="t" l="l"/>
            <a:pathLst>
              <a:path h="1588516" w="3622931">
                <a:moveTo>
                  <a:pt x="0" y="0"/>
                </a:moveTo>
                <a:lnTo>
                  <a:pt x="3622932" y="0"/>
                </a:lnTo>
                <a:lnTo>
                  <a:pt x="3622932" y="1588516"/>
                </a:lnTo>
                <a:lnTo>
                  <a:pt x="0" y="15885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992238" y="3176439"/>
            <a:ext cx="9445526" cy="1747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>
                <a:solidFill>
                  <a:srgbClr val="1B1B27"/>
                </a:solidFill>
                <a:latin typeface="Canva Sans"/>
                <a:ea typeface="Canva Sans"/>
                <a:cs typeface="Canva Sans"/>
                <a:sym typeface="Canva Sans"/>
              </a:rPr>
              <a:t>San Jose SEO Strategies for Local Business Growth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92238" y="5316439"/>
            <a:ext cx="9445526" cy="861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A practical guide to strengthening your online presence and driving measurable results in the competitive Silicon Valley market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884336" y="678210"/>
            <a:ext cx="12138549" cy="6111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37"/>
              </a:lnSpc>
            </a:pPr>
            <a:r>
              <a:rPr lang="en-US" sz="3937">
                <a:solidFill>
                  <a:srgbClr val="1B1B27"/>
                </a:solidFill>
                <a:latin typeface="Canva Sans"/>
                <a:ea typeface="Canva Sans"/>
                <a:cs typeface="Canva Sans"/>
                <a:sym typeface="Canva Sans"/>
              </a:rPr>
              <a:t>Why Local SEO Matters for San Jose Businesses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84188" y="2013049"/>
            <a:ext cx="9664899" cy="7652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25"/>
              </a:lnSpc>
            </a:pPr>
            <a:r>
              <a:rPr lang="en-US" sz="1937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San Jose is home to over </a:t>
            </a:r>
            <a:r>
              <a:rPr lang="en-US" sz="1937" b="true">
                <a:solidFill>
                  <a:srgbClr val="3C393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6,600 small businesses</a:t>
            </a:r>
            <a:r>
              <a:rPr lang="en-US" sz="1937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 competing for visibility in a tech-saturated market. Standing out requires strategic digital presence.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84336" y="3192959"/>
            <a:ext cx="4674542" cy="8619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62"/>
              </a:lnSpc>
            </a:pPr>
            <a:r>
              <a:rPr lang="en-US" sz="6562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93%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642319" y="4209009"/>
            <a:ext cx="3158430" cy="363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62"/>
              </a:lnSpc>
            </a:pPr>
            <a:r>
              <a:rPr lang="en-US" sz="2437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of consumers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84336" y="4770536"/>
            <a:ext cx="4674542" cy="11558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25"/>
              </a:lnSpc>
            </a:pPr>
            <a:r>
              <a:rPr lang="en-US" sz="1937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Use search engines to find local businesses before making purchase decisions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874692" y="3192959"/>
            <a:ext cx="4674542" cy="8619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62"/>
              </a:lnSpc>
            </a:pPr>
            <a:r>
              <a:rPr lang="en-US" sz="6562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76%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632674" y="4209009"/>
            <a:ext cx="3158430" cy="363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62"/>
              </a:lnSpc>
            </a:pPr>
            <a:r>
              <a:rPr lang="en-US" sz="2437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of local searches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874692" y="4770536"/>
            <a:ext cx="4674542" cy="7652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25"/>
              </a:lnSpc>
            </a:pPr>
            <a:r>
              <a:rPr lang="en-US" sz="1937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Result in a same-day store visit when conducted on a mobile device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379440" y="6833741"/>
            <a:ext cx="4674542" cy="8619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62"/>
              </a:lnSpc>
            </a:pPr>
            <a:r>
              <a:rPr lang="en-US" sz="6562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68%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137422" y="7849791"/>
            <a:ext cx="3158430" cy="363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62"/>
              </a:lnSpc>
            </a:pPr>
            <a:r>
              <a:rPr lang="en-US" sz="2437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of clicks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379440" y="8411319"/>
            <a:ext cx="4674542" cy="7652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25"/>
              </a:lnSpc>
            </a:pPr>
            <a:r>
              <a:rPr lang="en-US" sz="1937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Go to the top five search results, with position #1 capturing 33% of all traffic</a:t>
            </a:r>
          </a:p>
        </p:txBody>
      </p:sp>
      <p:grpSp>
        <p:nvGrpSpPr>
          <p:cNvPr name="Group 17" id="17"/>
          <p:cNvGrpSpPr>
            <a:grpSpLocks noChangeAspect="true"/>
          </p:cNvGrpSpPr>
          <p:nvPr/>
        </p:nvGrpSpPr>
        <p:grpSpPr>
          <a:xfrm rot="0">
            <a:off x="11175206" y="1897559"/>
            <a:ext cx="6237834" cy="4444454"/>
            <a:chOff x="0" y="0"/>
            <a:chExt cx="8317112" cy="5925938"/>
          </a:xfrm>
        </p:grpSpPr>
        <p:sp>
          <p:nvSpPr>
            <p:cNvPr name="Freeform 18" id="18" descr="preencoded.png"/>
            <p:cNvSpPr/>
            <p:nvPr/>
          </p:nvSpPr>
          <p:spPr>
            <a:xfrm flipH="false" flipV="false" rot="0">
              <a:off x="0" y="0"/>
              <a:ext cx="8317103" cy="5925947"/>
            </a:xfrm>
            <a:custGeom>
              <a:avLst/>
              <a:gdLst/>
              <a:ahLst/>
              <a:cxnLst/>
              <a:rect r="r" b="b" t="t" l="l"/>
              <a:pathLst>
                <a:path h="5925947" w="8317103">
                  <a:moveTo>
                    <a:pt x="0" y="0"/>
                  </a:moveTo>
                  <a:lnTo>
                    <a:pt x="8317103" y="0"/>
                  </a:lnTo>
                  <a:lnTo>
                    <a:pt x="8317103" y="5925947"/>
                  </a:lnTo>
                  <a:lnTo>
                    <a:pt x="0" y="59259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33" r="0" b="-33"/>
              </a:stretch>
            </a:blip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11175206" y="6540550"/>
            <a:ext cx="6237834" cy="11558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25"/>
              </a:lnSpc>
            </a:pPr>
            <a:r>
              <a:rPr lang="en-US" sz="1937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Effective SEO delivers measurable ROI by connecting your business with high-intent local customers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950119" y="939999"/>
            <a:ext cx="10834687" cy="6588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12"/>
              </a:lnSpc>
            </a:pPr>
            <a:r>
              <a:rPr lang="en-US" sz="4250">
                <a:solidFill>
                  <a:srgbClr val="1B1B27"/>
                </a:solidFill>
                <a:latin typeface="Canva Sans"/>
                <a:ea typeface="Canva Sans"/>
                <a:cs typeface="Canva Sans"/>
                <a:sym typeface="Canva Sans"/>
              </a:rPr>
              <a:t>Your SEO Roadmap: What We'll Cover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50119" y="2104430"/>
            <a:ext cx="16387762" cy="3904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125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Implementing these proven strategies will help your San Jose business gain visibility, traffic, and conversions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950119" y="3327499"/>
            <a:ext cx="5281612" cy="2878039"/>
            <a:chOff x="0" y="0"/>
            <a:chExt cx="7042150" cy="383738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042150" cy="3837432"/>
            </a:xfrm>
            <a:custGeom>
              <a:avLst/>
              <a:gdLst/>
              <a:ahLst/>
              <a:cxnLst/>
              <a:rect r="r" b="b" t="t" l="l"/>
              <a:pathLst>
                <a:path h="3837432" w="7042150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6798310" y="0"/>
                  </a:lnTo>
                  <a:cubicBezTo>
                    <a:pt x="6932930" y="0"/>
                    <a:pt x="7042150" y="109220"/>
                    <a:pt x="7042150" y="243840"/>
                  </a:cubicBezTo>
                  <a:lnTo>
                    <a:pt x="7042150" y="3593592"/>
                  </a:lnTo>
                  <a:cubicBezTo>
                    <a:pt x="7042150" y="3728212"/>
                    <a:pt x="6932930" y="3837432"/>
                    <a:pt x="6798310" y="3837432"/>
                  </a:cubicBezTo>
                  <a:lnTo>
                    <a:pt x="243840" y="3837432"/>
                  </a:lnTo>
                  <a:cubicBezTo>
                    <a:pt x="109220" y="3837432"/>
                    <a:pt x="0" y="3728212"/>
                    <a:pt x="0" y="3593592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950119" y="3289399"/>
            <a:ext cx="5281612" cy="152400"/>
            <a:chOff x="0" y="0"/>
            <a:chExt cx="7042150" cy="2032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7042150" cy="203200"/>
            </a:xfrm>
            <a:custGeom>
              <a:avLst/>
              <a:gdLst/>
              <a:ahLst/>
              <a:cxnLst/>
              <a:rect r="r" b="b" t="t" l="l"/>
              <a:pathLst>
                <a:path h="203200" w="7042150">
                  <a:moveTo>
                    <a:pt x="0" y="101600"/>
                  </a:moveTo>
                  <a:cubicBezTo>
                    <a:pt x="0" y="45466"/>
                    <a:pt x="45466" y="0"/>
                    <a:pt x="101600" y="0"/>
                  </a:cubicBezTo>
                  <a:lnTo>
                    <a:pt x="6940550" y="0"/>
                  </a:lnTo>
                  <a:cubicBezTo>
                    <a:pt x="6996684" y="0"/>
                    <a:pt x="7042150" y="45466"/>
                    <a:pt x="7042150" y="101600"/>
                  </a:cubicBezTo>
                  <a:cubicBezTo>
                    <a:pt x="7042150" y="157734"/>
                    <a:pt x="6996684" y="203200"/>
                    <a:pt x="6940550" y="203200"/>
                  </a:cubicBezTo>
                  <a:lnTo>
                    <a:pt x="101600" y="203200"/>
                  </a:lnTo>
                  <a:cubicBezTo>
                    <a:pt x="45466" y="203200"/>
                    <a:pt x="0" y="157734"/>
                    <a:pt x="0" y="101600"/>
                  </a:cubicBezTo>
                  <a:close/>
                </a:path>
              </a:pathLst>
            </a:custGeom>
            <a:solidFill>
              <a:srgbClr val="1B1B27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3183731" y="2920305"/>
            <a:ext cx="814388" cy="814388"/>
            <a:chOff x="0" y="0"/>
            <a:chExt cx="1085850" cy="108585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85850" cy="1085850"/>
            </a:xfrm>
            <a:custGeom>
              <a:avLst/>
              <a:gdLst/>
              <a:ahLst/>
              <a:cxnLst/>
              <a:rect r="r" b="b" t="t" l="l"/>
              <a:pathLst>
                <a:path h="1085850" w="1085850">
                  <a:moveTo>
                    <a:pt x="0" y="542925"/>
                  </a:moveTo>
                  <a:cubicBezTo>
                    <a:pt x="0" y="243078"/>
                    <a:pt x="243078" y="0"/>
                    <a:pt x="542925" y="0"/>
                  </a:cubicBezTo>
                  <a:cubicBezTo>
                    <a:pt x="842772" y="0"/>
                    <a:pt x="1085850" y="243078"/>
                    <a:pt x="1085850" y="542925"/>
                  </a:cubicBezTo>
                  <a:cubicBezTo>
                    <a:pt x="1085850" y="842772"/>
                    <a:pt x="842772" y="1085850"/>
                    <a:pt x="542925" y="1085850"/>
                  </a:cubicBezTo>
                  <a:cubicBezTo>
                    <a:pt x="243078" y="1085850"/>
                    <a:pt x="0" y="842772"/>
                    <a:pt x="0" y="542925"/>
                  </a:cubicBezTo>
                  <a:close/>
                </a:path>
              </a:pathLst>
            </a:custGeom>
            <a:solidFill>
              <a:srgbClr val="1B1B27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3428107" y="3028652"/>
            <a:ext cx="325636" cy="484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62"/>
              </a:lnSpc>
            </a:pPr>
            <a:r>
              <a:rPr lang="en-US" sz="256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1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59681" y="3987105"/>
            <a:ext cx="4662487" cy="4174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12"/>
              </a:lnSpc>
            </a:pPr>
            <a:r>
              <a:rPr lang="en-US" sz="2625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Local Search Optimization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59681" y="4516934"/>
            <a:ext cx="4662487" cy="12286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125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Dominate Google Maps and local pack results with targeted San Jose-specific strategies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6503194" y="3327499"/>
            <a:ext cx="5281612" cy="2878039"/>
            <a:chOff x="0" y="0"/>
            <a:chExt cx="7042150" cy="3837385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7042150" cy="3837432"/>
            </a:xfrm>
            <a:custGeom>
              <a:avLst/>
              <a:gdLst/>
              <a:ahLst/>
              <a:cxnLst/>
              <a:rect r="r" b="b" t="t" l="l"/>
              <a:pathLst>
                <a:path h="3837432" w="7042150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6798310" y="0"/>
                  </a:lnTo>
                  <a:cubicBezTo>
                    <a:pt x="6932930" y="0"/>
                    <a:pt x="7042150" y="109220"/>
                    <a:pt x="7042150" y="243840"/>
                  </a:cubicBezTo>
                  <a:lnTo>
                    <a:pt x="7042150" y="3593592"/>
                  </a:lnTo>
                  <a:cubicBezTo>
                    <a:pt x="7042150" y="3728212"/>
                    <a:pt x="6932930" y="3837432"/>
                    <a:pt x="6798310" y="3837432"/>
                  </a:cubicBezTo>
                  <a:lnTo>
                    <a:pt x="243840" y="3837432"/>
                  </a:lnTo>
                  <a:cubicBezTo>
                    <a:pt x="109220" y="3837432"/>
                    <a:pt x="0" y="3728212"/>
                    <a:pt x="0" y="3593592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6503194" y="3289399"/>
            <a:ext cx="5281612" cy="152400"/>
            <a:chOff x="0" y="0"/>
            <a:chExt cx="7042150" cy="2032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7042150" cy="203200"/>
            </a:xfrm>
            <a:custGeom>
              <a:avLst/>
              <a:gdLst/>
              <a:ahLst/>
              <a:cxnLst/>
              <a:rect r="r" b="b" t="t" l="l"/>
              <a:pathLst>
                <a:path h="203200" w="7042150">
                  <a:moveTo>
                    <a:pt x="0" y="101600"/>
                  </a:moveTo>
                  <a:cubicBezTo>
                    <a:pt x="0" y="45466"/>
                    <a:pt x="45466" y="0"/>
                    <a:pt x="101600" y="0"/>
                  </a:cubicBezTo>
                  <a:lnTo>
                    <a:pt x="6940550" y="0"/>
                  </a:lnTo>
                  <a:cubicBezTo>
                    <a:pt x="6996684" y="0"/>
                    <a:pt x="7042150" y="45466"/>
                    <a:pt x="7042150" y="101600"/>
                  </a:cubicBezTo>
                  <a:cubicBezTo>
                    <a:pt x="7042150" y="157734"/>
                    <a:pt x="6996684" y="203200"/>
                    <a:pt x="6940550" y="203200"/>
                  </a:cubicBezTo>
                  <a:lnTo>
                    <a:pt x="101600" y="203200"/>
                  </a:lnTo>
                  <a:cubicBezTo>
                    <a:pt x="45466" y="203200"/>
                    <a:pt x="0" y="157734"/>
                    <a:pt x="0" y="101600"/>
                  </a:cubicBezTo>
                  <a:close/>
                </a:path>
              </a:pathLst>
            </a:custGeom>
            <a:solidFill>
              <a:srgbClr val="1B1B27"/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8736806" y="2920305"/>
            <a:ext cx="814388" cy="814388"/>
            <a:chOff x="0" y="0"/>
            <a:chExt cx="1085850" cy="108585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085850" cy="1085850"/>
            </a:xfrm>
            <a:custGeom>
              <a:avLst/>
              <a:gdLst/>
              <a:ahLst/>
              <a:cxnLst/>
              <a:rect r="r" b="b" t="t" l="l"/>
              <a:pathLst>
                <a:path h="1085850" w="1085850">
                  <a:moveTo>
                    <a:pt x="0" y="542925"/>
                  </a:moveTo>
                  <a:cubicBezTo>
                    <a:pt x="0" y="243078"/>
                    <a:pt x="243078" y="0"/>
                    <a:pt x="542925" y="0"/>
                  </a:cubicBezTo>
                  <a:cubicBezTo>
                    <a:pt x="842772" y="0"/>
                    <a:pt x="1085850" y="243078"/>
                    <a:pt x="1085850" y="542925"/>
                  </a:cubicBezTo>
                  <a:cubicBezTo>
                    <a:pt x="1085850" y="842772"/>
                    <a:pt x="842772" y="1085850"/>
                    <a:pt x="542925" y="1085850"/>
                  </a:cubicBezTo>
                  <a:cubicBezTo>
                    <a:pt x="243078" y="1085850"/>
                    <a:pt x="0" y="842772"/>
                    <a:pt x="0" y="542925"/>
                  </a:cubicBezTo>
                  <a:close/>
                </a:path>
              </a:pathLst>
            </a:custGeom>
            <a:solidFill>
              <a:srgbClr val="1B1B27"/>
            </a:solid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8981182" y="3028652"/>
            <a:ext cx="325636" cy="484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62"/>
              </a:lnSpc>
            </a:pPr>
            <a:r>
              <a:rPr lang="en-US" sz="256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2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6812756" y="3987105"/>
            <a:ext cx="5553075" cy="4174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12"/>
              </a:lnSpc>
            </a:pPr>
            <a:r>
              <a:rPr lang="en-US" sz="2625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Strategic Keyword Targeting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6812756" y="4516934"/>
            <a:ext cx="4662487" cy="12286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125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Identify and leverage high-value search terms your Silicon Valley customers actually use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12056269" y="3327499"/>
            <a:ext cx="5281612" cy="2878039"/>
            <a:chOff x="0" y="0"/>
            <a:chExt cx="7042150" cy="3837385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7042150" cy="3837432"/>
            </a:xfrm>
            <a:custGeom>
              <a:avLst/>
              <a:gdLst/>
              <a:ahLst/>
              <a:cxnLst/>
              <a:rect r="r" b="b" t="t" l="l"/>
              <a:pathLst>
                <a:path h="3837432" w="7042150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6798310" y="0"/>
                  </a:lnTo>
                  <a:cubicBezTo>
                    <a:pt x="6932930" y="0"/>
                    <a:pt x="7042150" y="109220"/>
                    <a:pt x="7042150" y="243840"/>
                  </a:cubicBezTo>
                  <a:lnTo>
                    <a:pt x="7042150" y="3593592"/>
                  </a:lnTo>
                  <a:cubicBezTo>
                    <a:pt x="7042150" y="3728212"/>
                    <a:pt x="6932930" y="3837432"/>
                    <a:pt x="6798310" y="3837432"/>
                  </a:cubicBezTo>
                  <a:lnTo>
                    <a:pt x="243840" y="3837432"/>
                  </a:lnTo>
                  <a:cubicBezTo>
                    <a:pt x="109220" y="3837432"/>
                    <a:pt x="0" y="3728212"/>
                    <a:pt x="0" y="3593592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12056269" y="3289399"/>
            <a:ext cx="5281612" cy="152400"/>
            <a:chOff x="0" y="0"/>
            <a:chExt cx="7042150" cy="2032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7042150" cy="203200"/>
            </a:xfrm>
            <a:custGeom>
              <a:avLst/>
              <a:gdLst/>
              <a:ahLst/>
              <a:cxnLst/>
              <a:rect r="r" b="b" t="t" l="l"/>
              <a:pathLst>
                <a:path h="203200" w="7042150">
                  <a:moveTo>
                    <a:pt x="0" y="101600"/>
                  </a:moveTo>
                  <a:cubicBezTo>
                    <a:pt x="0" y="45466"/>
                    <a:pt x="45466" y="0"/>
                    <a:pt x="101600" y="0"/>
                  </a:cubicBezTo>
                  <a:lnTo>
                    <a:pt x="6940550" y="0"/>
                  </a:lnTo>
                  <a:cubicBezTo>
                    <a:pt x="6996684" y="0"/>
                    <a:pt x="7042150" y="45466"/>
                    <a:pt x="7042150" y="101600"/>
                  </a:cubicBezTo>
                  <a:cubicBezTo>
                    <a:pt x="7042150" y="157734"/>
                    <a:pt x="6996684" y="203200"/>
                    <a:pt x="6940550" y="203200"/>
                  </a:cubicBezTo>
                  <a:lnTo>
                    <a:pt x="101600" y="203200"/>
                  </a:lnTo>
                  <a:cubicBezTo>
                    <a:pt x="45466" y="203200"/>
                    <a:pt x="0" y="157734"/>
                    <a:pt x="0" y="101600"/>
                  </a:cubicBezTo>
                  <a:close/>
                </a:path>
              </a:pathLst>
            </a:custGeom>
            <a:solidFill>
              <a:srgbClr val="1B1B27"/>
            </a:solid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14289881" y="2920305"/>
            <a:ext cx="814388" cy="814388"/>
            <a:chOff x="0" y="0"/>
            <a:chExt cx="1085850" cy="108585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085850" cy="1085850"/>
            </a:xfrm>
            <a:custGeom>
              <a:avLst/>
              <a:gdLst/>
              <a:ahLst/>
              <a:cxnLst/>
              <a:rect r="r" b="b" t="t" l="l"/>
              <a:pathLst>
                <a:path h="1085850" w="1085850">
                  <a:moveTo>
                    <a:pt x="0" y="542925"/>
                  </a:moveTo>
                  <a:cubicBezTo>
                    <a:pt x="0" y="243078"/>
                    <a:pt x="243078" y="0"/>
                    <a:pt x="542925" y="0"/>
                  </a:cubicBezTo>
                  <a:cubicBezTo>
                    <a:pt x="842772" y="0"/>
                    <a:pt x="1085850" y="243078"/>
                    <a:pt x="1085850" y="542925"/>
                  </a:cubicBezTo>
                  <a:cubicBezTo>
                    <a:pt x="1085850" y="842772"/>
                    <a:pt x="842772" y="1085850"/>
                    <a:pt x="542925" y="1085850"/>
                  </a:cubicBezTo>
                  <a:cubicBezTo>
                    <a:pt x="243078" y="1085850"/>
                    <a:pt x="0" y="842772"/>
                    <a:pt x="0" y="542925"/>
                  </a:cubicBezTo>
                  <a:close/>
                </a:path>
              </a:pathLst>
            </a:custGeom>
            <a:solidFill>
              <a:srgbClr val="1B1B27"/>
            </a:solidFill>
          </p:spPr>
        </p:sp>
      </p:grpSp>
      <p:sp>
        <p:nvSpPr>
          <p:cNvPr name="TextBox 32" id="32"/>
          <p:cNvSpPr txBox="true"/>
          <p:nvPr/>
        </p:nvSpPr>
        <p:spPr>
          <a:xfrm rot="0">
            <a:off x="14534257" y="3028652"/>
            <a:ext cx="325636" cy="484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62"/>
              </a:lnSpc>
            </a:pPr>
            <a:r>
              <a:rPr lang="en-US" sz="256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3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2365831" y="3987105"/>
            <a:ext cx="4662488" cy="4174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12"/>
              </a:lnSpc>
            </a:pPr>
            <a:r>
              <a:rPr lang="en-US" sz="2625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Content That Converts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2365831" y="4516934"/>
            <a:ext cx="4662488" cy="12286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125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Create compelling content that serves both search engines and real San Jose customers</a:t>
            </a:r>
          </a:p>
        </p:txBody>
      </p:sp>
      <p:grpSp>
        <p:nvGrpSpPr>
          <p:cNvPr name="Group 35" id="35"/>
          <p:cNvGrpSpPr/>
          <p:nvPr/>
        </p:nvGrpSpPr>
        <p:grpSpPr>
          <a:xfrm rot="0">
            <a:off x="950119" y="6884194"/>
            <a:ext cx="8058150" cy="2443758"/>
            <a:chOff x="0" y="0"/>
            <a:chExt cx="10744200" cy="3258343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0744200" cy="3258312"/>
            </a:xfrm>
            <a:custGeom>
              <a:avLst/>
              <a:gdLst/>
              <a:ahLst/>
              <a:cxnLst/>
              <a:rect r="r" b="b" t="t" l="l"/>
              <a:pathLst>
                <a:path h="3258312" w="10744200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10500360" y="0"/>
                  </a:lnTo>
                  <a:cubicBezTo>
                    <a:pt x="10634980" y="0"/>
                    <a:pt x="10744200" y="109220"/>
                    <a:pt x="10744200" y="243840"/>
                  </a:cubicBezTo>
                  <a:lnTo>
                    <a:pt x="10744200" y="3014472"/>
                  </a:lnTo>
                  <a:cubicBezTo>
                    <a:pt x="10744200" y="3149092"/>
                    <a:pt x="10634980" y="3258312"/>
                    <a:pt x="10500360" y="3258312"/>
                  </a:cubicBezTo>
                  <a:lnTo>
                    <a:pt x="243840" y="3258312"/>
                  </a:lnTo>
                  <a:cubicBezTo>
                    <a:pt x="109220" y="3258312"/>
                    <a:pt x="0" y="3149092"/>
                    <a:pt x="0" y="3014472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950119" y="6846094"/>
            <a:ext cx="8058150" cy="152400"/>
            <a:chOff x="0" y="0"/>
            <a:chExt cx="10744200" cy="2032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10744200" cy="203200"/>
            </a:xfrm>
            <a:custGeom>
              <a:avLst/>
              <a:gdLst/>
              <a:ahLst/>
              <a:cxnLst/>
              <a:rect r="r" b="b" t="t" l="l"/>
              <a:pathLst>
                <a:path h="203200" w="10744200">
                  <a:moveTo>
                    <a:pt x="0" y="101600"/>
                  </a:moveTo>
                  <a:cubicBezTo>
                    <a:pt x="0" y="45466"/>
                    <a:pt x="45466" y="0"/>
                    <a:pt x="101600" y="0"/>
                  </a:cubicBezTo>
                  <a:lnTo>
                    <a:pt x="10642600" y="0"/>
                  </a:lnTo>
                  <a:cubicBezTo>
                    <a:pt x="10698734" y="0"/>
                    <a:pt x="10744200" y="45466"/>
                    <a:pt x="10744200" y="101600"/>
                  </a:cubicBezTo>
                  <a:cubicBezTo>
                    <a:pt x="10744200" y="157734"/>
                    <a:pt x="10698734" y="203200"/>
                    <a:pt x="10642600" y="203200"/>
                  </a:cubicBezTo>
                  <a:lnTo>
                    <a:pt x="101600" y="203200"/>
                  </a:lnTo>
                  <a:cubicBezTo>
                    <a:pt x="45466" y="203200"/>
                    <a:pt x="0" y="157734"/>
                    <a:pt x="0" y="101600"/>
                  </a:cubicBezTo>
                  <a:close/>
                </a:path>
              </a:pathLst>
            </a:custGeom>
            <a:solidFill>
              <a:srgbClr val="1B1B27"/>
            </a:solidFill>
          </p:spPr>
        </p:sp>
      </p:grpSp>
      <p:grpSp>
        <p:nvGrpSpPr>
          <p:cNvPr name="Group 39" id="39"/>
          <p:cNvGrpSpPr/>
          <p:nvPr/>
        </p:nvGrpSpPr>
        <p:grpSpPr>
          <a:xfrm rot="0">
            <a:off x="4572000" y="6477000"/>
            <a:ext cx="814387" cy="814388"/>
            <a:chOff x="0" y="0"/>
            <a:chExt cx="1085850" cy="1085850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1085850" cy="1085850"/>
            </a:xfrm>
            <a:custGeom>
              <a:avLst/>
              <a:gdLst/>
              <a:ahLst/>
              <a:cxnLst/>
              <a:rect r="r" b="b" t="t" l="l"/>
              <a:pathLst>
                <a:path h="1085850" w="1085850">
                  <a:moveTo>
                    <a:pt x="0" y="542925"/>
                  </a:moveTo>
                  <a:cubicBezTo>
                    <a:pt x="0" y="243078"/>
                    <a:pt x="243078" y="0"/>
                    <a:pt x="542925" y="0"/>
                  </a:cubicBezTo>
                  <a:cubicBezTo>
                    <a:pt x="842772" y="0"/>
                    <a:pt x="1085850" y="243078"/>
                    <a:pt x="1085850" y="542925"/>
                  </a:cubicBezTo>
                  <a:cubicBezTo>
                    <a:pt x="1085850" y="842772"/>
                    <a:pt x="842772" y="1085850"/>
                    <a:pt x="542925" y="1085850"/>
                  </a:cubicBezTo>
                  <a:cubicBezTo>
                    <a:pt x="243078" y="1085850"/>
                    <a:pt x="0" y="842772"/>
                    <a:pt x="0" y="542925"/>
                  </a:cubicBezTo>
                  <a:close/>
                </a:path>
              </a:pathLst>
            </a:custGeom>
            <a:solidFill>
              <a:srgbClr val="1B1B27"/>
            </a:solidFill>
          </p:spPr>
        </p:sp>
      </p:grpSp>
      <p:sp>
        <p:nvSpPr>
          <p:cNvPr name="TextBox 41" id="41"/>
          <p:cNvSpPr txBox="true"/>
          <p:nvPr/>
        </p:nvSpPr>
        <p:spPr>
          <a:xfrm rot="0">
            <a:off x="4816376" y="6585348"/>
            <a:ext cx="325636" cy="484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62"/>
              </a:lnSpc>
            </a:pPr>
            <a:r>
              <a:rPr lang="en-US" sz="256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4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259681" y="7543800"/>
            <a:ext cx="6551633" cy="4174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12"/>
              </a:lnSpc>
            </a:pPr>
            <a:r>
              <a:rPr lang="en-US" sz="2625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Technical SEO Excellence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259681" y="8073629"/>
            <a:ext cx="7439025" cy="8095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125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Build a solid technical foundation to maximize visibility and user experience</a:t>
            </a:r>
          </a:p>
        </p:txBody>
      </p:sp>
      <p:grpSp>
        <p:nvGrpSpPr>
          <p:cNvPr name="Group 44" id="44"/>
          <p:cNvGrpSpPr/>
          <p:nvPr/>
        </p:nvGrpSpPr>
        <p:grpSpPr>
          <a:xfrm rot="0">
            <a:off x="9279731" y="6884194"/>
            <a:ext cx="8058150" cy="2443758"/>
            <a:chOff x="0" y="0"/>
            <a:chExt cx="10744200" cy="3258343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10744200" cy="3258312"/>
            </a:xfrm>
            <a:custGeom>
              <a:avLst/>
              <a:gdLst/>
              <a:ahLst/>
              <a:cxnLst/>
              <a:rect r="r" b="b" t="t" l="l"/>
              <a:pathLst>
                <a:path h="3258312" w="10744200">
                  <a:moveTo>
                    <a:pt x="0" y="243840"/>
                  </a:moveTo>
                  <a:cubicBezTo>
                    <a:pt x="0" y="109220"/>
                    <a:pt x="109220" y="0"/>
                    <a:pt x="243840" y="0"/>
                  </a:cubicBezTo>
                  <a:lnTo>
                    <a:pt x="10500360" y="0"/>
                  </a:lnTo>
                  <a:cubicBezTo>
                    <a:pt x="10634980" y="0"/>
                    <a:pt x="10744200" y="109220"/>
                    <a:pt x="10744200" y="243840"/>
                  </a:cubicBezTo>
                  <a:lnTo>
                    <a:pt x="10744200" y="3014472"/>
                  </a:lnTo>
                  <a:cubicBezTo>
                    <a:pt x="10744200" y="3149092"/>
                    <a:pt x="10634980" y="3258312"/>
                    <a:pt x="10500360" y="3258312"/>
                  </a:cubicBezTo>
                  <a:lnTo>
                    <a:pt x="243840" y="3258312"/>
                  </a:lnTo>
                  <a:cubicBezTo>
                    <a:pt x="109220" y="3258312"/>
                    <a:pt x="0" y="3149092"/>
                    <a:pt x="0" y="3014472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</p:sp>
      </p:grpSp>
      <p:grpSp>
        <p:nvGrpSpPr>
          <p:cNvPr name="Group 46" id="46"/>
          <p:cNvGrpSpPr/>
          <p:nvPr/>
        </p:nvGrpSpPr>
        <p:grpSpPr>
          <a:xfrm rot="0">
            <a:off x="9279731" y="6846094"/>
            <a:ext cx="8058150" cy="152400"/>
            <a:chOff x="0" y="0"/>
            <a:chExt cx="10744200" cy="20320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10744200" cy="203200"/>
            </a:xfrm>
            <a:custGeom>
              <a:avLst/>
              <a:gdLst/>
              <a:ahLst/>
              <a:cxnLst/>
              <a:rect r="r" b="b" t="t" l="l"/>
              <a:pathLst>
                <a:path h="203200" w="10744200">
                  <a:moveTo>
                    <a:pt x="0" y="101600"/>
                  </a:moveTo>
                  <a:cubicBezTo>
                    <a:pt x="0" y="45466"/>
                    <a:pt x="45466" y="0"/>
                    <a:pt x="101600" y="0"/>
                  </a:cubicBezTo>
                  <a:lnTo>
                    <a:pt x="10642600" y="0"/>
                  </a:lnTo>
                  <a:cubicBezTo>
                    <a:pt x="10698734" y="0"/>
                    <a:pt x="10744200" y="45466"/>
                    <a:pt x="10744200" y="101600"/>
                  </a:cubicBezTo>
                  <a:cubicBezTo>
                    <a:pt x="10744200" y="157734"/>
                    <a:pt x="10698734" y="203200"/>
                    <a:pt x="10642600" y="203200"/>
                  </a:cubicBezTo>
                  <a:lnTo>
                    <a:pt x="101600" y="203200"/>
                  </a:lnTo>
                  <a:cubicBezTo>
                    <a:pt x="45466" y="203200"/>
                    <a:pt x="0" y="157734"/>
                    <a:pt x="0" y="101600"/>
                  </a:cubicBezTo>
                  <a:close/>
                </a:path>
              </a:pathLst>
            </a:custGeom>
            <a:solidFill>
              <a:srgbClr val="1B1B27"/>
            </a:solidFill>
          </p:spPr>
        </p:sp>
      </p:grpSp>
      <p:grpSp>
        <p:nvGrpSpPr>
          <p:cNvPr name="Group 48" id="48"/>
          <p:cNvGrpSpPr/>
          <p:nvPr/>
        </p:nvGrpSpPr>
        <p:grpSpPr>
          <a:xfrm rot="0">
            <a:off x="12901612" y="6477000"/>
            <a:ext cx="814388" cy="814388"/>
            <a:chOff x="0" y="0"/>
            <a:chExt cx="1085850" cy="1085850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1085850" cy="1085850"/>
            </a:xfrm>
            <a:custGeom>
              <a:avLst/>
              <a:gdLst/>
              <a:ahLst/>
              <a:cxnLst/>
              <a:rect r="r" b="b" t="t" l="l"/>
              <a:pathLst>
                <a:path h="1085850" w="1085850">
                  <a:moveTo>
                    <a:pt x="0" y="542925"/>
                  </a:moveTo>
                  <a:cubicBezTo>
                    <a:pt x="0" y="243078"/>
                    <a:pt x="243078" y="0"/>
                    <a:pt x="542925" y="0"/>
                  </a:cubicBezTo>
                  <a:cubicBezTo>
                    <a:pt x="842772" y="0"/>
                    <a:pt x="1085850" y="243078"/>
                    <a:pt x="1085850" y="542925"/>
                  </a:cubicBezTo>
                  <a:cubicBezTo>
                    <a:pt x="1085850" y="842772"/>
                    <a:pt x="842772" y="1085850"/>
                    <a:pt x="542925" y="1085850"/>
                  </a:cubicBezTo>
                  <a:cubicBezTo>
                    <a:pt x="243078" y="1085850"/>
                    <a:pt x="0" y="842772"/>
                    <a:pt x="0" y="542925"/>
                  </a:cubicBezTo>
                  <a:close/>
                </a:path>
              </a:pathLst>
            </a:custGeom>
            <a:solidFill>
              <a:srgbClr val="1B1B27"/>
            </a:solidFill>
          </p:spPr>
        </p:sp>
      </p:grpSp>
      <p:sp>
        <p:nvSpPr>
          <p:cNvPr name="TextBox 50" id="50"/>
          <p:cNvSpPr txBox="true"/>
          <p:nvPr/>
        </p:nvSpPr>
        <p:spPr>
          <a:xfrm rot="0">
            <a:off x="13145989" y="6585348"/>
            <a:ext cx="325636" cy="484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62"/>
              </a:lnSpc>
            </a:pPr>
            <a:r>
              <a:rPr lang="en-US" sz="256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5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9589294" y="7543800"/>
            <a:ext cx="5270600" cy="4174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12"/>
              </a:lnSpc>
            </a:pPr>
            <a:r>
              <a:rPr lang="en-US" sz="2625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Analytics &amp; Measurement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9589294" y="8073629"/>
            <a:ext cx="7439025" cy="8095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125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Track performance with clear metrics that demonstrate tangible business growth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938361" y="718245"/>
            <a:ext cx="11865615" cy="657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50"/>
              </a:lnSpc>
            </a:pPr>
            <a:r>
              <a:rPr lang="en-US" sz="4187">
                <a:solidFill>
                  <a:srgbClr val="1B1B27"/>
                </a:solidFill>
                <a:latin typeface="Canva Sans"/>
                <a:ea typeface="Canva Sans"/>
                <a:cs typeface="Canva Sans"/>
                <a:sym typeface="Canva Sans"/>
              </a:rPr>
              <a:t>Winning the Local Search Game in San Jose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38361" y="1874044"/>
            <a:ext cx="7878515" cy="800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062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San Jose consumers search differently than those in other markets. Capitalizing on local search behavior requires: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809601" y="3100387"/>
            <a:ext cx="6438482" cy="4064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9"/>
              </a:lnSpc>
            </a:pPr>
            <a:r>
              <a:rPr lang="en-US" sz="2625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Google Business Profile Optimization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809601" y="3720702"/>
            <a:ext cx="7007275" cy="12190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062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Complete all fields with </a:t>
            </a:r>
            <a:r>
              <a:rPr lang="en-US" b="true" sz="2062" u="sng">
                <a:solidFill>
                  <a:srgbClr val="3C3939"/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3" tooltip="https://www.fairmarketing.com/san-jose-seo-company/"/>
              </a:rPr>
              <a:t>search engine optimization san jose</a:t>
            </a:r>
            <a:r>
              <a:rPr lang="en-US" sz="2062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 -specific details, accurate business hours, and regular updates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809601" y="5181749"/>
            <a:ext cx="5696991" cy="4064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9"/>
              </a:lnSpc>
            </a:pPr>
            <a:r>
              <a:rPr lang="en-US" sz="2625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Local Citations Management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809601" y="5802065"/>
            <a:ext cx="7007275" cy="12190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062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Consistent NAP (Name, Address, Phone) across directories like Yelp, Yellow Pages, and industry-specific platforms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809601" y="7692181"/>
            <a:ext cx="7007275" cy="4064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9"/>
              </a:lnSpc>
            </a:pPr>
            <a:r>
              <a:rPr lang="en-US" sz="2625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Review Generation Strategy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809601" y="8312498"/>
            <a:ext cx="7007275" cy="800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062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Proactive approach to earning and responding to reviews from local customers</a:t>
            </a:r>
          </a:p>
        </p:txBody>
      </p: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9480649" y="2010519"/>
            <a:ext cx="7878515" cy="5239196"/>
            <a:chOff x="0" y="0"/>
            <a:chExt cx="10504687" cy="6985595"/>
          </a:xfrm>
        </p:grpSpPr>
        <p:sp>
          <p:nvSpPr>
            <p:cNvPr name="Freeform 15" id="15" descr="preencoded.png"/>
            <p:cNvSpPr/>
            <p:nvPr/>
          </p:nvSpPr>
          <p:spPr>
            <a:xfrm flipH="false" flipV="false" rot="0">
              <a:off x="0" y="0"/>
              <a:ext cx="10504678" cy="6985635"/>
            </a:xfrm>
            <a:custGeom>
              <a:avLst/>
              <a:gdLst/>
              <a:ahLst/>
              <a:cxnLst/>
              <a:rect r="r" b="b" t="t" l="l"/>
              <a:pathLst>
                <a:path h="6985635" w="10504678">
                  <a:moveTo>
                    <a:pt x="0" y="0"/>
                  </a:moveTo>
                  <a:lnTo>
                    <a:pt x="10504678" y="0"/>
                  </a:lnTo>
                  <a:lnTo>
                    <a:pt x="10504678" y="6985635"/>
                  </a:lnTo>
                  <a:lnTo>
                    <a:pt x="0" y="6985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4" r="0" b="-3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9480649" y="7551241"/>
            <a:ext cx="7878515" cy="1997423"/>
            <a:chOff x="0" y="0"/>
            <a:chExt cx="10504687" cy="266323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0504678" cy="2663190"/>
            </a:xfrm>
            <a:custGeom>
              <a:avLst/>
              <a:gdLst/>
              <a:ahLst/>
              <a:cxnLst/>
              <a:rect r="r" b="b" t="t" l="l"/>
              <a:pathLst>
                <a:path h="2663190" w="10504678">
                  <a:moveTo>
                    <a:pt x="0" y="150114"/>
                  </a:moveTo>
                  <a:cubicBezTo>
                    <a:pt x="0" y="67183"/>
                    <a:pt x="67183" y="0"/>
                    <a:pt x="150114" y="0"/>
                  </a:cubicBezTo>
                  <a:lnTo>
                    <a:pt x="10354564" y="0"/>
                  </a:lnTo>
                  <a:cubicBezTo>
                    <a:pt x="10437495" y="0"/>
                    <a:pt x="10504678" y="67183"/>
                    <a:pt x="10504678" y="150114"/>
                  </a:cubicBezTo>
                  <a:lnTo>
                    <a:pt x="10504678" y="2513076"/>
                  </a:lnTo>
                  <a:cubicBezTo>
                    <a:pt x="10504678" y="2596007"/>
                    <a:pt x="10437495" y="2663190"/>
                    <a:pt x="10354564" y="2663190"/>
                  </a:cubicBezTo>
                  <a:lnTo>
                    <a:pt x="150114" y="2663190"/>
                  </a:lnTo>
                  <a:cubicBezTo>
                    <a:pt x="67183" y="2663190"/>
                    <a:pt x="0" y="2596007"/>
                    <a:pt x="0" y="2513076"/>
                  </a:cubicBezTo>
                  <a:close/>
                </a:path>
              </a:pathLst>
            </a:custGeom>
            <a:solidFill>
              <a:srgbClr val="B6D6FC"/>
            </a:solidFill>
          </p:spPr>
        </p:sp>
      </p:grpSp>
      <p:grpSp>
        <p:nvGrpSpPr>
          <p:cNvPr name="Group 18" id="18"/>
          <p:cNvGrpSpPr>
            <a:grpSpLocks noChangeAspect="true"/>
          </p:cNvGrpSpPr>
          <p:nvPr/>
        </p:nvGrpSpPr>
        <p:grpSpPr>
          <a:xfrm rot="0">
            <a:off x="9748689" y="7956500"/>
            <a:ext cx="335161" cy="268040"/>
            <a:chOff x="0" y="0"/>
            <a:chExt cx="446882" cy="357387"/>
          </a:xfrm>
        </p:grpSpPr>
        <p:sp>
          <p:nvSpPr>
            <p:cNvPr name="Freeform 19" id="19" descr="preencoded.png"/>
            <p:cNvSpPr/>
            <p:nvPr/>
          </p:nvSpPr>
          <p:spPr>
            <a:xfrm flipH="false" flipV="false" rot="0">
              <a:off x="0" y="0"/>
              <a:ext cx="446913" cy="357378"/>
            </a:xfrm>
            <a:custGeom>
              <a:avLst/>
              <a:gdLst/>
              <a:ahLst/>
              <a:cxnLst/>
              <a:rect r="r" b="b" t="t" l="l"/>
              <a:pathLst>
                <a:path h="357378" w="446913">
                  <a:moveTo>
                    <a:pt x="0" y="0"/>
                  </a:moveTo>
                  <a:lnTo>
                    <a:pt x="446913" y="0"/>
                  </a:lnTo>
                  <a:lnTo>
                    <a:pt x="446913" y="357378"/>
                  </a:lnTo>
                  <a:lnTo>
                    <a:pt x="0" y="3573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6" r="7" b="-19"/>
              </a:stretch>
            </a:blip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10351889" y="7810054"/>
            <a:ext cx="6739235" cy="12190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062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Local Success Metric:</a:t>
            </a:r>
            <a:r>
              <a:rPr lang="en-US" sz="206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78% of our San Jose clients achieve Google 3-pack placement within 90 days of implementing these strategies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1430000" y="0"/>
            <a:ext cx="6858000" cy="10287000"/>
            <a:chOff x="0" y="0"/>
            <a:chExt cx="9144000" cy="13716000"/>
          </a:xfrm>
        </p:grpSpPr>
        <p:sp>
          <p:nvSpPr>
            <p:cNvPr name="Freeform 7" id="7" descr="preencoded.png"/>
            <p:cNvSpPr/>
            <p:nvPr/>
          </p:nvSpPr>
          <p:spPr>
            <a:xfrm flipH="false" flipV="false" rot="0">
              <a:off x="0" y="0"/>
              <a:ext cx="914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9144000">
                  <a:moveTo>
                    <a:pt x="0" y="0"/>
                  </a:moveTo>
                  <a:lnTo>
                    <a:pt x="9144000" y="0"/>
                  </a:lnTo>
                  <a:lnTo>
                    <a:pt x="914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875854" y="679400"/>
            <a:ext cx="9678292" cy="1228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74"/>
              </a:lnSpc>
            </a:pPr>
            <a:r>
              <a:rPr lang="en-US" sz="3937">
                <a:solidFill>
                  <a:srgbClr val="1B1B27"/>
                </a:solidFill>
                <a:latin typeface="Canva Sans"/>
                <a:ea typeface="Canva Sans"/>
                <a:cs typeface="Canva Sans"/>
                <a:sym typeface="Canva Sans"/>
              </a:rPr>
              <a:t>Strategic Keyword Research for San Jose Markets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75854" y="2135684"/>
            <a:ext cx="9678292" cy="3746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25"/>
              </a:lnSpc>
            </a:pPr>
            <a:r>
              <a:rPr lang="en-US" sz="1937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Discover what your customers are actually searching for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871091" y="2898576"/>
            <a:ext cx="4723508" cy="2934593"/>
            <a:chOff x="0" y="0"/>
            <a:chExt cx="6298010" cy="391279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6350" y="6350"/>
              <a:ext cx="6285357" cy="3900170"/>
            </a:xfrm>
            <a:custGeom>
              <a:avLst/>
              <a:gdLst/>
              <a:ahLst/>
              <a:cxnLst/>
              <a:rect r="r" b="b" t="t" l="l"/>
              <a:pathLst>
                <a:path h="3900170" w="6285357">
                  <a:moveTo>
                    <a:pt x="0" y="140208"/>
                  </a:moveTo>
                  <a:cubicBezTo>
                    <a:pt x="0" y="62738"/>
                    <a:pt x="62865" y="0"/>
                    <a:pt x="140335" y="0"/>
                  </a:cubicBezTo>
                  <a:lnTo>
                    <a:pt x="6145022" y="0"/>
                  </a:lnTo>
                  <a:cubicBezTo>
                    <a:pt x="6222492" y="0"/>
                    <a:pt x="6285357" y="62738"/>
                    <a:pt x="6285357" y="140208"/>
                  </a:cubicBezTo>
                  <a:lnTo>
                    <a:pt x="6285357" y="3759962"/>
                  </a:lnTo>
                  <a:cubicBezTo>
                    <a:pt x="6285357" y="3837432"/>
                    <a:pt x="6222492" y="3900170"/>
                    <a:pt x="6145022" y="3900170"/>
                  </a:cubicBezTo>
                  <a:lnTo>
                    <a:pt x="140335" y="3900170"/>
                  </a:lnTo>
                  <a:cubicBezTo>
                    <a:pt x="62865" y="3900043"/>
                    <a:pt x="0" y="3837305"/>
                    <a:pt x="0" y="3759962"/>
                  </a:cubicBezTo>
                  <a:close/>
                </a:path>
              </a:pathLst>
            </a:custGeom>
            <a:solidFill>
              <a:srgbClr val="E1E1EA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298057" cy="3912870"/>
            </a:xfrm>
            <a:custGeom>
              <a:avLst/>
              <a:gdLst/>
              <a:ahLst/>
              <a:cxnLst/>
              <a:rect r="r" b="b" t="t" l="l"/>
              <a:pathLst>
                <a:path h="3912870" w="6298057">
                  <a:moveTo>
                    <a:pt x="0" y="146558"/>
                  </a:moveTo>
                  <a:cubicBezTo>
                    <a:pt x="0" y="65532"/>
                    <a:pt x="65659" y="0"/>
                    <a:pt x="146685" y="0"/>
                  </a:cubicBezTo>
                  <a:lnTo>
                    <a:pt x="6151372" y="0"/>
                  </a:lnTo>
                  <a:lnTo>
                    <a:pt x="6151372" y="6350"/>
                  </a:lnTo>
                  <a:lnTo>
                    <a:pt x="6151372" y="0"/>
                  </a:lnTo>
                  <a:cubicBezTo>
                    <a:pt x="6232398" y="0"/>
                    <a:pt x="6298057" y="65532"/>
                    <a:pt x="6298057" y="146558"/>
                  </a:cubicBezTo>
                  <a:lnTo>
                    <a:pt x="6291707" y="146558"/>
                  </a:lnTo>
                  <a:lnTo>
                    <a:pt x="6298057" y="146558"/>
                  </a:lnTo>
                  <a:lnTo>
                    <a:pt x="6298057" y="3766312"/>
                  </a:lnTo>
                  <a:lnTo>
                    <a:pt x="6291707" y="3766312"/>
                  </a:lnTo>
                  <a:lnTo>
                    <a:pt x="6298057" y="3766312"/>
                  </a:lnTo>
                  <a:cubicBezTo>
                    <a:pt x="6298057" y="3847211"/>
                    <a:pt x="6232398" y="3912870"/>
                    <a:pt x="6151372" y="3912870"/>
                  </a:cubicBezTo>
                  <a:lnTo>
                    <a:pt x="6151372" y="3906520"/>
                  </a:lnTo>
                  <a:lnTo>
                    <a:pt x="6151372" y="3912870"/>
                  </a:lnTo>
                  <a:lnTo>
                    <a:pt x="146685" y="3912870"/>
                  </a:lnTo>
                  <a:lnTo>
                    <a:pt x="146685" y="3906520"/>
                  </a:lnTo>
                  <a:lnTo>
                    <a:pt x="146685" y="3912870"/>
                  </a:lnTo>
                  <a:cubicBezTo>
                    <a:pt x="65659" y="3912743"/>
                    <a:pt x="0" y="3847211"/>
                    <a:pt x="0" y="3766312"/>
                  </a:cubicBezTo>
                  <a:lnTo>
                    <a:pt x="0" y="146558"/>
                  </a:lnTo>
                  <a:lnTo>
                    <a:pt x="6350" y="146558"/>
                  </a:lnTo>
                  <a:lnTo>
                    <a:pt x="0" y="146558"/>
                  </a:lnTo>
                  <a:moveTo>
                    <a:pt x="12700" y="146558"/>
                  </a:moveTo>
                  <a:lnTo>
                    <a:pt x="12700" y="3766312"/>
                  </a:lnTo>
                  <a:lnTo>
                    <a:pt x="6350" y="3766312"/>
                  </a:lnTo>
                  <a:lnTo>
                    <a:pt x="12700" y="3766312"/>
                  </a:lnTo>
                  <a:cubicBezTo>
                    <a:pt x="12700" y="3840226"/>
                    <a:pt x="72644" y="3900170"/>
                    <a:pt x="146685" y="3900170"/>
                  </a:cubicBezTo>
                  <a:lnTo>
                    <a:pt x="6151372" y="3900170"/>
                  </a:lnTo>
                  <a:cubicBezTo>
                    <a:pt x="6225413" y="3900170"/>
                    <a:pt x="6285357" y="3840226"/>
                    <a:pt x="6285357" y="3766312"/>
                  </a:cubicBezTo>
                  <a:lnTo>
                    <a:pt x="6285357" y="146558"/>
                  </a:lnTo>
                  <a:cubicBezTo>
                    <a:pt x="6285357" y="72644"/>
                    <a:pt x="6225286" y="12700"/>
                    <a:pt x="6151372" y="12700"/>
                  </a:cubicBezTo>
                  <a:lnTo>
                    <a:pt x="146685" y="12700"/>
                  </a:lnTo>
                  <a:lnTo>
                    <a:pt x="146685" y="6350"/>
                  </a:lnTo>
                  <a:lnTo>
                    <a:pt x="146685" y="12700"/>
                  </a:lnTo>
                  <a:cubicBezTo>
                    <a:pt x="72644" y="12700"/>
                    <a:pt x="12700" y="72644"/>
                    <a:pt x="12700" y="146558"/>
                  </a:cubicBezTo>
                  <a:close/>
                </a:path>
              </a:pathLst>
            </a:custGeom>
            <a:solidFill>
              <a:srgbClr val="C7C7D0"/>
            </a:solid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1135559" y="3163044"/>
            <a:ext cx="3128516" cy="363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62"/>
              </a:lnSpc>
            </a:pPr>
            <a:r>
              <a:rPr lang="en-US" sz="2437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Geo-Modified Terms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35559" y="3618459"/>
            <a:ext cx="4194572" cy="3746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92199" indent="-146100" lvl="1">
              <a:lnSpc>
                <a:spcPts val="3125"/>
              </a:lnSpc>
              <a:buFont typeface="Arial"/>
              <a:buChar char="•"/>
            </a:pPr>
            <a:r>
              <a:rPr lang="en-US" sz="1937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"San Jose accountant"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35559" y="4106466"/>
            <a:ext cx="4194572" cy="3746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92199" indent="-146100" lvl="1">
              <a:lnSpc>
                <a:spcPts val="3125"/>
              </a:lnSpc>
              <a:buFont typeface="Arial"/>
              <a:buChar char="•"/>
            </a:pPr>
            <a:r>
              <a:rPr lang="en-US" sz="1937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"Best pizza in Willow Glen"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35559" y="4594473"/>
            <a:ext cx="4194572" cy="3746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92199" indent="-146100" lvl="1">
              <a:lnSpc>
                <a:spcPts val="3125"/>
              </a:lnSpc>
              <a:buFont typeface="Arial"/>
              <a:buChar char="•"/>
            </a:pPr>
            <a:r>
              <a:rPr lang="en-US" sz="1937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"Santana Row hair salon"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5835254" y="2898576"/>
            <a:ext cx="4723656" cy="2934593"/>
            <a:chOff x="0" y="0"/>
            <a:chExt cx="6298208" cy="391279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6350" y="6350"/>
              <a:ext cx="6285484" cy="3900170"/>
            </a:xfrm>
            <a:custGeom>
              <a:avLst/>
              <a:gdLst/>
              <a:ahLst/>
              <a:cxnLst/>
              <a:rect r="r" b="b" t="t" l="l"/>
              <a:pathLst>
                <a:path h="3900170" w="6285484">
                  <a:moveTo>
                    <a:pt x="0" y="140208"/>
                  </a:moveTo>
                  <a:cubicBezTo>
                    <a:pt x="0" y="62738"/>
                    <a:pt x="62865" y="0"/>
                    <a:pt x="140335" y="0"/>
                  </a:cubicBezTo>
                  <a:lnTo>
                    <a:pt x="6145149" y="0"/>
                  </a:lnTo>
                  <a:cubicBezTo>
                    <a:pt x="6222619" y="0"/>
                    <a:pt x="6285484" y="62738"/>
                    <a:pt x="6285484" y="140208"/>
                  </a:cubicBezTo>
                  <a:lnTo>
                    <a:pt x="6285484" y="3759962"/>
                  </a:lnTo>
                  <a:cubicBezTo>
                    <a:pt x="6285484" y="3837432"/>
                    <a:pt x="6222619" y="3900170"/>
                    <a:pt x="6145149" y="3900170"/>
                  </a:cubicBezTo>
                  <a:lnTo>
                    <a:pt x="140335" y="3900170"/>
                  </a:lnTo>
                  <a:cubicBezTo>
                    <a:pt x="62865" y="3900043"/>
                    <a:pt x="0" y="3837305"/>
                    <a:pt x="0" y="3759962"/>
                  </a:cubicBezTo>
                  <a:close/>
                </a:path>
              </a:pathLst>
            </a:custGeom>
            <a:solidFill>
              <a:srgbClr val="E1E1EA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298184" cy="3912870"/>
            </a:xfrm>
            <a:custGeom>
              <a:avLst/>
              <a:gdLst/>
              <a:ahLst/>
              <a:cxnLst/>
              <a:rect r="r" b="b" t="t" l="l"/>
              <a:pathLst>
                <a:path h="3912870" w="6298184">
                  <a:moveTo>
                    <a:pt x="0" y="146558"/>
                  </a:moveTo>
                  <a:cubicBezTo>
                    <a:pt x="0" y="65532"/>
                    <a:pt x="65659" y="0"/>
                    <a:pt x="146685" y="0"/>
                  </a:cubicBezTo>
                  <a:lnTo>
                    <a:pt x="6151499" y="0"/>
                  </a:lnTo>
                  <a:lnTo>
                    <a:pt x="6151499" y="6350"/>
                  </a:lnTo>
                  <a:lnTo>
                    <a:pt x="6151499" y="0"/>
                  </a:lnTo>
                  <a:cubicBezTo>
                    <a:pt x="6232525" y="0"/>
                    <a:pt x="6298184" y="65532"/>
                    <a:pt x="6298184" y="146558"/>
                  </a:cubicBezTo>
                  <a:lnTo>
                    <a:pt x="6291834" y="146558"/>
                  </a:lnTo>
                  <a:lnTo>
                    <a:pt x="6298184" y="146558"/>
                  </a:lnTo>
                  <a:lnTo>
                    <a:pt x="6298184" y="3766312"/>
                  </a:lnTo>
                  <a:lnTo>
                    <a:pt x="6291834" y="3766312"/>
                  </a:lnTo>
                  <a:lnTo>
                    <a:pt x="6298184" y="3766312"/>
                  </a:lnTo>
                  <a:cubicBezTo>
                    <a:pt x="6298184" y="3847211"/>
                    <a:pt x="6232525" y="3912870"/>
                    <a:pt x="6151499" y="3912870"/>
                  </a:cubicBezTo>
                  <a:lnTo>
                    <a:pt x="6151499" y="3906520"/>
                  </a:lnTo>
                  <a:lnTo>
                    <a:pt x="6151499" y="3912870"/>
                  </a:lnTo>
                  <a:lnTo>
                    <a:pt x="146685" y="3912870"/>
                  </a:lnTo>
                  <a:lnTo>
                    <a:pt x="146685" y="3906520"/>
                  </a:lnTo>
                  <a:lnTo>
                    <a:pt x="146685" y="3912870"/>
                  </a:lnTo>
                  <a:cubicBezTo>
                    <a:pt x="65659" y="3912743"/>
                    <a:pt x="0" y="3847211"/>
                    <a:pt x="0" y="3766312"/>
                  </a:cubicBezTo>
                  <a:lnTo>
                    <a:pt x="0" y="146558"/>
                  </a:lnTo>
                  <a:lnTo>
                    <a:pt x="6350" y="146558"/>
                  </a:lnTo>
                  <a:lnTo>
                    <a:pt x="0" y="146558"/>
                  </a:lnTo>
                  <a:moveTo>
                    <a:pt x="12700" y="146558"/>
                  </a:moveTo>
                  <a:lnTo>
                    <a:pt x="12700" y="3766312"/>
                  </a:lnTo>
                  <a:lnTo>
                    <a:pt x="6350" y="3766312"/>
                  </a:lnTo>
                  <a:lnTo>
                    <a:pt x="12700" y="3766312"/>
                  </a:lnTo>
                  <a:cubicBezTo>
                    <a:pt x="12700" y="3840226"/>
                    <a:pt x="72644" y="3900170"/>
                    <a:pt x="146685" y="3900170"/>
                  </a:cubicBezTo>
                  <a:lnTo>
                    <a:pt x="6151499" y="3900170"/>
                  </a:lnTo>
                  <a:cubicBezTo>
                    <a:pt x="6225540" y="3900170"/>
                    <a:pt x="6285484" y="3840226"/>
                    <a:pt x="6285484" y="3766312"/>
                  </a:cubicBezTo>
                  <a:lnTo>
                    <a:pt x="6285484" y="146558"/>
                  </a:lnTo>
                  <a:cubicBezTo>
                    <a:pt x="6285484" y="72644"/>
                    <a:pt x="6225540" y="12700"/>
                    <a:pt x="6151499" y="12700"/>
                  </a:cubicBezTo>
                  <a:lnTo>
                    <a:pt x="146685" y="12700"/>
                  </a:lnTo>
                  <a:lnTo>
                    <a:pt x="146685" y="6350"/>
                  </a:lnTo>
                  <a:lnTo>
                    <a:pt x="146685" y="12700"/>
                  </a:lnTo>
                  <a:cubicBezTo>
                    <a:pt x="72644" y="12700"/>
                    <a:pt x="12700" y="72644"/>
                    <a:pt x="12700" y="146558"/>
                  </a:cubicBezTo>
                  <a:close/>
                </a:path>
              </a:pathLst>
            </a:custGeom>
            <a:solidFill>
              <a:srgbClr val="C7C7D0"/>
            </a:solid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6099721" y="3163044"/>
            <a:ext cx="4194720" cy="363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62"/>
              </a:lnSpc>
            </a:pPr>
            <a:r>
              <a:rPr lang="en-US" sz="2437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Neighborhood Targeting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099721" y="3618459"/>
            <a:ext cx="4194721" cy="3746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92199" indent="-146100" lvl="1">
              <a:lnSpc>
                <a:spcPts val="3125"/>
              </a:lnSpc>
              <a:buFont typeface="Arial"/>
              <a:buChar char="•"/>
            </a:pPr>
            <a:r>
              <a:rPr lang="en-US" sz="1937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Cambrian Park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6099721" y="4106466"/>
            <a:ext cx="4194721" cy="3746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92199" indent="-146100" lvl="1">
              <a:lnSpc>
                <a:spcPts val="3125"/>
              </a:lnSpc>
              <a:buFont typeface="Arial"/>
              <a:buChar char="•"/>
            </a:pPr>
            <a:r>
              <a:rPr lang="en-US" sz="1937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Downtown San Jose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6099721" y="4594473"/>
            <a:ext cx="4194721" cy="3746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92199" indent="-146100" lvl="1">
              <a:lnSpc>
                <a:spcPts val="3125"/>
              </a:lnSpc>
              <a:buFont typeface="Arial"/>
              <a:buChar char="•"/>
            </a:pPr>
            <a:r>
              <a:rPr lang="en-US" sz="1937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Berryessa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6099721" y="5082480"/>
            <a:ext cx="4194721" cy="3746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92199" indent="-146100" lvl="1">
              <a:lnSpc>
                <a:spcPts val="3125"/>
              </a:lnSpc>
              <a:buFont typeface="Arial"/>
              <a:buChar char="•"/>
            </a:pPr>
            <a:r>
              <a:rPr lang="en-US" sz="1937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Almaden Valley</a:t>
            </a:r>
          </a:p>
        </p:txBody>
      </p:sp>
      <p:grpSp>
        <p:nvGrpSpPr>
          <p:cNvPr name="Group 25" id="25"/>
          <p:cNvGrpSpPr/>
          <p:nvPr/>
        </p:nvGrpSpPr>
        <p:grpSpPr>
          <a:xfrm rot="0">
            <a:off x="871091" y="6073825"/>
            <a:ext cx="9687817" cy="2446585"/>
            <a:chOff x="0" y="0"/>
            <a:chExt cx="12917090" cy="3262113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6350" y="6350"/>
              <a:ext cx="12904470" cy="3249422"/>
            </a:xfrm>
            <a:custGeom>
              <a:avLst/>
              <a:gdLst/>
              <a:ahLst/>
              <a:cxnLst/>
              <a:rect r="r" b="b" t="t" l="l"/>
              <a:pathLst>
                <a:path h="3249422" w="12904470">
                  <a:moveTo>
                    <a:pt x="0" y="140208"/>
                  </a:moveTo>
                  <a:cubicBezTo>
                    <a:pt x="0" y="62738"/>
                    <a:pt x="62992" y="0"/>
                    <a:pt x="140589" y="0"/>
                  </a:cubicBezTo>
                  <a:lnTo>
                    <a:pt x="12763881" y="0"/>
                  </a:lnTo>
                  <a:cubicBezTo>
                    <a:pt x="12841478" y="0"/>
                    <a:pt x="12904470" y="62738"/>
                    <a:pt x="12904470" y="140208"/>
                  </a:cubicBezTo>
                  <a:lnTo>
                    <a:pt x="12904470" y="3109214"/>
                  </a:lnTo>
                  <a:cubicBezTo>
                    <a:pt x="12904470" y="3186557"/>
                    <a:pt x="12841478" y="3249422"/>
                    <a:pt x="12763881" y="3249422"/>
                  </a:cubicBezTo>
                  <a:lnTo>
                    <a:pt x="140589" y="3249422"/>
                  </a:lnTo>
                  <a:cubicBezTo>
                    <a:pt x="62992" y="3249422"/>
                    <a:pt x="0" y="3186684"/>
                    <a:pt x="0" y="3109214"/>
                  </a:cubicBezTo>
                  <a:close/>
                </a:path>
              </a:pathLst>
            </a:custGeom>
            <a:solidFill>
              <a:srgbClr val="E1E1EA"/>
            </a:solid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2917170" cy="3262122"/>
            </a:xfrm>
            <a:custGeom>
              <a:avLst/>
              <a:gdLst/>
              <a:ahLst/>
              <a:cxnLst/>
              <a:rect r="r" b="b" t="t" l="l"/>
              <a:pathLst>
                <a:path h="3262122" w="12917170">
                  <a:moveTo>
                    <a:pt x="0" y="146558"/>
                  </a:moveTo>
                  <a:cubicBezTo>
                    <a:pt x="0" y="65532"/>
                    <a:pt x="65786" y="0"/>
                    <a:pt x="146939" y="0"/>
                  </a:cubicBezTo>
                  <a:lnTo>
                    <a:pt x="12770231" y="0"/>
                  </a:lnTo>
                  <a:lnTo>
                    <a:pt x="12770231" y="6350"/>
                  </a:lnTo>
                  <a:lnTo>
                    <a:pt x="12770231" y="0"/>
                  </a:lnTo>
                  <a:cubicBezTo>
                    <a:pt x="12851385" y="0"/>
                    <a:pt x="12917170" y="65532"/>
                    <a:pt x="12917170" y="146558"/>
                  </a:cubicBezTo>
                  <a:lnTo>
                    <a:pt x="12910820" y="146558"/>
                  </a:lnTo>
                  <a:lnTo>
                    <a:pt x="12917170" y="146558"/>
                  </a:lnTo>
                  <a:lnTo>
                    <a:pt x="12917170" y="3115564"/>
                  </a:lnTo>
                  <a:lnTo>
                    <a:pt x="12910820" y="3115564"/>
                  </a:lnTo>
                  <a:lnTo>
                    <a:pt x="12917170" y="3115564"/>
                  </a:lnTo>
                  <a:cubicBezTo>
                    <a:pt x="12917170" y="3196463"/>
                    <a:pt x="12851385" y="3262122"/>
                    <a:pt x="12770231" y="3262122"/>
                  </a:cubicBezTo>
                  <a:lnTo>
                    <a:pt x="12770231" y="3255772"/>
                  </a:lnTo>
                  <a:lnTo>
                    <a:pt x="12770231" y="3262122"/>
                  </a:lnTo>
                  <a:lnTo>
                    <a:pt x="146939" y="3262122"/>
                  </a:lnTo>
                  <a:lnTo>
                    <a:pt x="146939" y="3255772"/>
                  </a:lnTo>
                  <a:lnTo>
                    <a:pt x="146939" y="3262122"/>
                  </a:lnTo>
                  <a:cubicBezTo>
                    <a:pt x="65786" y="3262122"/>
                    <a:pt x="0" y="3196590"/>
                    <a:pt x="0" y="3115564"/>
                  </a:cubicBezTo>
                  <a:lnTo>
                    <a:pt x="0" y="146558"/>
                  </a:lnTo>
                  <a:lnTo>
                    <a:pt x="6350" y="146558"/>
                  </a:lnTo>
                  <a:lnTo>
                    <a:pt x="0" y="146558"/>
                  </a:lnTo>
                  <a:moveTo>
                    <a:pt x="12700" y="146558"/>
                  </a:moveTo>
                  <a:lnTo>
                    <a:pt x="12700" y="3115564"/>
                  </a:lnTo>
                  <a:lnTo>
                    <a:pt x="6350" y="3115564"/>
                  </a:lnTo>
                  <a:lnTo>
                    <a:pt x="12700" y="3115564"/>
                  </a:lnTo>
                  <a:cubicBezTo>
                    <a:pt x="12700" y="3189478"/>
                    <a:pt x="72771" y="3249422"/>
                    <a:pt x="146939" y="3249422"/>
                  </a:cubicBezTo>
                  <a:lnTo>
                    <a:pt x="12770231" y="3249422"/>
                  </a:lnTo>
                  <a:cubicBezTo>
                    <a:pt x="12844400" y="3249422"/>
                    <a:pt x="12904470" y="3189478"/>
                    <a:pt x="12904470" y="3115564"/>
                  </a:cubicBezTo>
                  <a:lnTo>
                    <a:pt x="12904470" y="146558"/>
                  </a:lnTo>
                  <a:cubicBezTo>
                    <a:pt x="12904470" y="72644"/>
                    <a:pt x="12844400" y="12700"/>
                    <a:pt x="12770231" y="12700"/>
                  </a:cubicBezTo>
                  <a:lnTo>
                    <a:pt x="146939" y="12700"/>
                  </a:lnTo>
                  <a:lnTo>
                    <a:pt x="146939" y="6350"/>
                  </a:lnTo>
                  <a:lnTo>
                    <a:pt x="146939" y="12700"/>
                  </a:lnTo>
                  <a:cubicBezTo>
                    <a:pt x="72771" y="12700"/>
                    <a:pt x="12700" y="72644"/>
                    <a:pt x="12700" y="146558"/>
                  </a:cubicBezTo>
                  <a:close/>
                </a:path>
              </a:pathLst>
            </a:custGeom>
            <a:solidFill>
              <a:srgbClr val="C7C7D0"/>
            </a:solidFill>
          </p:spPr>
        </p:sp>
      </p:grpSp>
      <p:sp>
        <p:nvSpPr>
          <p:cNvPr name="TextBox 28" id="28"/>
          <p:cNvSpPr txBox="true"/>
          <p:nvPr/>
        </p:nvSpPr>
        <p:spPr>
          <a:xfrm rot="0">
            <a:off x="1135559" y="6338292"/>
            <a:ext cx="4699695" cy="363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62"/>
              </a:lnSpc>
            </a:pPr>
            <a:r>
              <a:rPr lang="en-US" sz="2437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Industry + Local Intent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135559" y="6793706"/>
            <a:ext cx="9158883" cy="3746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92199" indent="-146100" lvl="1">
              <a:lnSpc>
                <a:spcPts val="3125"/>
              </a:lnSpc>
              <a:buFont typeface="Arial"/>
              <a:buChar char="•"/>
            </a:pPr>
            <a:r>
              <a:rPr lang="en-US" sz="1937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"Affordable roofing near me"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135559" y="7281714"/>
            <a:ext cx="9158883" cy="3746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92199" indent="-146100" lvl="1">
              <a:lnSpc>
                <a:spcPts val="3125"/>
              </a:lnSpc>
              <a:buFont typeface="Arial"/>
              <a:buChar char="•"/>
            </a:pPr>
            <a:r>
              <a:rPr lang="en-US" sz="1937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"Emergency plumber 95110"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135559" y="7769721"/>
            <a:ext cx="9158883" cy="3746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92199" indent="-146100" lvl="1">
              <a:lnSpc>
                <a:spcPts val="3125"/>
              </a:lnSpc>
              <a:buFont typeface="Arial"/>
              <a:buChar char="•"/>
            </a:pPr>
            <a:r>
              <a:rPr lang="en-US" sz="1937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"B2B tech services Silicon Valley"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875854" y="8711356"/>
            <a:ext cx="9678292" cy="7652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25"/>
              </a:lnSpc>
            </a:pPr>
            <a:r>
              <a:rPr lang="en-US" sz="1937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We'll help you identify the specific terms with highest commercial intent for your industry, prioritizing phrases with demonstrated conversion value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345036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397521" y="588443"/>
            <a:ext cx="7756389" cy="366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49">
                <a:solidFill>
                  <a:srgbClr val="1B1B27"/>
                </a:solidFill>
                <a:latin typeface="Canva Sans"/>
                <a:ea typeface="Canva Sans"/>
                <a:cs typeface="Canva Sans"/>
                <a:sym typeface="Canva Sans"/>
              </a:rPr>
              <a:t>Creating Content That Converts San Jose Customers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35621" y="1049735"/>
            <a:ext cx="9347150" cy="535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16"/>
              </a:lnSpc>
            </a:pPr>
            <a:r>
              <a:rPr lang="en-US" sz="1424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Content isn't just about keywords—it's about answering the specific questions your San Jose customers are asking: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330845" y="1918766"/>
            <a:ext cx="9366200" cy="1277180"/>
            <a:chOff x="0" y="0"/>
            <a:chExt cx="12488267" cy="170290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2700" y="17212"/>
              <a:ext cx="12462891" cy="1668525"/>
            </a:xfrm>
            <a:custGeom>
              <a:avLst/>
              <a:gdLst/>
              <a:ahLst/>
              <a:cxnLst/>
              <a:rect r="r" b="b" t="t" l="l"/>
              <a:pathLst>
                <a:path h="1668525" w="12462891">
                  <a:moveTo>
                    <a:pt x="0" y="109124"/>
                  </a:moveTo>
                  <a:cubicBezTo>
                    <a:pt x="0" y="48882"/>
                    <a:pt x="36703" y="0"/>
                    <a:pt x="82042" y="0"/>
                  </a:cubicBezTo>
                  <a:lnTo>
                    <a:pt x="12380849" y="0"/>
                  </a:lnTo>
                  <a:cubicBezTo>
                    <a:pt x="12426188" y="0"/>
                    <a:pt x="12462891" y="48882"/>
                    <a:pt x="12462891" y="109124"/>
                  </a:cubicBezTo>
                  <a:lnTo>
                    <a:pt x="12462891" y="1559401"/>
                  </a:lnTo>
                  <a:cubicBezTo>
                    <a:pt x="12462891" y="1619643"/>
                    <a:pt x="12426188" y="1668525"/>
                    <a:pt x="12380849" y="1668525"/>
                  </a:cubicBezTo>
                  <a:lnTo>
                    <a:pt x="82042" y="1668525"/>
                  </a:lnTo>
                  <a:cubicBezTo>
                    <a:pt x="36703" y="1668525"/>
                    <a:pt x="0" y="1619643"/>
                    <a:pt x="0" y="1559401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2488291" cy="1702938"/>
            </a:xfrm>
            <a:custGeom>
              <a:avLst/>
              <a:gdLst/>
              <a:ahLst/>
              <a:cxnLst/>
              <a:rect r="r" b="b" t="t" l="l"/>
              <a:pathLst>
                <a:path h="1702938" w="12488291">
                  <a:moveTo>
                    <a:pt x="0" y="126336"/>
                  </a:moveTo>
                  <a:cubicBezTo>
                    <a:pt x="0" y="56283"/>
                    <a:pt x="42672" y="0"/>
                    <a:pt x="94742" y="0"/>
                  </a:cubicBezTo>
                  <a:lnTo>
                    <a:pt x="12393549" y="0"/>
                  </a:lnTo>
                  <a:lnTo>
                    <a:pt x="12393549" y="17212"/>
                  </a:lnTo>
                  <a:lnTo>
                    <a:pt x="12393549" y="0"/>
                  </a:lnTo>
                  <a:cubicBezTo>
                    <a:pt x="12445619" y="0"/>
                    <a:pt x="12488291" y="56283"/>
                    <a:pt x="12488291" y="126336"/>
                  </a:cubicBezTo>
                  <a:lnTo>
                    <a:pt x="12475591" y="126336"/>
                  </a:lnTo>
                  <a:lnTo>
                    <a:pt x="12488291" y="126336"/>
                  </a:lnTo>
                  <a:lnTo>
                    <a:pt x="12488291" y="1576613"/>
                  </a:lnTo>
                  <a:lnTo>
                    <a:pt x="12475591" y="1576613"/>
                  </a:lnTo>
                  <a:lnTo>
                    <a:pt x="12488291" y="1576613"/>
                  </a:lnTo>
                  <a:cubicBezTo>
                    <a:pt x="12488291" y="1646666"/>
                    <a:pt x="12445619" y="1702938"/>
                    <a:pt x="12393549" y="1702938"/>
                  </a:cubicBezTo>
                  <a:lnTo>
                    <a:pt x="12393549" y="1685737"/>
                  </a:lnTo>
                  <a:lnTo>
                    <a:pt x="12393549" y="1702938"/>
                  </a:lnTo>
                  <a:lnTo>
                    <a:pt x="94742" y="1702938"/>
                  </a:lnTo>
                  <a:lnTo>
                    <a:pt x="94742" y="1685737"/>
                  </a:lnTo>
                  <a:lnTo>
                    <a:pt x="94742" y="1702938"/>
                  </a:lnTo>
                  <a:cubicBezTo>
                    <a:pt x="42672" y="1702938"/>
                    <a:pt x="0" y="1646666"/>
                    <a:pt x="0" y="1576613"/>
                  </a:cubicBezTo>
                  <a:lnTo>
                    <a:pt x="0" y="126336"/>
                  </a:lnTo>
                  <a:lnTo>
                    <a:pt x="12700" y="126336"/>
                  </a:lnTo>
                  <a:lnTo>
                    <a:pt x="0" y="126336"/>
                  </a:lnTo>
                  <a:moveTo>
                    <a:pt x="25400" y="126336"/>
                  </a:moveTo>
                  <a:lnTo>
                    <a:pt x="25400" y="1576613"/>
                  </a:lnTo>
                  <a:lnTo>
                    <a:pt x="12700" y="1576613"/>
                  </a:lnTo>
                  <a:lnTo>
                    <a:pt x="25400" y="1576613"/>
                  </a:lnTo>
                  <a:cubicBezTo>
                    <a:pt x="25400" y="1627044"/>
                    <a:pt x="56261" y="1668525"/>
                    <a:pt x="94742" y="1668525"/>
                  </a:cubicBezTo>
                  <a:lnTo>
                    <a:pt x="12393549" y="1668525"/>
                  </a:lnTo>
                  <a:cubicBezTo>
                    <a:pt x="12432030" y="1668525"/>
                    <a:pt x="12462891" y="1627044"/>
                    <a:pt x="12462891" y="1576613"/>
                  </a:cubicBezTo>
                  <a:lnTo>
                    <a:pt x="12462891" y="126336"/>
                  </a:lnTo>
                  <a:cubicBezTo>
                    <a:pt x="12462891" y="75905"/>
                    <a:pt x="12432030" y="34424"/>
                    <a:pt x="12393549" y="34424"/>
                  </a:cubicBezTo>
                  <a:lnTo>
                    <a:pt x="94742" y="34424"/>
                  </a:lnTo>
                  <a:lnTo>
                    <a:pt x="94742" y="17212"/>
                  </a:lnTo>
                  <a:lnTo>
                    <a:pt x="94742" y="34424"/>
                  </a:lnTo>
                  <a:cubicBezTo>
                    <a:pt x="56261" y="34424"/>
                    <a:pt x="25400" y="75905"/>
                    <a:pt x="25400" y="126336"/>
                  </a:cubicBezTo>
                  <a:close/>
                </a:path>
              </a:pathLst>
            </a:custGeom>
            <a:solidFill>
              <a:srgbClr val="C7C7D0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359421" y="2201002"/>
            <a:ext cx="76200" cy="923330"/>
            <a:chOff x="0" y="0"/>
            <a:chExt cx="101600" cy="123110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1600" cy="1231138"/>
            </a:xfrm>
            <a:custGeom>
              <a:avLst/>
              <a:gdLst/>
              <a:ahLst/>
              <a:cxnLst/>
              <a:rect r="r" b="b" t="t" l="l"/>
              <a:pathLst>
                <a:path h="1231138" w="101600">
                  <a:moveTo>
                    <a:pt x="0" y="50800"/>
                  </a:moveTo>
                  <a:cubicBezTo>
                    <a:pt x="0" y="22733"/>
                    <a:pt x="22733" y="0"/>
                    <a:pt x="50800" y="0"/>
                  </a:cubicBezTo>
                  <a:cubicBezTo>
                    <a:pt x="78867" y="0"/>
                    <a:pt x="101600" y="22733"/>
                    <a:pt x="101600" y="50800"/>
                  </a:cubicBezTo>
                  <a:lnTo>
                    <a:pt x="101600" y="1180338"/>
                  </a:lnTo>
                  <a:cubicBezTo>
                    <a:pt x="101600" y="1208405"/>
                    <a:pt x="78867" y="1231138"/>
                    <a:pt x="50800" y="1231138"/>
                  </a:cubicBezTo>
                  <a:cubicBezTo>
                    <a:pt x="22733" y="1231138"/>
                    <a:pt x="0" y="1208405"/>
                    <a:pt x="0" y="1180338"/>
                  </a:cubicBezTo>
                  <a:close/>
                </a:path>
              </a:pathLst>
            </a:custGeom>
            <a:solidFill>
              <a:srgbClr val="1B1B27"/>
            </a:solid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579239" y="2074907"/>
            <a:ext cx="3151058" cy="2875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86"/>
              </a:lnSpc>
            </a:pPr>
            <a:r>
              <a:rPr lang="en-US" sz="1874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Localized Service Pages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79239" y="2459274"/>
            <a:ext cx="8945612" cy="6364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83"/>
              </a:lnSpc>
            </a:pPr>
            <a:r>
              <a:rPr lang="en-US" sz="1724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Develop dedicated pages for each service, optimized for San Jose-specific terms and addressing local market needs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368945" y="3533907"/>
            <a:ext cx="9366200" cy="1159836"/>
            <a:chOff x="0" y="0"/>
            <a:chExt cx="12488267" cy="1546448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12700" y="15631"/>
              <a:ext cx="12462891" cy="1515225"/>
            </a:xfrm>
            <a:custGeom>
              <a:avLst/>
              <a:gdLst/>
              <a:ahLst/>
              <a:cxnLst/>
              <a:rect r="r" b="b" t="t" l="l"/>
              <a:pathLst>
                <a:path h="1515225" w="12462891">
                  <a:moveTo>
                    <a:pt x="0" y="99097"/>
                  </a:moveTo>
                  <a:cubicBezTo>
                    <a:pt x="0" y="44390"/>
                    <a:pt x="36703" y="0"/>
                    <a:pt x="82042" y="0"/>
                  </a:cubicBezTo>
                  <a:lnTo>
                    <a:pt x="12380849" y="0"/>
                  </a:lnTo>
                  <a:cubicBezTo>
                    <a:pt x="12426188" y="0"/>
                    <a:pt x="12462891" y="44390"/>
                    <a:pt x="12462891" y="99097"/>
                  </a:cubicBezTo>
                  <a:lnTo>
                    <a:pt x="12462891" y="1416127"/>
                  </a:lnTo>
                  <a:cubicBezTo>
                    <a:pt x="12462891" y="1470834"/>
                    <a:pt x="12426188" y="1515225"/>
                    <a:pt x="12380849" y="1515225"/>
                  </a:cubicBezTo>
                  <a:lnTo>
                    <a:pt x="82042" y="1515225"/>
                  </a:lnTo>
                  <a:cubicBezTo>
                    <a:pt x="36703" y="1515225"/>
                    <a:pt x="0" y="1470834"/>
                    <a:pt x="0" y="1416127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2488291" cy="1546479"/>
            </a:xfrm>
            <a:custGeom>
              <a:avLst/>
              <a:gdLst/>
              <a:ahLst/>
              <a:cxnLst/>
              <a:rect r="r" b="b" t="t" l="l"/>
              <a:pathLst>
                <a:path h="1546479" w="12488291">
                  <a:moveTo>
                    <a:pt x="0" y="114728"/>
                  </a:moveTo>
                  <a:cubicBezTo>
                    <a:pt x="0" y="51112"/>
                    <a:pt x="42672" y="0"/>
                    <a:pt x="94742" y="0"/>
                  </a:cubicBezTo>
                  <a:lnTo>
                    <a:pt x="12393549" y="0"/>
                  </a:lnTo>
                  <a:lnTo>
                    <a:pt x="12393549" y="15631"/>
                  </a:lnTo>
                  <a:lnTo>
                    <a:pt x="12393549" y="0"/>
                  </a:lnTo>
                  <a:cubicBezTo>
                    <a:pt x="12445619" y="0"/>
                    <a:pt x="12488291" y="51112"/>
                    <a:pt x="12488291" y="114728"/>
                  </a:cubicBezTo>
                  <a:lnTo>
                    <a:pt x="12475591" y="114728"/>
                  </a:lnTo>
                  <a:lnTo>
                    <a:pt x="12488291" y="114728"/>
                  </a:lnTo>
                  <a:lnTo>
                    <a:pt x="12488291" y="1431758"/>
                  </a:lnTo>
                  <a:lnTo>
                    <a:pt x="12475591" y="1431758"/>
                  </a:lnTo>
                  <a:lnTo>
                    <a:pt x="12488291" y="1431758"/>
                  </a:lnTo>
                  <a:cubicBezTo>
                    <a:pt x="12488291" y="1495374"/>
                    <a:pt x="12445619" y="1546479"/>
                    <a:pt x="12393549" y="1546479"/>
                  </a:cubicBezTo>
                  <a:lnTo>
                    <a:pt x="12393549" y="1530856"/>
                  </a:lnTo>
                  <a:lnTo>
                    <a:pt x="12393549" y="1546479"/>
                  </a:lnTo>
                  <a:lnTo>
                    <a:pt x="94742" y="1546479"/>
                  </a:lnTo>
                  <a:lnTo>
                    <a:pt x="94742" y="1530856"/>
                  </a:lnTo>
                  <a:lnTo>
                    <a:pt x="94742" y="1546479"/>
                  </a:lnTo>
                  <a:cubicBezTo>
                    <a:pt x="42672" y="1546479"/>
                    <a:pt x="0" y="1495374"/>
                    <a:pt x="0" y="1431758"/>
                  </a:cubicBezTo>
                  <a:lnTo>
                    <a:pt x="0" y="114728"/>
                  </a:lnTo>
                  <a:lnTo>
                    <a:pt x="12700" y="114728"/>
                  </a:lnTo>
                  <a:lnTo>
                    <a:pt x="0" y="114728"/>
                  </a:lnTo>
                  <a:moveTo>
                    <a:pt x="25400" y="114728"/>
                  </a:moveTo>
                  <a:lnTo>
                    <a:pt x="25400" y="1431758"/>
                  </a:lnTo>
                  <a:lnTo>
                    <a:pt x="12700" y="1431758"/>
                  </a:lnTo>
                  <a:lnTo>
                    <a:pt x="25400" y="1431758"/>
                  </a:lnTo>
                  <a:cubicBezTo>
                    <a:pt x="25400" y="1477556"/>
                    <a:pt x="56261" y="1515225"/>
                    <a:pt x="94742" y="1515225"/>
                  </a:cubicBezTo>
                  <a:lnTo>
                    <a:pt x="12393549" y="1515225"/>
                  </a:lnTo>
                  <a:cubicBezTo>
                    <a:pt x="12432030" y="1515225"/>
                    <a:pt x="12462891" y="1477556"/>
                    <a:pt x="12462891" y="1431758"/>
                  </a:cubicBezTo>
                  <a:lnTo>
                    <a:pt x="12462891" y="114728"/>
                  </a:lnTo>
                  <a:cubicBezTo>
                    <a:pt x="12462891" y="68931"/>
                    <a:pt x="12432030" y="31261"/>
                    <a:pt x="12393549" y="31261"/>
                  </a:cubicBezTo>
                  <a:lnTo>
                    <a:pt x="94742" y="31261"/>
                  </a:lnTo>
                  <a:lnTo>
                    <a:pt x="94742" y="15631"/>
                  </a:lnTo>
                  <a:lnTo>
                    <a:pt x="94742" y="31261"/>
                  </a:lnTo>
                  <a:cubicBezTo>
                    <a:pt x="56261" y="31261"/>
                    <a:pt x="25400" y="68931"/>
                    <a:pt x="25400" y="114728"/>
                  </a:cubicBezTo>
                  <a:close/>
                </a:path>
              </a:pathLst>
            </a:custGeom>
            <a:solidFill>
              <a:srgbClr val="C7C7D0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359421" y="3652160"/>
            <a:ext cx="76200" cy="923330"/>
            <a:chOff x="0" y="0"/>
            <a:chExt cx="101600" cy="1231107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01600" cy="1231138"/>
            </a:xfrm>
            <a:custGeom>
              <a:avLst/>
              <a:gdLst/>
              <a:ahLst/>
              <a:cxnLst/>
              <a:rect r="r" b="b" t="t" l="l"/>
              <a:pathLst>
                <a:path h="1231138" w="101600">
                  <a:moveTo>
                    <a:pt x="0" y="50800"/>
                  </a:moveTo>
                  <a:cubicBezTo>
                    <a:pt x="0" y="22733"/>
                    <a:pt x="22733" y="0"/>
                    <a:pt x="50800" y="0"/>
                  </a:cubicBezTo>
                  <a:cubicBezTo>
                    <a:pt x="78867" y="0"/>
                    <a:pt x="101600" y="22733"/>
                    <a:pt x="101600" y="50800"/>
                  </a:cubicBezTo>
                  <a:lnTo>
                    <a:pt x="101600" y="1180338"/>
                  </a:lnTo>
                  <a:cubicBezTo>
                    <a:pt x="101600" y="1208405"/>
                    <a:pt x="78867" y="1231138"/>
                    <a:pt x="50800" y="1231138"/>
                  </a:cubicBezTo>
                  <a:cubicBezTo>
                    <a:pt x="22733" y="1231138"/>
                    <a:pt x="0" y="1208405"/>
                    <a:pt x="0" y="1180338"/>
                  </a:cubicBezTo>
                  <a:close/>
                </a:path>
              </a:pathLst>
            </a:custGeom>
            <a:solidFill>
              <a:srgbClr val="1B1B27"/>
            </a:solid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579239" y="3618086"/>
            <a:ext cx="2708152" cy="2875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86"/>
              </a:lnSpc>
            </a:pPr>
            <a:r>
              <a:rPr lang="en-US" sz="1874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Neighborhood Guides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79239" y="3981804"/>
            <a:ext cx="8945612" cy="6364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83"/>
              </a:lnSpc>
            </a:pPr>
            <a:r>
              <a:rPr lang="en-US" sz="1724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Create content highlighting your service area expertise in Willow Glen, Almaden Valley, Cambrian Park, and other key neighborhoods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321321" y="5027861"/>
            <a:ext cx="9366200" cy="1237655"/>
            <a:chOff x="0" y="0"/>
            <a:chExt cx="12488267" cy="1650207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12700" y="16679"/>
              <a:ext cx="12462891" cy="1616889"/>
            </a:xfrm>
            <a:custGeom>
              <a:avLst/>
              <a:gdLst/>
              <a:ahLst/>
              <a:cxnLst/>
              <a:rect r="r" b="b" t="t" l="l"/>
              <a:pathLst>
                <a:path h="1616889" w="12462891">
                  <a:moveTo>
                    <a:pt x="0" y="105747"/>
                  </a:moveTo>
                  <a:cubicBezTo>
                    <a:pt x="0" y="47369"/>
                    <a:pt x="36703" y="0"/>
                    <a:pt x="82042" y="0"/>
                  </a:cubicBezTo>
                  <a:lnTo>
                    <a:pt x="12380849" y="0"/>
                  </a:lnTo>
                  <a:cubicBezTo>
                    <a:pt x="12426188" y="0"/>
                    <a:pt x="12462891" y="47369"/>
                    <a:pt x="12462891" y="105747"/>
                  </a:cubicBezTo>
                  <a:lnTo>
                    <a:pt x="12462891" y="1511143"/>
                  </a:lnTo>
                  <a:cubicBezTo>
                    <a:pt x="12462891" y="1569520"/>
                    <a:pt x="12426188" y="1616890"/>
                    <a:pt x="12380849" y="1616890"/>
                  </a:cubicBezTo>
                  <a:lnTo>
                    <a:pt x="82042" y="1616890"/>
                  </a:lnTo>
                  <a:cubicBezTo>
                    <a:pt x="36703" y="1616890"/>
                    <a:pt x="0" y="1569520"/>
                    <a:pt x="0" y="1511143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2488291" cy="1650238"/>
            </a:xfrm>
            <a:custGeom>
              <a:avLst/>
              <a:gdLst/>
              <a:ahLst/>
              <a:cxnLst/>
              <a:rect r="r" b="b" t="t" l="l"/>
              <a:pathLst>
                <a:path h="1650238" w="12488291">
                  <a:moveTo>
                    <a:pt x="0" y="122426"/>
                  </a:moveTo>
                  <a:cubicBezTo>
                    <a:pt x="0" y="54541"/>
                    <a:pt x="42672" y="0"/>
                    <a:pt x="94742" y="0"/>
                  </a:cubicBezTo>
                  <a:lnTo>
                    <a:pt x="12393549" y="0"/>
                  </a:lnTo>
                  <a:lnTo>
                    <a:pt x="12393549" y="16679"/>
                  </a:lnTo>
                  <a:lnTo>
                    <a:pt x="12393549" y="0"/>
                  </a:lnTo>
                  <a:cubicBezTo>
                    <a:pt x="12445619" y="0"/>
                    <a:pt x="12488291" y="54541"/>
                    <a:pt x="12488291" y="122426"/>
                  </a:cubicBezTo>
                  <a:lnTo>
                    <a:pt x="12475591" y="122426"/>
                  </a:lnTo>
                  <a:lnTo>
                    <a:pt x="12488291" y="122426"/>
                  </a:lnTo>
                  <a:lnTo>
                    <a:pt x="12488291" y="1527822"/>
                  </a:lnTo>
                  <a:lnTo>
                    <a:pt x="12475591" y="1527822"/>
                  </a:lnTo>
                  <a:lnTo>
                    <a:pt x="12488291" y="1527822"/>
                  </a:lnTo>
                  <a:cubicBezTo>
                    <a:pt x="12488291" y="1595707"/>
                    <a:pt x="12445619" y="1650238"/>
                    <a:pt x="12393549" y="1650238"/>
                  </a:cubicBezTo>
                  <a:lnTo>
                    <a:pt x="12393549" y="1633569"/>
                  </a:lnTo>
                  <a:lnTo>
                    <a:pt x="12393549" y="1650238"/>
                  </a:lnTo>
                  <a:lnTo>
                    <a:pt x="94742" y="1650238"/>
                  </a:lnTo>
                  <a:lnTo>
                    <a:pt x="94742" y="1633569"/>
                  </a:lnTo>
                  <a:lnTo>
                    <a:pt x="94742" y="1650238"/>
                  </a:lnTo>
                  <a:cubicBezTo>
                    <a:pt x="42672" y="1650238"/>
                    <a:pt x="0" y="1595707"/>
                    <a:pt x="0" y="1527822"/>
                  </a:cubicBezTo>
                  <a:lnTo>
                    <a:pt x="0" y="122426"/>
                  </a:lnTo>
                  <a:lnTo>
                    <a:pt x="12700" y="122426"/>
                  </a:lnTo>
                  <a:lnTo>
                    <a:pt x="0" y="122426"/>
                  </a:lnTo>
                  <a:moveTo>
                    <a:pt x="25400" y="122426"/>
                  </a:moveTo>
                  <a:lnTo>
                    <a:pt x="25400" y="1527822"/>
                  </a:lnTo>
                  <a:lnTo>
                    <a:pt x="12700" y="1527822"/>
                  </a:lnTo>
                  <a:lnTo>
                    <a:pt x="25400" y="1527822"/>
                  </a:lnTo>
                  <a:cubicBezTo>
                    <a:pt x="25400" y="1576692"/>
                    <a:pt x="56261" y="1616889"/>
                    <a:pt x="94742" y="1616889"/>
                  </a:cubicBezTo>
                  <a:lnTo>
                    <a:pt x="12393549" y="1616889"/>
                  </a:lnTo>
                  <a:cubicBezTo>
                    <a:pt x="12432030" y="1616889"/>
                    <a:pt x="12462891" y="1576692"/>
                    <a:pt x="12462891" y="1527822"/>
                  </a:cubicBezTo>
                  <a:lnTo>
                    <a:pt x="12462891" y="122426"/>
                  </a:lnTo>
                  <a:cubicBezTo>
                    <a:pt x="12462891" y="73556"/>
                    <a:pt x="12432030" y="33359"/>
                    <a:pt x="12393549" y="33359"/>
                  </a:cubicBezTo>
                  <a:lnTo>
                    <a:pt x="94742" y="33359"/>
                  </a:lnTo>
                  <a:lnTo>
                    <a:pt x="94742" y="16679"/>
                  </a:lnTo>
                  <a:lnTo>
                    <a:pt x="94742" y="33359"/>
                  </a:lnTo>
                  <a:cubicBezTo>
                    <a:pt x="56261" y="33359"/>
                    <a:pt x="25400" y="73556"/>
                    <a:pt x="25400" y="122426"/>
                  </a:cubicBezTo>
                  <a:close/>
                </a:path>
              </a:pathLst>
            </a:custGeom>
            <a:solidFill>
              <a:srgbClr val="C7C7D0"/>
            </a:solid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321321" y="5342186"/>
            <a:ext cx="76200" cy="923330"/>
            <a:chOff x="0" y="0"/>
            <a:chExt cx="101600" cy="1231107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01600" cy="1231138"/>
            </a:xfrm>
            <a:custGeom>
              <a:avLst/>
              <a:gdLst/>
              <a:ahLst/>
              <a:cxnLst/>
              <a:rect r="r" b="b" t="t" l="l"/>
              <a:pathLst>
                <a:path h="1231138" w="101600">
                  <a:moveTo>
                    <a:pt x="0" y="50800"/>
                  </a:moveTo>
                  <a:cubicBezTo>
                    <a:pt x="0" y="22733"/>
                    <a:pt x="22733" y="0"/>
                    <a:pt x="50800" y="0"/>
                  </a:cubicBezTo>
                  <a:cubicBezTo>
                    <a:pt x="78867" y="0"/>
                    <a:pt x="101600" y="22733"/>
                    <a:pt x="101600" y="50800"/>
                  </a:cubicBezTo>
                  <a:lnTo>
                    <a:pt x="101600" y="1180338"/>
                  </a:lnTo>
                  <a:cubicBezTo>
                    <a:pt x="101600" y="1208405"/>
                    <a:pt x="78867" y="1231138"/>
                    <a:pt x="50800" y="1231138"/>
                  </a:cubicBezTo>
                  <a:cubicBezTo>
                    <a:pt x="22733" y="1231138"/>
                    <a:pt x="0" y="1208405"/>
                    <a:pt x="0" y="1180338"/>
                  </a:cubicBezTo>
                  <a:close/>
                </a:path>
              </a:pathLst>
            </a:custGeom>
            <a:solidFill>
              <a:srgbClr val="1B1B27"/>
            </a:solidFill>
          </p:spPr>
        </p:sp>
      </p:grpSp>
      <p:sp>
        <p:nvSpPr>
          <p:cNvPr name="TextBox 27" id="27"/>
          <p:cNvSpPr txBox="true"/>
          <p:nvPr/>
        </p:nvSpPr>
        <p:spPr>
          <a:xfrm rot="0">
            <a:off x="579239" y="5201018"/>
            <a:ext cx="2309642" cy="2875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86"/>
              </a:lnSpc>
            </a:pPr>
            <a:r>
              <a:rPr lang="en-US" sz="1874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Local Case Studies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41139" y="5599064"/>
            <a:ext cx="8945612" cy="6364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83"/>
              </a:lnSpc>
            </a:pPr>
            <a:r>
              <a:rPr lang="en-US" sz="1724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Showcase success stories from businesses you've helped in San Jose, with measurable results and testimonials</a:t>
            </a:r>
          </a:p>
        </p:txBody>
      </p:sp>
      <p:grpSp>
        <p:nvGrpSpPr>
          <p:cNvPr name="Group 29" id="29"/>
          <p:cNvGrpSpPr/>
          <p:nvPr/>
        </p:nvGrpSpPr>
        <p:grpSpPr>
          <a:xfrm rot="0">
            <a:off x="321321" y="6670837"/>
            <a:ext cx="9366200" cy="1245421"/>
            <a:chOff x="0" y="0"/>
            <a:chExt cx="12488267" cy="1660562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12700" y="16784"/>
              <a:ext cx="12462891" cy="1627035"/>
            </a:xfrm>
            <a:custGeom>
              <a:avLst/>
              <a:gdLst/>
              <a:ahLst/>
              <a:cxnLst/>
              <a:rect r="r" b="b" t="t" l="l"/>
              <a:pathLst>
                <a:path h="1627035" w="12462891">
                  <a:moveTo>
                    <a:pt x="0" y="106410"/>
                  </a:moveTo>
                  <a:cubicBezTo>
                    <a:pt x="0" y="47666"/>
                    <a:pt x="36703" y="0"/>
                    <a:pt x="82042" y="0"/>
                  </a:cubicBezTo>
                  <a:lnTo>
                    <a:pt x="12380849" y="0"/>
                  </a:lnTo>
                  <a:cubicBezTo>
                    <a:pt x="12426188" y="0"/>
                    <a:pt x="12462891" y="47666"/>
                    <a:pt x="12462891" y="106410"/>
                  </a:cubicBezTo>
                  <a:lnTo>
                    <a:pt x="12462891" y="1520625"/>
                  </a:lnTo>
                  <a:cubicBezTo>
                    <a:pt x="12462891" y="1579369"/>
                    <a:pt x="12426188" y="1627035"/>
                    <a:pt x="12380849" y="1627035"/>
                  </a:cubicBezTo>
                  <a:lnTo>
                    <a:pt x="82042" y="1627035"/>
                  </a:lnTo>
                  <a:cubicBezTo>
                    <a:pt x="36703" y="1627035"/>
                    <a:pt x="0" y="1579369"/>
                    <a:pt x="0" y="1520625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2488291" cy="1660593"/>
            </a:xfrm>
            <a:custGeom>
              <a:avLst/>
              <a:gdLst/>
              <a:ahLst/>
              <a:cxnLst/>
              <a:rect r="r" b="b" t="t" l="l"/>
              <a:pathLst>
                <a:path h="1660593" w="12488291">
                  <a:moveTo>
                    <a:pt x="0" y="123194"/>
                  </a:moveTo>
                  <a:cubicBezTo>
                    <a:pt x="0" y="54883"/>
                    <a:pt x="42672" y="0"/>
                    <a:pt x="94742" y="0"/>
                  </a:cubicBezTo>
                  <a:lnTo>
                    <a:pt x="12393549" y="0"/>
                  </a:lnTo>
                  <a:lnTo>
                    <a:pt x="12393549" y="16784"/>
                  </a:lnTo>
                  <a:lnTo>
                    <a:pt x="12393549" y="0"/>
                  </a:lnTo>
                  <a:cubicBezTo>
                    <a:pt x="12445619" y="0"/>
                    <a:pt x="12488291" y="54883"/>
                    <a:pt x="12488291" y="123194"/>
                  </a:cubicBezTo>
                  <a:lnTo>
                    <a:pt x="12475591" y="123194"/>
                  </a:lnTo>
                  <a:lnTo>
                    <a:pt x="12488291" y="123194"/>
                  </a:lnTo>
                  <a:lnTo>
                    <a:pt x="12488291" y="1537409"/>
                  </a:lnTo>
                  <a:lnTo>
                    <a:pt x="12475591" y="1537409"/>
                  </a:lnTo>
                  <a:lnTo>
                    <a:pt x="12488291" y="1537409"/>
                  </a:lnTo>
                  <a:cubicBezTo>
                    <a:pt x="12488291" y="1605720"/>
                    <a:pt x="12445619" y="1660593"/>
                    <a:pt x="12393549" y="1660593"/>
                  </a:cubicBezTo>
                  <a:lnTo>
                    <a:pt x="12393549" y="1643819"/>
                  </a:lnTo>
                  <a:lnTo>
                    <a:pt x="12393549" y="1660593"/>
                  </a:lnTo>
                  <a:lnTo>
                    <a:pt x="94742" y="1660593"/>
                  </a:lnTo>
                  <a:lnTo>
                    <a:pt x="94742" y="1643819"/>
                  </a:lnTo>
                  <a:lnTo>
                    <a:pt x="94742" y="1660593"/>
                  </a:lnTo>
                  <a:cubicBezTo>
                    <a:pt x="42672" y="1660593"/>
                    <a:pt x="0" y="1605720"/>
                    <a:pt x="0" y="1537409"/>
                  </a:cubicBezTo>
                  <a:lnTo>
                    <a:pt x="0" y="123194"/>
                  </a:lnTo>
                  <a:lnTo>
                    <a:pt x="12700" y="123194"/>
                  </a:lnTo>
                  <a:lnTo>
                    <a:pt x="0" y="123194"/>
                  </a:lnTo>
                  <a:moveTo>
                    <a:pt x="25400" y="123194"/>
                  </a:moveTo>
                  <a:lnTo>
                    <a:pt x="25400" y="1537409"/>
                  </a:lnTo>
                  <a:lnTo>
                    <a:pt x="12700" y="1537409"/>
                  </a:lnTo>
                  <a:lnTo>
                    <a:pt x="25400" y="1537409"/>
                  </a:lnTo>
                  <a:cubicBezTo>
                    <a:pt x="25400" y="1586586"/>
                    <a:pt x="56261" y="1627035"/>
                    <a:pt x="94742" y="1627035"/>
                  </a:cubicBezTo>
                  <a:lnTo>
                    <a:pt x="12393549" y="1627035"/>
                  </a:lnTo>
                  <a:cubicBezTo>
                    <a:pt x="12432030" y="1627035"/>
                    <a:pt x="12462891" y="1586586"/>
                    <a:pt x="12462891" y="1537409"/>
                  </a:cubicBezTo>
                  <a:lnTo>
                    <a:pt x="12462891" y="123194"/>
                  </a:lnTo>
                  <a:cubicBezTo>
                    <a:pt x="12462891" y="74017"/>
                    <a:pt x="12432030" y="33568"/>
                    <a:pt x="12393549" y="33568"/>
                  </a:cubicBezTo>
                  <a:lnTo>
                    <a:pt x="94742" y="33568"/>
                  </a:lnTo>
                  <a:lnTo>
                    <a:pt x="94742" y="16784"/>
                  </a:lnTo>
                  <a:lnTo>
                    <a:pt x="94742" y="33568"/>
                  </a:lnTo>
                  <a:cubicBezTo>
                    <a:pt x="56261" y="33568"/>
                    <a:pt x="25400" y="74017"/>
                    <a:pt x="25400" y="123194"/>
                  </a:cubicBezTo>
                  <a:close/>
                </a:path>
              </a:pathLst>
            </a:custGeom>
            <a:solidFill>
              <a:srgbClr val="C7C7D0"/>
            </a:solid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321321" y="6831882"/>
            <a:ext cx="76200" cy="923330"/>
            <a:chOff x="0" y="0"/>
            <a:chExt cx="101600" cy="1231107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01600" cy="1231138"/>
            </a:xfrm>
            <a:custGeom>
              <a:avLst/>
              <a:gdLst/>
              <a:ahLst/>
              <a:cxnLst/>
              <a:rect r="r" b="b" t="t" l="l"/>
              <a:pathLst>
                <a:path h="1231138" w="101600">
                  <a:moveTo>
                    <a:pt x="0" y="50800"/>
                  </a:moveTo>
                  <a:cubicBezTo>
                    <a:pt x="0" y="22733"/>
                    <a:pt x="22733" y="0"/>
                    <a:pt x="50800" y="0"/>
                  </a:cubicBezTo>
                  <a:cubicBezTo>
                    <a:pt x="78867" y="0"/>
                    <a:pt x="101600" y="22733"/>
                    <a:pt x="101600" y="50800"/>
                  </a:cubicBezTo>
                  <a:lnTo>
                    <a:pt x="101600" y="1180338"/>
                  </a:lnTo>
                  <a:cubicBezTo>
                    <a:pt x="101600" y="1208405"/>
                    <a:pt x="78867" y="1231138"/>
                    <a:pt x="50800" y="1231138"/>
                  </a:cubicBezTo>
                  <a:cubicBezTo>
                    <a:pt x="22733" y="1231138"/>
                    <a:pt x="0" y="1208405"/>
                    <a:pt x="0" y="1180338"/>
                  </a:cubicBezTo>
                  <a:close/>
                </a:path>
              </a:pathLst>
            </a:custGeom>
            <a:solidFill>
              <a:srgbClr val="1B1B27"/>
            </a:solidFill>
          </p:spPr>
        </p:sp>
      </p:grpSp>
      <p:sp>
        <p:nvSpPr>
          <p:cNvPr name="TextBox 34" id="34"/>
          <p:cNvSpPr txBox="true"/>
          <p:nvPr/>
        </p:nvSpPr>
        <p:spPr>
          <a:xfrm rot="0">
            <a:off x="579239" y="6780461"/>
            <a:ext cx="1796802" cy="2875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86"/>
              </a:lnSpc>
            </a:pPr>
            <a:r>
              <a:rPr lang="en-US" sz="1874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FAQ Content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579239" y="7142540"/>
            <a:ext cx="8945612" cy="6364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83"/>
              </a:lnSpc>
            </a:pPr>
            <a:r>
              <a:rPr lang="en-US" sz="1724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Answer common questions specific to your San Jose market to capture featured snippets and voice search opportunities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0425856" y="1030337"/>
            <a:ext cx="7368480" cy="5021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61"/>
              </a:lnSpc>
            </a:pPr>
            <a:r>
              <a:rPr lang="en-US" sz="1324" b="true">
                <a:solidFill>
                  <a:srgbClr val="3C393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"After implementing Fair Marketing's content strategy, our landscaping company saw a 217% increase in qualified leads from San Jose homeowners within just 4 months."</a:t>
            </a:r>
          </a:p>
        </p:txBody>
      </p:sp>
      <p:grpSp>
        <p:nvGrpSpPr>
          <p:cNvPr name="Group 37" id="37"/>
          <p:cNvGrpSpPr/>
          <p:nvPr/>
        </p:nvGrpSpPr>
        <p:grpSpPr>
          <a:xfrm rot="0">
            <a:off x="10210354" y="1077962"/>
            <a:ext cx="19050" cy="459879"/>
            <a:chOff x="0" y="0"/>
            <a:chExt cx="25400" cy="613172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25400" cy="613156"/>
            </a:xfrm>
            <a:custGeom>
              <a:avLst/>
              <a:gdLst/>
              <a:ahLst/>
              <a:cxnLst/>
              <a:rect r="r" b="b" t="t" l="l"/>
              <a:pathLst>
                <a:path h="613156" w="25400">
                  <a:moveTo>
                    <a:pt x="0" y="0"/>
                  </a:moveTo>
                  <a:lnTo>
                    <a:pt x="25400" y="0"/>
                  </a:lnTo>
                  <a:lnTo>
                    <a:pt x="25400" y="613156"/>
                  </a:lnTo>
                  <a:lnTo>
                    <a:pt x="0" y="613156"/>
                  </a:lnTo>
                  <a:close/>
                </a:path>
              </a:pathLst>
            </a:custGeom>
            <a:solidFill>
              <a:srgbClr val="1B1B27"/>
            </a:solidFill>
          </p:spPr>
        </p:sp>
      </p:grpSp>
      <p:grpSp>
        <p:nvGrpSpPr>
          <p:cNvPr name="Group 39" id="39"/>
          <p:cNvGrpSpPr>
            <a:grpSpLocks noChangeAspect="true"/>
          </p:cNvGrpSpPr>
          <p:nvPr/>
        </p:nvGrpSpPr>
        <p:grpSpPr>
          <a:xfrm rot="0">
            <a:off x="10210354" y="2091035"/>
            <a:ext cx="7583984" cy="11375975"/>
            <a:chOff x="0" y="0"/>
            <a:chExt cx="10111978" cy="15167967"/>
          </a:xfrm>
        </p:grpSpPr>
        <p:sp>
          <p:nvSpPr>
            <p:cNvPr name="Freeform 40" id="40" descr="preencoded.png"/>
            <p:cNvSpPr/>
            <p:nvPr/>
          </p:nvSpPr>
          <p:spPr>
            <a:xfrm flipH="false" flipV="false" rot="0">
              <a:off x="0" y="0"/>
              <a:ext cx="10111994" cy="15167990"/>
            </a:xfrm>
            <a:custGeom>
              <a:avLst/>
              <a:gdLst/>
              <a:ahLst/>
              <a:cxnLst/>
              <a:rect r="r" b="b" t="t" l="l"/>
              <a:pathLst>
                <a:path h="15167990" w="10111994">
                  <a:moveTo>
                    <a:pt x="0" y="0"/>
                  </a:moveTo>
                  <a:lnTo>
                    <a:pt x="10111994" y="0"/>
                  </a:lnTo>
                  <a:lnTo>
                    <a:pt x="10111994" y="15167990"/>
                  </a:lnTo>
                  <a:lnTo>
                    <a:pt x="0" y="151679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774055" y="589806"/>
            <a:ext cx="9973494" cy="5381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12"/>
              </a:lnSpc>
            </a:pPr>
            <a:r>
              <a:rPr lang="en-US" sz="3437">
                <a:solidFill>
                  <a:srgbClr val="1B1B27"/>
                </a:solidFill>
                <a:latin typeface="Canva Sans"/>
                <a:ea typeface="Canva Sans"/>
                <a:cs typeface="Canva Sans"/>
                <a:sym typeface="Canva Sans"/>
              </a:rPr>
              <a:t>Technical SEO: Building a Solid Foundation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74055" y="1537395"/>
            <a:ext cx="16739890" cy="3175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49"/>
              </a:lnSpc>
            </a:pPr>
            <a:r>
              <a:rPr lang="en-US" sz="1687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The invisible factors that make or break your search performance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74055" y="2421880"/>
            <a:ext cx="8231684" cy="7540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87"/>
              </a:lnSpc>
            </a:pPr>
            <a:r>
              <a:rPr lang="en-US" sz="5687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53%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507432" y="3313807"/>
            <a:ext cx="2764780" cy="325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87"/>
              </a:lnSpc>
            </a:pPr>
            <a:r>
              <a:rPr lang="en-US" sz="2125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of visitors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74055" y="3734841"/>
            <a:ext cx="8231684" cy="6604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</a:pPr>
            <a:r>
              <a:rPr lang="en-US" sz="1687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Abandon websites that take longer than 3 seconds to load—a critical issue for San Jose's tech-savvy consumers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282112" y="2421880"/>
            <a:ext cx="8231832" cy="7540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87"/>
              </a:lnSpc>
            </a:pPr>
            <a:r>
              <a:rPr lang="en-US" sz="5687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68%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015639" y="3313807"/>
            <a:ext cx="2764780" cy="325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87"/>
              </a:lnSpc>
            </a:pPr>
            <a:r>
              <a:rPr lang="en-US" sz="2125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of searches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282112" y="3734841"/>
            <a:ext cx="8231832" cy="6604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49"/>
              </a:lnSpc>
            </a:pPr>
            <a:r>
              <a:rPr lang="en-US" sz="1687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In San Jose are performed on mobile devices, making mobile optimization essential</a:t>
            </a:r>
          </a:p>
        </p:txBody>
      </p: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774055" y="4757737"/>
            <a:ext cx="8369945" cy="884634"/>
            <a:chOff x="0" y="0"/>
            <a:chExt cx="11159927" cy="1179512"/>
          </a:xfrm>
        </p:grpSpPr>
        <p:sp>
          <p:nvSpPr>
            <p:cNvPr name="Freeform 15" id="15" descr="preencoded.png"/>
            <p:cNvSpPr/>
            <p:nvPr/>
          </p:nvSpPr>
          <p:spPr>
            <a:xfrm flipH="false" flipV="false" rot="0">
              <a:off x="0" y="0"/>
              <a:ext cx="11159871" cy="1179449"/>
            </a:xfrm>
            <a:custGeom>
              <a:avLst/>
              <a:gdLst/>
              <a:ahLst/>
              <a:cxnLst/>
              <a:rect r="r" b="b" t="t" l="l"/>
              <a:pathLst>
                <a:path h="1179449" w="11159871">
                  <a:moveTo>
                    <a:pt x="0" y="0"/>
                  </a:moveTo>
                  <a:lnTo>
                    <a:pt x="11159871" y="0"/>
                  </a:lnTo>
                  <a:lnTo>
                    <a:pt x="11159871" y="1179449"/>
                  </a:lnTo>
                  <a:lnTo>
                    <a:pt x="0" y="11794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52" r="0" b="-57"/>
              </a:stretch>
            </a:blip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995214" y="5854005"/>
            <a:ext cx="4765588" cy="325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87"/>
              </a:lnSpc>
            </a:pPr>
            <a:r>
              <a:rPr lang="en-US" sz="2125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Site Speed Optimization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95214" y="6275040"/>
            <a:ext cx="7927627" cy="3175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49"/>
              </a:lnSpc>
            </a:pPr>
            <a:r>
              <a:rPr lang="en-US" sz="1687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Image compression, code minification, and server response improvements</a:t>
            </a:r>
          </a:p>
        </p:txBody>
      </p:sp>
      <p:grpSp>
        <p:nvGrpSpPr>
          <p:cNvPr name="Group 18" id="18"/>
          <p:cNvGrpSpPr>
            <a:grpSpLocks noChangeAspect="true"/>
          </p:cNvGrpSpPr>
          <p:nvPr/>
        </p:nvGrpSpPr>
        <p:grpSpPr>
          <a:xfrm rot="0">
            <a:off x="9144000" y="4757737"/>
            <a:ext cx="8369945" cy="884634"/>
            <a:chOff x="0" y="0"/>
            <a:chExt cx="11159927" cy="1179512"/>
          </a:xfrm>
        </p:grpSpPr>
        <p:sp>
          <p:nvSpPr>
            <p:cNvPr name="Freeform 19" id="19" descr="preencoded.png"/>
            <p:cNvSpPr/>
            <p:nvPr/>
          </p:nvSpPr>
          <p:spPr>
            <a:xfrm flipH="false" flipV="false" rot="0">
              <a:off x="0" y="0"/>
              <a:ext cx="11159871" cy="1179449"/>
            </a:xfrm>
            <a:custGeom>
              <a:avLst/>
              <a:gdLst/>
              <a:ahLst/>
              <a:cxnLst/>
              <a:rect r="r" b="b" t="t" l="l"/>
              <a:pathLst>
                <a:path h="1179449" w="11159871">
                  <a:moveTo>
                    <a:pt x="0" y="0"/>
                  </a:moveTo>
                  <a:lnTo>
                    <a:pt x="11159871" y="0"/>
                  </a:lnTo>
                  <a:lnTo>
                    <a:pt x="11159871" y="1179449"/>
                  </a:lnTo>
                  <a:lnTo>
                    <a:pt x="0" y="11794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52" r="0" b="-57"/>
              </a:stretch>
            </a:blip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9365159" y="5854005"/>
            <a:ext cx="2764780" cy="325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87"/>
              </a:lnSpc>
            </a:pPr>
            <a:r>
              <a:rPr lang="en-US" sz="2125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Mobile-First Design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365159" y="6275040"/>
            <a:ext cx="7927628" cy="3175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49"/>
              </a:lnSpc>
            </a:pPr>
            <a:r>
              <a:rPr lang="en-US" sz="1687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Responsive layouts, touch-friendly elements, and accelerated mobile pages</a:t>
            </a:r>
          </a:p>
        </p:txBody>
      </p:sp>
      <p:grpSp>
        <p:nvGrpSpPr>
          <p:cNvPr name="Group 22" id="22"/>
          <p:cNvGrpSpPr>
            <a:grpSpLocks noChangeAspect="true"/>
          </p:cNvGrpSpPr>
          <p:nvPr/>
        </p:nvGrpSpPr>
        <p:grpSpPr>
          <a:xfrm rot="0">
            <a:off x="774055" y="6916639"/>
            <a:ext cx="8369945" cy="884634"/>
            <a:chOff x="0" y="0"/>
            <a:chExt cx="11159927" cy="1179512"/>
          </a:xfrm>
        </p:grpSpPr>
        <p:sp>
          <p:nvSpPr>
            <p:cNvPr name="Freeform 23" id="23" descr="preencoded.png"/>
            <p:cNvSpPr/>
            <p:nvPr/>
          </p:nvSpPr>
          <p:spPr>
            <a:xfrm flipH="false" flipV="false" rot="0">
              <a:off x="0" y="0"/>
              <a:ext cx="11159871" cy="1179449"/>
            </a:xfrm>
            <a:custGeom>
              <a:avLst/>
              <a:gdLst/>
              <a:ahLst/>
              <a:cxnLst/>
              <a:rect r="r" b="b" t="t" l="l"/>
              <a:pathLst>
                <a:path h="1179449" w="11159871">
                  <a:moveTo>
                    <a:pt x="0" y="0"/>
                  </a:moveTo>
                  <a:lnTo>
                    <a:pt x="11159871" y="0"/>
                  </a:lnTo>
                  <a:lnTo>
                    <a:pt x="11159871" y="1179449"/>
                  </a:lnTo>
                  <a:lnTo>
                    <a:pt x="0" y="11794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52" r="0" b="-57"/>
              </a:stretch>
            </a:blipFill>
          </p:spPr>
        </p:sp>
      </p:grpSp>
      <p:sp>
        <p:nvSpPr>
          <p:cNvPr name="TextBox 24" id="24"/>
          <p:cNvSpPr txBox="true"/>
          <p:nvPr/>
        </p:nvSpPr>
        <p:spPr>
          <a:xfrm rot="0">
            <a:off x="995214" y="8012906"/>
            <a:ext cx="2764780" cy="325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87"/>
              </a:lnSpc>
            </a:pPr>
            <a:r>
              <a:rPr lang="en-US" sz="2125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Security &amp; Structure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995214" y="8433941"/>
            <a:ext cx="7927627" cy="3175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49"/>
              </a:lnSpc>
            </a:pPr>
            <a:r>
              <a:rPr lang="en-US" sz="1687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SSL implementation, schema markup, and structured data for rich results</a:t>
            </a:r>
          </a:p>
        </p:txBody>
      </p:sp>
      <p:grpSp>
        <p:nvGrpSpPr>
          <p:cNvPr name="Group 26" id="26"/>
          <p:cNvGrpSpPr>
            <a:grpSpLocks noChangeAspect="true"/>
          </p:cNvGrpSpPr>
          <p:nvPr/>
        </p:nvGrpSpPr>
        <p:grpSpPr>
          <a:xfrm rot="0">
            <a:off x="9144000" y="6916639"/>
            <a:ext cx="8369945" cy="884634"/>
            <a:chOff x="0" y="0"/>
            <a:chExt cx="11159927" cy="1179512"/>
          </a:xfrm>
        </p:grpSpPr>
        <p:sp>
          <p:nvSpPr>
            <p:cNvPr name="Freeform 27" id="27" descr="preencoded.png"/>
            <p:cNvSpPr/>
            <p:nvPr/>
          </p:nvSpPr>
          <p:spPr>
            <a:xfrm flipH="false" flipV="false" rot="0">
              <a:off x="0" y="0"/>
              <a:ext cx="11159871" cy="1179449"/>
            </a:xfrm>
            <a:custGeom>
              <a:avLst/>
              <a:gdLst/>
              <a:ahLst/>
              <a:cxnLst/>
              <a:rect r="r" b="b" t="t" l="l"/>
              <a:pathLst>
                <a:path h="1179449" w="11159871">
                  <a:moveTo>
                    <a:pt x="0" y="0"/>
                  </a:moveTo>
                  <a:lnTo>
                    <a:pt x="11159871" y="0"/>
                  </a:lnTo>
                  <a:lnTo>
                    <a:pt x="11159871" y="1179449"/>
                  </a:lnTo>
                  <a:lnTo>
                    <a:pt x="0" y="11794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52" r="0" b="-57"/>
              </a:stretch>
            </a:blipFill>
          </p:spPr>
        </p:sp>
      </p:grpSp>
      <p:sp>
        <p:nvSpPr>
          <p:cNvPr name="TextBox 28" id="28"/>
          <p:cNvSpPr txBox="true"/>
          <p:nvPr/>
        </p:nvSpPr>
        <p:spPr>
          <a:xfrm rot="0">
            <a:off x="9365159" y="8012906"/>
            <a:ext cx="2764780" cy="325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87"/>
              </a:lnSpc>
            </a:pPr>
            <a:r>
              <a:rPr lang="en-US" sz="2125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Indexation Control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9365159" y="8433941"/>
            <a:ext cx="7927628" cy="3175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49"/>
              </a:lnSpc>
            </a:pPr>
            <a:r>
              <a:rPr lang="en-US" sz="1687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XML sitemaps, robots.txt optimization, and crawl budget management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774055" y="9257556"/>
            <a:ext cx="16739890" cy="3175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49"/>
              </a:lnSpc>
            </a:pPr>
            <a:r>
              <a:rPr lang="en-US" sz="1687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Our technical audits identify the specific issues holding back your San Jose business from achieving maximum visibility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679549" y="514796"/>
            <a:ext cx="8183985" cy="4683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12"/>
              </a:lnSpc>
            </a:pPr>
            <a:r>
              <a:rPr lang="en-US" sz="3000">
                <a:solidFill>
                  <a:srgbClr val="1B1B27"/>
                </a:solidFill>
                <a:latin typeface="Canva Sans"/>
                <a:ea typeface="Canva Sans"/>
                <a:cs typeface="Canva Sans"/>
                <a:sym typeface="Canva Sans"/>
              </a:rPr>
              <a:t>Measuring What Matters: SEO Analytics</a:t>
            </a:r>
          </a:p>
        </p:txBody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679549" y="1455836"/>
            <a:ext cx="6487418" cy="6487418"/>
            <a:chOff x="0" y="0"/>
            <a:chExt cx="8649890" cy="8649890"/>
          </a:xfrm>
        </p:grpSpPr>
        <p:sp>
          <p:nvSpPr>
            <p:cNvPr name="Freeform 8" id="8" descr="preencoded.png"/>
            <p:cNvSpPr/>
            <p:nvPr/>
          </p:nvSpPr>
          <p:spPr>
            <a:xfrm flipH="false" flipV="false" rot="0">
              <a:off x="0" y="0"/>
              <a:ext cx="8649843" cy="8649843"/>
            </a:xfrm>
            <a:custGeom>
              <a:avLst/>
              <a:gdLst/>
              <a:ahLst/>
              <a:cxnLst/>
              <a:rect r="r" b="b" t="t" l="l"/>
              <a:pathLst>
                <a:path h="8649843" w="8649843">
                  <a:moveTo>
                    <a:pt x="0" y="0"/>
                  </a:moveTo>
                  <a:lnTo>
                    <a:pt x="8649843" y="0"/>
                  </a:lnTo>
                  <a:lnTo>
                    <a:pt x="8649843" y="8649843"/>
                  </a:lnTo>
                  <a:lnTo>
                    <a:pt x="0" y="86498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679549" y="8104435"/>
            <a:ext cx="6487418" cy="585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1500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We focus on business metrics that demonstrate real ROI, not vanity statistics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7645301" y="1548110"/>
            <a:ext cx="9257854" cy="252115"/>
            <a:chOff x="0" y="0"/>
            <a:chExt cx="12343805" cy="33615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6350" y="6350"/>
              <a:ext cx="12331065" cy="323469"/>
            </a:xfrm>
            <a:custGeom>
              <a:avLst/>
              <a:gdLst/>
              <a:ahLst/>
              <a:cxnLst/>
              <a:rect r="r" b="b" t="t" l="l"/>
              <a:pathLst>
                <a:path h="323469" w="12331065">
                  <a:moveTo>
                    <a:pt x="0" y="108712"/>
                  </a:moveTo>
                  <a:cubicBezTo>
                    <a:pt x="0" y="48641"/>
                    <a:pt x="50546" y="0"/>
                    <a:pt x="112903" y="0"/>
                  </a:cubicBezTo>
                  <a:lnTo>
                    <a:pt x="12218162" y="0"/>
                  </a:lnTo>
                  <a:cubicBezTo>
                    <a:pt x="12280519" y="0"/>
                    <a:pt x="12331065" y="48641"/>
                    <a:pt x="12331065" y="108712"/>
                  </a:cubicBezTo>
                  <a:lnTo>
                    <a:pt x="12331065" y="214757"/>
                  </a:lnTo>
                  <a:cubicBezTo>
                    <a:pt x="12331065" y="274828"/>
                    <a:pt x="12280519" y="323469"/>
                    <a:pt x="12218162" y="323469"/>
                  </a:cubicBezTo>
                  <a:lnTo>
                    <a:pt x="112903" y="323469"/>
                  </a:lnTo>
                  <a:cubicBezTo>
                    <a:pt x="50546" y="323469"/>
                    <a:pt x="0" y="274828"/>
                    <a:pt x="0" y="214757"/>
                  </a:cubicBezTo>
                  <a:close/>
                </a:path>
              </a:pathLst>
            </a:custGeom>
            <a:solidFill>
              <a:srgbClr val="E1E1EA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343765" cy="336169"/>
            </a:xfrm>
            <a:custGeom>
              <a:avLst/>
              <a:gdLst/>
              <a:ahLst/>
              <a:cxnLst/>
              <a:rect r="r" b="b" t="t" l="l"/>
              <a:pathLst>
                <a:path h="336169" w="12343765">
                  <a:moveTo>
                    <a:pt x="0" y="115062"/>
                  </a:moveTo>
                  <a:cubicBezTo>
                    <a:pt x="0" y="51308"/>
                    <a:pt x="53594" y="0"/>
                    <a:pt x="119253" y="0"/>
                  </a:cubicBezTo>
                  <a:lnTo>
                    <a:pt x="12224512" y="0"/>
                  </a:lnTo>
                  <a:lnTo>
                    <a:pt x="12224512" y="6350"/>
                  </a:lnTo>
                  <a:lnTo>
                    <a:pt x="12224512" y="0"/>
                  </a:lnTo>
                  <a:cubicBezTo>
                    <a:pt x="12290171" y="0"/>
                    <a:pt x="12343765" y="51308"/>
                    <a:pt x="12343765" y="115062"/>
                  </a:cubicBezTo>
                  <a:lnTo>
                    <a:pt x="12337415" y="115062"/>
                  </a:lnTo>
                  <a:lnTo>
                    <a:pt x="12343765" y="115062"/>
                  </a:lnTo>
                  <a:lnTo>
                    <a:pt x="12343765" y="221107"/>
                  </a:lnTo>
                  <a:lnTo>
                    <a:pt x="12337415" y="221107"/>
                  </a:lnTo>
                  <a:lnTo>
                    <a:pt x="12343765" y="221107"/>
                  </a:lnTo>
                  <a:cubicBezTo>
                    <a:pt x="12343765" y="284861"/>
                    <a:pt x="12290171" y="336169"/>
                    <a:pt x="12224512" y="336169"/>
                  </a:cubicBezTo>
                  <a:lnTo>
                    <a:pt x="12224512" y="329819"/>
                  </a:lnTo>
                  <a:lnTo>
                    <a:pt x="12224512" y="336169"/>
                  </a:lnTo>
                  <a:lnTo>
                    <a:pt x="119253" y="336169"/>
                  </a:lnTo>
                  <a:lnTo>
                    <a:pt x="119253" y="329819"/>
                  </a:lnTo>
                  <a:lnTo>
                    <a:pt x="119253" y="336169"/>
                  </a:lnTo>
                  <a:cubicBezTo>
                    <a:pt x="53594" y="336169"/>
                    <a:pt x="0" y="284861"/>
                    <a:pt x="0" y="221107"/>
                  </a:cubicBezTo>
                  <a:lnTo>
                    <a:pt x="0" y="115062"/>
                  </a:lnTo>
                  <a:lnTo>
                    <a:pt x="6350" y="115062"/>
                  </a:lnTo>
                  <a:lnTo>
                    <a:pt x="0" y="115062"/>
                  </a:lnTo>
                  <a:moveTo>
                    <a:pt x="12700" y="115062"/>
                  </a:moveTo>
                  <a:lnTo>
                    <a:pt x="12700" y="221107"/>
                  </a:lnTo>
                  <a:lnTo>
                    <a:pt x="6350" y="221107"/>
                  </a:lnTo>
                  <a:lnTo>
                    <a:pt x="12700" y="221107"/>
                  </a:lnTo>
                  <a:cubicBezTo>
                    <a:pt x="12700" y="277368"/>
                    <a:pt x="60198" y="323469"/>
                    <a:pt x="119253" y="323469"/>
                  </a:cubicBezTo>
                  <a:lnTo>
                    <a:pt x="12224512" y="323469"/>
                  </a:lnTo>
                  <a:cubicBezTo>
                    <a:pt x="12283567" y="323469"/>
                    <a:pt x="12331065" y="277368"/>
                    <a:pt x="12331065" y="221107"/>
                  </a:cubicBezTo>
                  <a:lnTo>
                    <a:pt x="12331065" y="115062"/>
                  </a:lnTo>
                  <a:cubicBezTo>
                    <a:pt x="12331065" y="58801"/>
                    <a:pt x="12283567" y="12700"/>
                    <a:pt x="12224512" y="12700"/>
                  </a:cubicBezTo>
                  <a:lnTo>
                    <a:pt x="119253" y="12700"/>
                  </a:lnTo>
                  <a:lnTo>
                    <a:pt x="119253" y="6350"/>
                  </a:lnTo>
                  <a:lnTo>
                    <a:pt x="119253" y="12700"/>
                  </a:lnTo>
                  <a:cubicBezTo>
                    <a:pt x="60198" y="12700"/>
                    <a:pt x="12700" y="58801"/>
                    <a:pt x="12700" y="115062"/>
                  </a:cubicBezTo>
                  <a:close/>
                </a:path>
              </a:pathLst>
            </a:custGeom>
            <a:solidFill>
              <a:srgbClr val="C7C7D0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7650064" y="1552872"/>
            <a:ext cx="9248329" cy="242590"/>
            <a:chOff x="0" y="0"/>
            <a:chExt cx="12331105" cy="32345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2331065" cy="323469"/>
            </a:xfrm>
            <a:custGeom>
              <a:avLst/>
              <a:gdLst/>
              <a:ahLst/>
              <a:cxnLst/>
              <a:rect r="r" b="b" t="t" l="l"/>
              <a:pathLst>
                <a:path h="323469" w="12331065">
                  <a:moveTo>
                    <a:pt x="0" y="108712"/>
                  </a:moveTo>
                  <a:cubicBezTo>
                    <a:pt x="0" y="48641"/>
                    <a:pt x="48641" y="0"/>
                    <a:pt x="108712" y="0"/>
                  </a:cubicBezTo>
                  <a:lnTo>
                    <a:pt x="12222353" y="0"/>
                  </a:lnTo>
                  <a:cubicBezTo>
                    <a:pt x="12282424" y="0"/>
                    <a:pt x="12331065" y="48641"/>
                    <a:pt x="12331065" y="108712"/>
                  </a:cubicBezTo>
                  <a:lnTo>
                    <a:pt x="12331065" y="214757"/>
                  </a:lnTo>
                  <a:cubicBezTo>
                    <a:pt x="12331065" y="274828"/>
                    <a:pt x="12282424" y="323469"/>
                    <a:pt x="12222353" y="323469"/>
                  </a:cubicBezTo>
                  <a:lnTo>
                    <a:pt x="108712" y="323469"/>
                  </a:lnTo>
                  <a:cubicBezTo>
                    <a:pt x="48641" y="323469"/>
                    <a:pt x="0" y="274828"/>
                    <a:pt x="0" y="214757"/>
                  </a:cubicBezTo>
                  <a:close/>
                </a:path>
              </a:pathLst>
            </a:custGeom>
            <a:solidFill>
              <a:srgbClr val="1B1B27"/>
            </a:solid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17043946" y="1590972"/>
            <a:ext cx="574030" cy="4666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74"/>
              </a:lnSpc>
            </a:pPr>
            <a:r>
              <a:rPr lang="en-US" sz="1874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100%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650064" y="2028528"/>
            <a:ext cx="2426940" cy="288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5"/>
              </a:lnSpc>
            </a:pPr>
            <a:r>
              <a:rPr lang="en-US" sz="1874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Visibility Tracking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650064" y="2478286"/>
            <a:ext cx="9967912" cy="2809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1500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Monitor rankings for San Jose-specific keywords and track improvements over time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7645301" y="3326755"/>
            <a:ext cx="9400283" cy="252115"/>
            <a:chOff x="0" y="0"/>
            <a:chExt cx="12533710" cy="336153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6350" y="6350"/>
              <a:ext cx="12521057" cy="323469"/>
            </a:xfrm>
            <a:custGeom>
              <a:avLst/>
              <a:gdLst/>
              <a:ahLst/>
              <a:cxnLst/>
              <a:rect r="r" b="b" t="t" l="l"/>
              <a:pathLst>
                <a:path h="323469" w="12521057">
                  <a:moveTo>
                    <a:pt x="0" y="108712"/>
                  </a:moveTo>
                  <a:cubicBezTo>
                    <a:pt x="0" y="48641"/>
                    <a:pt x="50546" y="0"/>
                    <a:pt x="112903" y="0"/>
                  </a:cubicBezTo>
                  <a:lnTo>
                    <a:pt x="12408154" y="0"/>
                  </a:lnTo>
                  <a:cubicBezTo>
                    <a:pt x="12470511" y="0"/>
                    <a:pt x="12521057" y="48641"/>
                    <a:pt x="12521057" y="108712"/>
                  </a:cubicBezTo>
                  <a:lnTo>
                    <a:pt x="12521057" y="214757"/>
                  </a:lnTo>
                  <a:cubicBezTo>
                    <a:pt x="12521057" y="274828"/>
                    <a:pt x="12470511" y="323469"/>
                    <a:pt x="12408154" y="323469"/>
                  </a:cubicBezTo>
                  <a:lnTo>
                    <a:pt x="112903" y="323469"/>
                  </a:lnTo>
                  <a:cubicBezTo>
                    <a:pt x="50546" y="323469"/>
                    <a:pt x="0" y="274828"/>
                    <a:pt x="0" y="214757"/>
                  </a:cubicBezTo>
                  <a:close/>
                </a:path>
              </a:pathLst>
            </a:custGeom>
            <a:solidFill>
              <a:srgbClr val="E1E1EA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2533757" cy="336169"/>
            </a:xfrm>
            <a:custGeom>
              <a:avLst/>
              <a:gdLst/>
              <a:ahLst/>
              <a:cxnLst/>
              <a:rect r="r" b="b" t="t" l="l"/>
              <a:pathLst>
                <a:path h="336169" w="12533757">
                  <a:moveTo>
                    <a:pt x="0" y="115062"/>
                  </a:moveTo>
                  <a:cubicBezTo>
                    <a:pt x="0" y="51308"/>
                    <a:pt x="53594" y="0"/>
                    <a:pt x="119253" y="0"/>
                  </a:cubicBezTo>
                  <a:lnTo>
                    <a:pt x="12414504" y="0"/>
                  </a:lnTo>
                  <a:lnTo>
                    <a:pt x="12414504" y="6350"/>
                  </a:lnTo>
                  <a:lnTo>
                    <a:pt x="12414504" y="0"/>
                  </a:lnTo>
                  <a:cubicBezTo>
                    <a:pt x="12480163" y="0"/>
                    <a:pt x="12533757" y="51308"/>
                    <a:pt x="12533757" y="115062"/>
                  </a:cubicBezTo>
                  <a:lnTo>
                    <a:pt x="12527407" y="115062"/>
                  </a:lnTo>
                  <a:lnTo>
                    <a:pt x="12533757" y="115062"/>
                  </a:lnTo>
                  <a:lnTo>
                    <a:pt x="12533757" y="221107"/>
                  </a:lnTo>
                  <a:lnTo>
                    <a:pt x="12527407" y="221107"/>
                  </a:lnTo>
                  <a:lnTo>
                    <a:pt x="12533757" y="221107"/>
                  </a:lnTo>
                  <a:cubicBezTo>
                    <a:pt x="12533757" y="284861"/>
                    <a:pt x="12480163" y="336169"/>
                    <a:pt x="12414504" y="336169"/>
                  </a:cubicBezTo>
                  <a:lnTo>
                    <a:pt x="12414504" y="329819"/>
                  </a:lnTo>
                  <a:lnTo>
                    <a:pt x="12414504" y="336169"/>
                  </a:lnTo>
                  <a:lnTo>
                    <a:pt x="119253" y="336169"/>
                  </a:lnTo>
                  <a:lnTo>
                    <a:pt x="119253" y="329819"/>
                  </a:lnTo>
                  <a:lnTo>
                    <a:pt x="119253" y="336169"/>
                  </a:lnTo>
                  <a:cubicBezTo>
                    <a:pt x="53594" y="336169"/>
                    <a:pt x="0" y="284861"/>
                    <a:pt x="0" y="221107"/>
                  </a:cubicBezTo>
                  <a:lnTo>
                    <a:pt x="0" y="115062"/>
                  </a:lnTo>
                  <a:lnTo>
                    <a:pt x="6350" y="115062"/>
                  </a:lnTo>
                  <a:lnTo>
                    <a:pt x="0" y="115062"/>
                  </a:lnTo>
                  <a:moveTo>
                    <a:pt x="12700" y="115062"/>
                  </a:moveTo>
                  <a:lnTo>
                    <a:pt x="12700" y="221107"/>
                  </a:lnTo>
                  <a:lnTo>
                    <a:pt x="6350" y="221107"/>
                  </a:lnTo>
                  <a:lnTo>
                    <a:pt x="12700" y="221107"/>
                  </a:lnTo>
                  <a:cubicBezTo>
                    <a:pt x="12700" y="277368"/>
                    <a:pt x="60198" y="323469"/>
                    <a:pt x="119253" y="323469"/>
                  </a:cubicBezTo>
                  <a:lnTo>
                    <a:pt x="12414504" y="323469"/>
                  </a:lnTo>
                  <a:cubicBezTo>
                    <a:pt x="12473560" y="323469"/>
                    <a:pt x="12521057" y="277368"/>
                    <a:pt x="12521057" y="221107"/>
                  </a:cubicBezTo>
                  <a:lnTo>
                    <a:pt x="12521057" y="115062"/>
                  </a:lnTo>
                  <a:cubicBezTo>
                    <a:pt x="12521057" y="58801"/>
                    <a:pt x="12473560" y="12700"/>
                    <a:pt x="12414504" y="12700"/>
                  </a:cubicBezTo>
                  <a:lnTo>
                    <a:pt x="119253" y="12700"/>
                  </a:lnTo>
                  <a:lnTo>
                    <a:pt x="119253" y="6350"/>
                  </a:lnTo>
                  <a:lnTo>
                    <a:pt x="119253" y="12700"/>
                  </a:lnTo>
                  <a:cubicBezTo>
                    <a:pt x="60198" y="12700"/>
                    <a:pt x="12700" y="58801"/>
                    <a:pt x="12700" y="115062"/>
                  </a:cubicBezTo>
                  <a:close/>
                </a:path>
              </a:pathLst>
            </a:custGeom>
            <a:solidFill>
              <a:srgbClr val="C7C7D0"/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7650064" y="3331517"/>
            <a:ext cx="7042994" cy="242590"/>
            <a:chOff x="0" y="0"/>
            <a:chExt cx="9390658" cy="323453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9390634" cy="323469"/>
            </a:xfrm>
            <a:custGeom>
              <a:avLst/>
              <a:gdLst/>
              <a:ahLst/>
              <a:cxnLst/>
              <a:rect r="r" b="b" t="t" l="l"/>
              <a:pathLst>
                <a:path h="323469" w="9390634">
                  <a:moveTo>
                    <a:pt x="0" y="108712"/>
                  </a:moveTo>
                  <a:cubicBezTo>
                    <a:pt x="0" y="48641"/>
                    <a:pt x="48641" y="0"/>
                    <a:pt x="108712" y="0"/>
                  </a:cubicBezTo>
                  <a:lnTo>
                    <a:pt x="9281922" y="0"/>
                  </a:lnTo>
                  <a:cubicBezTo>
                    <a:pt x="9341993" y="0"/>
                    <a:pt x="9390634" y="48641"/>
                    <a:pt x="9390634" y="108712"/>
                  </a:cubicBezTo>
                  <a:lnTo>
                    <a:pt x="9390634" y="214757"/>
                  </a:lnTo>
                  <a:cubicBezTo>
                    <a:pt x="9390634" y="274828"/>
                    <a:pt x="9341993" y="323469"/>
                    <a:pt x="9281922" y="323469"/>
                  </a:cubicBezTo>
                  <a:lnTo>
                    <a:pt x="108712" y="323469"/>
                  </a:lnTo>
                  <a:cubicBezTo>
                    <a:pt x="48641" y="323469"/>
                    <a:pt x="0" y="274828"/>
                    <a:pt x="0" y="214757"/>
                  </a:cubicBezTo>
                  <a:close/>
                </a:path>
              </a:pathLst>
            </a:custGeom>
            <a:solidFill>
              <a:srgbClr val="1B1B27"/>
            </a:solid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17186374" y="3369618"/>
            <a:ext cx="431601" cy="4666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74"/>
              </a:lnSpc>
            </a:pPr>
            <a:r>
              <a:rPr lang="en-US" sz="1874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75%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7650064" y="3807173"/>
            <a:ext cx="2426940" cy="288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5"/>
              </a:lnSpc>
            </a:pPr>
            <a:r>
              <a:rPr lang="en-US" sz="1874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Traffic Analysis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7650064" y="4256931"/>
            <a:ext cx="9967912" cy="2809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1500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Measure organic traffic growth, focusing on visitors from San Jose and surrounding areas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7645301" y="5105400"/>
            <a:ext cx="9377958" cy="252115"/>
            <a:chOff x="0" y="0"/>
            <a:chExt cx="12503943" cy="336153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6350" y="6350"/>
              <a:ext cx="12491212" cy="323469"/>
            </a:xfrm>
            <a:custGeom>
              <a:avLst/>
              <a:gdLst/>
              <a:ahLst/>
              <a:cxnLst/>
              <a:rect r="r" b="b" t="t" l="l"/>
              <a:pathLst>
                <a:path h="323469" w="12491212">
                  <a:moveTo>
                    <a:pt x="0" y="108712"/>
                  </a:moveTo>
                  <a:cubicBezTo>
                    <a:pt x="0" y="48641"/>
                    <a:pt x="50546" y="0"/>
                    <a:pt x="112903" y="0"/>
                  </a:cubicBezTo>
                  <a:lnTo>
                    <a:pt x="12378309" y="0"/>
                  </a:lnTo>
                  <a:cubicBezTo>
                    <a:pt x="12440665" y="0"/>
                    <a:pt x="12491212" y="48641"/>
                    <a:pt x="12491212" y="108712"/>
                  </a:cubicBezTo>
                  <a:lnTo>
                    <a:pt x="12491212" y="214757"/>
                  </a:lnTo>
                  <a:cubicBezTo>
                    <a:pt x="12491212" y="274828"/>
                    <a:pt x="12440665" y="323469"/>
                    <a:pt x="12378309" y="323469"/>
                  </a:cubicBezTo>
                  <a:lnTo>
                    <a:pt x="112903" y="323469"/>
                  </a:lnTo>
                  <a:cubicBezTo>
                    <a:pt x="50546" y="323469"/>
                    <a:pt x="0" y="274828"/>
                    <a:pt x="0" y="214757"/>
                  </a:cubicBezTo>
                  <a:close/>
                </a:path>
              </a:pathLst>
            </a:custGeom>
            <a:solidFill>
              <a:srgbClr val="E1E1EA"/>
            </a:solid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2503912" cy="336169"/>
            </a:xfrm>
            <a:custGeom>
              <a:avLst/>
              <a:gdLst/>
              <a:ahLst/>
              <a:cxnLst/>
              <a:rect r="r" b="b" t="t" l="l"/>
              <a:pathLst>
                <a:path h="336169" w="12503912">
                  <a:moveTo>
                    <a:pt x="0" y="115062"/>
                  </a:moveTo>
                  <a:cubicBezTo>
                    <a:pt x="0" y="51308"/>
                    <a:pt x="53594" y="0"/>
                    <a:pt x="119253" y="0"/>
                  </a:cubicBezTo>
                  <a:lnTo>
                    <a:pt x="12384659" y="0"/>
                  </a:lnTo>
                  <a:lnTo>
                    <a:pt x="12384659" y="6350"/>
                  </a:lnTo>
                  <a:lnTo>
                    <a:pt x="12384659" y="0"/>
                  </a:lnTo>
                  <a:cubicBezTo>
                    <a:pt x="12450318" y="0"/>
                    <a:pt x="12503912" y="51308"/>
                    <a:pt x="12503912" y="115062"/>
                  </a:cubicBezTo>
                  <a:lnTo>
                    <a:pt x="12497562" y="115062"/>
                  </a:lnTo>
                  <a:lnTo>
                    <a:pt x="12503912" y="115062"/>
                  </a:lnTo>
                  <a:lnTo>
                    <a:pt x="12503912" y="221107"/>
                  </a:lnTo>
                  <a:lnTo>
                    <a:pt x="12497562" y="221107"/>
                  </a:lnTo>
                  <a:lnTo>
                    <a:pt x="12503912" y="221107"/>
                  </a:lnTo>
                  <a:cubicBezTo>
                    <a:pt x="12503912" y="284861"/>
                    <a:pt x="12450318" y="336169"/>
                    <a:pt x="12384659" y="336169"/>
                  </a:cubicBezTo>
                  <a:lnTo>
                    <a:pt x="12384659" y="329819"/>
                  </a:lnTo>
                  <a:lnTo>
                    <a:pt x="12384659" y="336169"/>
                  </a:lnTo>
                  <a:lnTo>
                    <a:pt x="119253" y="336169"/>
                  </a:lnTo>
                  <a:lnTo>
                    <a:pt x="119253" y="329819"/>
                  </a:lnTo>
                  <a:lnTo>
                    <a:pt x="119253" y="336169"/>
                  </a:lnTo>
                  <a:cubicBezTo>
                    <a:pt x="53594" y="336169"/>
                    <a:pt x="0" y="284861"/>
                    <a:pt x="0" y="221107"/>
                  </a:cubicBezTo>
                  <a:lnTo>
                    <a:pt x="0" y="115062"/>
                  </a:lnTo>
                  <a:lnTo>
                    <a:pt x="6350" y="115062"/>
                  </a:lnTo>
                  <a:lnTo>
                    <a:pt x="0" y="115062"/>
                  </a:lnTo>
                  <a:moveTo>
                    <a:pt x="12700" y="115062"/>
                  </a:moveTo>
                  <a:lnTo>
                    <a:pt x="12700" y="221107"/>
                  </a:lnTo>
                  <a:lnTo>
                    <a:pt x="6350" y="221107"/>
                  </a:lnTo>
                  <a:lnTo>
                    <a:pt x="12700" y="221107"/>
                  </a:lnTo>
                  <a:cubicBezTo>
                    <a:pt x="12700" y="277368"/>
                    <a:pt x="60198" y="323469"/>
                    <a:pt x="119253" y="323469"/>
                  </a:cubicBezTo>
                  <a:lnTo>
                    <a:pt x="12384659" y="323469"/>
                  </a:lnTo>
                  <a:cubicBezTo>
                    <a:pt x="12443714" y="323469"/>
                    <a:pt x="12491212" y="277368"/>
                    <a:pt x="12491212" y="221107"/>
                  </a:cubicBezTo>
                  <a:lnTo>
                    <a:pt x="12491212" y="115062"/>
                  </a:lnTo>
                  <a:cubicBezTo>
                    <a:pt x="12491212" y="58801"/>
                    <a:pt x="12443714" y="12700"/>
                    <a:pt x="12384659" y="12700"/>
                  </a:cubicBezTo>
                  <a:lnTo>
                    <a:pt x="119253" y="12700"/>
                  </a:lnTo>
                  <a:lnTo>
                    <a:pt x="119253" y="6350"/>
                  </a:lnTo>
                  <a:lnTo>
                    <a:pt x="119253" y="12700"/>
                  </a:lnTo>
                  <a:cubicBezTo>
                    <a:pt x="60198" y="12700"/>
                    <a:pt x="12700" y="58801"/>
                    <a:pt x="12700" y="115062"/>
                  </a:cubicBezTo>
                  <a:close/>
                </a:path>
              </a:pathLst>
            </a:custGeom>
            <a:solidFill>
              <a:srgbClr val="C7C7D0"/>
            </a:solid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7650064" y="5110162"/>
            <a:ext cx="4684216" cy="242590"/>
            <a:chOff x="0" y="0"/>
            <a:chExt cx="6245622" cy="323453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6245606" cy="323469"/>
            </a:xfrm>
            <a:custGeom>
              <a:avLst/>
              <a:gdLst/>
              <a:ahLst/>
              <a:cxnLst/>
              <a:rect r="r" b="b" t="t" l="l"/>
              <a:pathLst>
                <a:path h="323469" w="6245606">
                  <a:moveTo>
                    <a:pt x="0" y="108712"/>
                  </a:moveTo>
                  <a:cubicBezTo>
                    <a:pt x="0" y="48641"/>
                    <a:pt x="48641" y="0"/>
                    <a:pt x="108712" y="0"/>
                  </a:cubicBezTo>
                  <a:lnTo>
                    <a:pt x="6136894" y="0"/>
                  </a:lnTo>
                  <a:cubicBezTo>
                    <a:pt x="6196965" y="0"/>
                    <a:pt x="6245606" y="48641"/>
                    <a:pt x="6245606" y="108712"/>
                  </a:cubicBezTo>
                  <a:lnTo>
                    <a:pt x="6245606" y="214757"/>
                  </a:lnTo>
                  <a:cubicBezTo>
                    <a:pt x="6245606" y="274828"/>
                    <a:pt x="6196965" y="323469"/>
                    <a:pt x="6136894" y="323469"/>
                  </a:cubicBezTo>
                  <a:lnTo>
                    <a:pt x="108712" y="323469"/>
                  </a:lnTo>
                  <a:cubicBezTo>
                    <a:pt x="48641" y="323469"/>
                    <a:pt x="0" y="274828"/>
                    <a:pt x="0" y="214757"/>
                  </a:cubicBezTo>
                  <a:close/>
                </a:path>
              </a:pathLst>
            </a:custGeom>
            <a:solidFill>
              <a:srgbClr val="1B1B27"/>
            </a:solidFill>
          </p:spPr>
        </p:sp>
      </p:grpSp>
      <p:sp>
        <p:nvSpPr>
          <p:cNvPr name="TextBox 31" id="31"/>
          <p:cNvSpPr txBox="true"/>
          <p:nvPr/>
        </p:nvSpPr>
        <p:spPr>
          <a:xfrm rot="0">
            <a:off x="17164050" y="5148262"/>
            <a:ext cx="453926" cy="4666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74"/>
              </a:lnSpc>
            </a:pPr>
            <a:r>
              <a:rPr lang="en-US" sz="1874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50%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7650064" y="5585817"/>
            <a:ext cx="2426940" cy="288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5"/>
              </a:lnSpc>
            </a:pPr>
            <a:r>
              <a:rPr lang="en-US" sz="1874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Engagement Metrics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7650064" y="6035576"/>
            <a:ext cx="9967912" cy="2809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1500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Track time on site, pages per session, and bounce rate to assess content quality</a:t>
            </a:r>
          </a:p>
        </p:txBody>
      </p:sp>
      <p:grpSp>
        <p:nvGrpSpPr>
          <p:cNvPr name="Group 34" id="34"/>
          <p:cNvGrpSpPr/>
          <p:nvPr/>
        </p:nvGrpSpPr>
        <p:grpSpPr>
          <a:xfrm rot="0">
            <a:off x="7645301" y="6884045"/>
            <a:ext cx="9399984" cy="252115"/>
            <a:chOff x="0" y="0"/>
            <a:chExt cx="12533312" cy="336153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6350" y="6350"/>
              <a:ext cx="12520676" cy="323469"/>
            </a:xfrm>
            <a:custGeom>
              <a:avLst/>
              <a:gdLst/>
              <a:ahLst/>
              <a:cxnLst/>
              <a:rect r="r" b="b" t="t" l="l"/>
              <a:pathLst>
                <a:path h="323469" w="12520676">
                  <a:moveTo>
                    <a:pt x="0" y="108712"/>
                  </a:moveTo>
                  <a:cubicBezTo>
                    <a:pt x="0" y="48641"/>
                    <a:pt x="50546" y="0"/>
                    <a:pt x="112903" y="0"/>
                  </a:cubicBezTo>
                  <a:lnTo>
                    <a:pt x="12407773" y="0"/>
                  </a:lnTo>
                  <a:cubicBezTo>
                    <a:pt x="12470130" y="0"/>
                    <a:pt x="12520676" y="48641"/>
                    <a:pt x="12520676" y="108712"/>
                  </a:cubicBezTo>
                  <a:lnTo>
                    <a:pt x="12520676" y="214757"/>
                  </a:lnTo>
                  <a:cubicBezTo>
                    <a:pt x="12520676" y="274828"/>
                    <a:pt x="12470130" y="323469"/>
                    <a:pt x="12407773" y="323469"/>
                  </a:cubicBezTo>
                  <a:lnTo>
                    <a:pt x="112903" y="323469"/>
                  </a:lnTo>
                  <a:cubicBezTo>
                    <a:pt x="50546" y="323469"/>
                    <a:pt x="0" y="274828"/>
                    <a:pt x="0" y="214757"/>
                  </a:cubicBezTo>
                  <a:close/>
                </a:path>
              </a:pathLst>
            </a:custGeom>
            <a:solidFill>
              <a:srgbClr val="E1E1EA"/>
            </a:solidFill>
          </p:spPr>
        </p:sp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2533376" cy="336169"/>
            </a:xfrm>
            <a:custGeom>
              <a:avLst/>
              <a:gdLst/>
              <a:ahLst/>
              <a:cxnLst/>
              <a:rect r="r" b="b" t="t" l="l"/>
              <a:pathLst>
                <a:path h="336169" w="12533376">
                  <a:moveTo>
                    <a:pt x="0" y="115062"/>
                  </a:moveTo>
                  <a:cubicBezTo>
                    <a:pt x="0" y="51308"/>
                    <a:pt x="53594" y="0"/>
                    <a:pt x="119253" y="0"/>
                  </a:cubicBezTo>
                  <a:lnTo>
                    <a:pt x="12414123" y="0"/>
                  </a:lnTo>
                  <a:lnTo>
                    <a:pt x="12414123" y="6350"/>
                  </a:lnTo>
                  <a:lnTo>
                    <a:pt x="12414123" y="0"/>
                  </a:lnTo>
                  <a:cubicBezTo>
                    <a:pt x="12479782" y="0"/>
                    <a:pt x="12533376" y="51308"/>
                    <a:pt x="12533376" y="115062"/>
                  </a:cubicBezTo>
                  <a:lnTo>
                    <a:pt x="12527026" y="115062"/>
                  </a:lnTo>
                  <a:lnTo>
                    <a:pt x="12533376" y="115062"/>
                  </a:lnTo>
                  <a:lnTo>
                    <a:pt x="12533376" y="221107"/>
                  </a:lnTo>
                  <a:lnTo>
                    <a:pt x="12527026" y="221107"/>
                  </a:lnTo>
                  <a:lnTo>
                    <a:pt x="12533376" y="221107"/>
                  </a:lnTo>
                  <a:cubicBezTo>
                    <a:pt x="12533376" y="284861"/>
                    <a:pt x="12479782" y="336169"/>
                    <a:pt x="12414123" y="336169"/>
                  </a:cubicBezTo>
                  <a:lnTo>
                    <a:pt x="12414123" y="329819"/>
                  </a:lnTo>
                  <a:lnTo>
                    <a:pt x="12414123" y="336169"/>
                  </a:lnTo>
                  <a:lnTo>
                    <a:pt x="119253" y="336169"/>
                  </a:lnTo>
                  <a:lnTo>
                    <a:pt x="119253" y="329819"/>
                  </a:lnTo>
                  <a:lnTo>
                    <a:pt x="119253" y="336169"/>
                  </a:lnTo>
                  <a:cubicBezTo>
                    <a:pt x="53594" y="336169"/>
                    <a:pt x="0" y="284861"/>
                    <a:pt x="0" y="221107"/>
                  </a:cubicBezTo>
                  <a:lnTo>
                    <a:pt x="0" y="115062"/>
                  </a:lnTo>
                  <a:lnTo>
                    <a:pt x="6350" y="115062"/>
                  </a:lnTo>
                  <a:lnTo>
                    <a:pt x="0" y="115062"/>
                  </a:lnTo>
                  <a:moveTo>
                    <a:pt x="12700" y="115062"/>
                  </a:moveTo>
                  <a:lnTo>
                    <a:pt x="12700" y="221107"/>
                  </a:lnTo>
                  <a:lnTo>
                    <a:pt x="6350" y="221107"/>
                  </a:lnTo>
                  <a:lnTo>
                    <a:pt x="12700" y="221107"/>
                  </a:lnTo>
                  <a:cubicBezTo>
                    <a:pt x="12700" y="277368"/>
                    <a:pt x="60198" y="323469"/>
                    <a:pt x="119253" y="323469"/>
                  </a:cubicBezTo>
                  <a:lnTo>
                    <a:pt x="12414123" y="323469"/>
                  </a:lnTo>
                  <a:cubicBezTo>
                    <a:pt x="12473177" y="323469"/>
                    <a:pt x="12520676" y="277368"/>
                    <a:pt x="12520676" y="221107"/>
                  </a:cubicBezTo>
                  <a:lnTo>
                    <a:pt x="12520676" y="115062"/>
                  </a:lnTo>
                  <a:cubicBezTo>
                    <a:pt x="12520676" y="58801"/>
                    <a:pt x="12473177" y="12700"/>
                    <a:pt x="12414123" y="12700"/>
                  </a:cubicBezTo>
                  <a:lnTo>
                    <a:pt x="119253" y="12700"/>
                  </a:lnTo>
                  <a:lnTo>
                    <a:pt x="119253" y="6350"/>
                  </a:lnTo>
                  <a:lnTo>
                    <a:pt x="119253" y="12700"/>
                  </a:lnTo>
                  <a:cubicBezTo>
                    <a:pt x="60198" y="12700"/>
                    <a:pt x="12700" y="58801"/>
                    <a:pt x="12700" y="115062"/>
                  </a:cubicBezTo>
                  <a:close/>
                </a:path>
              </a:pathLst>
            </a:custGeom>
            <a:solidFill>
              <a:srgbClr val="C7C7D0"/>
            </a:solid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7650064" y="6888808"/>
            <a:ext cx="2347615" cy="242590"/>
            <a:chOff x="0" y="0"/>
            <a:chExt cx="3130153" cy="323453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3130169" cy="323469"/>
            </a:xfrm>
            <a:custGeom>
              <a:avLst/>
              <a:gdLst/>
              <a:ahLst/>
              <a:cxnLst/>
              <a:rect r="r" b="b" t="t" l="l"/>
              <a:pathLst>
                <a:path h="323469" w="3130169">
                  <a:moveTo>
                    <a:pt x="0" y="108712"/>
                  </a:moveTo>
                  <a:cubicBezTo>
                    <a:pt x="0" y="48641"/>
                    <a:pt x="48641" y="0"/>
                    <a:pt x="108712" y="0"/>
                  </a:cubicBezTo>
                  <a:lnTo>
                    <a:pt x="3021457" y="0"/>
                  </a:lnTo>
                  <a:cubicBezTo>
                    <a:pt x="3081528" y="0"/>
                    <a:pt x="3130169" y="48641"/>
                    <a:pt x="3130169" y="108712"/>
                  </a:cubicBezTo>
                  <a:lnTo>
                    <a:pt x="3130169" y="214757"/>
                  </a:lnTo>
                  <a:cubicBezTo>
                    <a:pt x="3130169" y="274828"/>
                    <a:pt x="3081528" y="323469"/>
                    <a:pt x="3021457" y="323469"/>
                  </a:cubicBezTo>
                  <a:lnTo>
                    <a:pt x="108712" y="323469"/>
                  </a:lnTo>
                  <a:cubicBezTo>
                    <a:pt x="48641" y="323469"/>
                    <a:pt x="0" y="274828"/>
                    <a:pt x="0" y="214757"/>
                  </a:cubicBezTo>
                  <a:close/>
                </a:path>
              </a:pathLst>
            </a:custGeom>
            <a:solidFill>
              <a:srgbClr val="1B1B27"/>
            </a:solidFill>
          </p:spPr>
        </p:sp>
      </p:grpSp>
      <p:sp>
        <p:nvSpPr>
          <p:cNvPr name="TextBox 39" id="39"/>
          <p:cNvSpPr txBox="true"/>
          <p:nvPr/>
        </p:nvSpPr>
        <p:spPr>
          <a:xfrm rot="0">
            <a:off x="17186076" y="6926908"/>
            <a:ext cx="431899" cy="4666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74"/>
              </a:lnSpc>
            </a:pPr>
            <a:r>
              <a:rPr lang="en-US" sz="1874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25%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7650064" y="7364462"/>
            <a:ext cx="2426940" cy="288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5"/>
              </a:lnSpc>
            </a:pPr>
            <a:r>
              <a:rPr lang="en-US" sz="1874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Conversion Tracking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7650064" y="7814221"/>
            <a:ext cx="9967912" cy="2809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1500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Set up goals to measure leads, calls, form submissions, and sales from organic search</a:t>
            </a:r>
          </a:p>
        </p:txBody>
      </p:sp>
      <p:grpSp>
        <p:nvGrpSpPr>
          <p:cNvPr name="Group 42" id="42"/>
          <p:cNvGrpSpPr/>
          <p:nvPr/>
        </p:nvGrpSpPr>
        <p:grpSpPr>
          <a:xfrm rot="0">
            <a:off x="7650064" y="8400455"/>
            <a:ext cx="9967912" cy="1135856"/>
            <a:chOff x="0" y="0"/>
            <a:chExt cx="13290550" cy="1514475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13290550" cy="1514475"/>
            </a:xfrm>
            <a:custGeom>
              <a:avLst/>
              <a:gdLst/>
              <a:ahLst/>
              <a:cxnLst/>
              <a:rect r="r" b="b" t="t" l="l"/>
              <a:pathLst>
                <a:path h="1514475" w="13290550">
                  <a:moveTo>
                    <a:pt x="0" y="108712"/>
                  </a:moveTo>
                  <a:cubicBezTo>
                    <a:pt x="0" y="48641"/>
                    <a:pt x="48641" y="0"/>
                    <a:pt x="108712" y="0"/>
                  </a:cubicBezTo>
                  <a:lnTo>
                    <a:pt x="13181837" y="0"/>
                  </a:lnTo>
                  <a:cubicBezTo>
                    <a:pt x="13241908" y="0"/>
                    <a:pt x="13290550" y="48641"/>
                    <a:pt x="13290550" y="108712"/>
                  </a:cubicBezTo>
                  <a:lnTo>
                    <a:pt x="13290550" y="1405763"/>
                  </a:lnTo>
                  <a:cubicBezTo>
                    <a:pt x="13290550" y="1465834"/>
                    <a:pt x="13241908" y="1514475"/>
                    <a:pt x="13181837" y="1514475"/>
                  </a:cubicBezTo>
                  <a:lnTo>
                    <a:pt x="108712" y="1514475"/>
                  </a:lnTo>
                  <a:cubicBezTo>
                    <a:pt x="48641" y="1514475"/>
                    <a:pt x="0" y="1465834"/>
                    <a:pt x="0" y="1405763"/>
                  </a:cubicBezTo>
                  <a:close/>
                </a:path>
              </a:pathLst>
            </a:custGeom>
            <a:solidFill>
              <a:srgbClr val="B6D6FC"/>
            </a:solidFill>
          </p:spPr>
        </p:sp>
      </p:grpSp>
      <p:grpSp>
        <p:nvGrpSpPr>
          <p:cNvPr name="Group 44" id="44"/>
          <p:cNvGrpSpPr>
            <a:grpSpLocks noChangeAspect="true"/>
          </p:cNvGrpSpPr>
          <p:nvPr/>
        </p:nvGrpSpPr>
        <p:grpSpPr>
          <a:xfrm rot="0">
            <a:off x="7844135" y="8692306"/>
            <a:ext cx="242590" cy="194072"/>
            <a:chOff x="0" y="0"/>
            <a:chExt cx="323453" cy="258763"/>
          </a:xfrm>
        </p:grpSpPr>
        <p:sp>
          <p:nvSpPr>
            <p:cNvPr name="Freeform 45" id="45" descr="preencoded.png"/>
            <p:cNvSpPr/>
            <p:nvPr/>
          </p:nvSpPr>
          <p:spPr>
            <a:xfrm flipH="false" flipV="false" rot="0">
              <a:off x="0" y="0"/>
              <a:ext cx="323469" cy="258826"/>
            </a:xfrm>
            <a:custGeom>
              <a:avLst/>
              <a:gdLst/>
              <a:ahLst/>
              <a:cxnLst/>
              <a:rect r="r" b="b" t="t" l="l"/>
              <a:pathLst>
                <a:path h="258826" w="323469">
                  <a:moveTo>
                    <a:pt x="0" y="0"/>
                  </a:moveTo>
                  <a:lnTo>
                    <a:pt x="323469" y="0"/>
                  </a:lnTo>
                  <a:lnTo>
                    <a:pt x="323469" y="258826"/>
                  </a:lnTo>
                  <a:lnTo>
                    <a:pt x="0" y="2588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4" b="24"/>
              </a:stretch>
            </a:blipFill>
          </p:spPr>
        </p:sp>
      </p:grpSp>
      <p:sp>
        <p:nvSpPr>
          <p:cNvPr name="TextBox 46" id="46"/>
          <p:cNvSpPr txBox="true"/>
          <p:nvPr/>
        </p:nvSpPr>
        <p:spPr>
          <a:xfrm rot="0">
            <a:off x="8280796" y="8585895"/>
            <a:ext cx="9143108" cy="585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1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Our clients receive monthly reports with clear visualizations of their progress and actionable insights for continued growth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0" y="0"/>
            <a:ext cx="6858000" cy="10287000"/>
            <a:chOff x="0" y="0"/>
            <a:chExt cx="9144000" cy="13716000"/>
          </a:xfrm>
        </p:grpSpPr>
        <p:sp>
          <p:nvSpPr>
            <p:cNvPr name="Freeform 7" id="7" descr="preencoded.png"/>
            <p:cNvSpPr/>
            <p:nvPr/>
          </p:nvSpPr>
          <p:spPr>
            <a:xfrm flipH="false" flipV="false" rot="0">
              <a:off x="0" y="0"/>
              <a:ext cx="914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9144000">
                  <a:moveTo>
                    <a:pt x="0" y="0"/>
                  </a:moveTo>
                  <a:lnTo>
                    <a:pt x="9144000" y="0"/>
                  </a:lnTo>
                  <a:lnTo>
                    <a:pt x="914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7645152" y="2551807"/>
            <a:ext cx="4819501" cy="2961234"/>
            <a:chOff x="0" y="0"/>
            <a:chExt cx="6426002" cy="394831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6350" y="6350"/>
              <a:ext cx="6413246" cy="3935603"/>
            </a:xfrm>
            <a:custGeom>
              <a:avLst/>
              <a:gdLst/>
              <a:ahLst/>
              <a:cxnLst/>
              <a:rect r="r" b="b" t="t" l="l"/>
              <a:pathLst>
                <a:path h="3935603" w="6413246">
                  <a:moveTo>
                    <a:pt x="0" y="126746"/>
                  </a:moveTo>
                  <a:cubicBezTo>
                    <a:pt x="0" y="56769"/>
                    <a:pt x="56769" y="0"/>
                    <a:pt x="126873" y="0"/>
                  </a:cubicBezTo>
                  <a:lnTo>
                    <a:pt x="6286373" y="0"/>
                  </a:lnTo>
                  <a:cubicBezTo>
                    <a:pt x="6356477" y="0"/>
                    <a:pt x="6413246" y="56769"/>
                    <a:pt x="6413246" y="126746"/>
                  </a:cubicBezTo>
                  <a:lnTo>
                    <a:pt x="6413246" y="3808857"/>
                  </a:lnTo>
                  <a:cubicBezTo>
                    <a:pt x="6413246" y="3878834"/>
                    <a:pt x="6356477" y="3935603"/>
                    <a:pt x="6286373" y="3935603"/>
                  </a:cubicBezTo>
                  <a:lnTo>
                    <a:pt x="126873" y="3935603"/>
                  </a:lnTo>
                  <a:cubicBezTo>
                    <a:pt x="56769" y="3935603"/>
                    <a:pt x="0" y="3878834"/>
                    <a:pt x="0" y="3808857"/>
                  </a:cubicBezTo>
                  <a:close/>
                </a:path>
              </a:pathLst>
            </a:custGeom>
            <a:solidFill>
              <a:srgbClr val="E1E1EA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425946" cy="3948303"/>
            </a:xfrm>
            <a:custGeom>
              <a:avLst/>
              <a:gdLst/>
              <a:ahLst/>
              <a:cxnLst/>
              <a:rect r="r" b="b" t="t" l="l"/>
              <a:pathLst>
                <a:path h="3948303" w="6425946">
                  <a:moveTo>
                    <a:pt x="0" y="133096"/>
                  </a:moveTo>
                  <a:cubicBezTo>
                    <a:pt x="0" y="59563"/>
                    <a:pt x="59690" y="0"/>
                    <a:pt x="133223" y="0"/>
                  </a:cubicBezTo>
                  <a:lnTo>
                    <a:pt x="6292723" y="0"/>
                  </a:lnTo>
                  <a:lnTo>
                    <a:pt x="6292723" y="6350"/>
                  </a:lnTo>
                  <a:lnTo>
                    <a:pt x="6292723" y="0"/>
                  </a:lnTo>
                  <a:cubicBezTo>
                    <a:pt x="6366256" y="0"/>
                    <a:pt x="6425946" y="59563"/>
                    <a:pt x="6425946" y="133096"/>
                  </a:cubicBezTo>
                  <a:lnTo>
                    <a:pt x="6419596" y="133096"/>
                  </a:lnTo>
                  <a:lnTo>
                    <a:pt x="6425946" y="133096"/>
                  </a:lnTo>
                  <a:lnTo>
                    <a:pt x="6425946" y="3815207"/>
                  </a:lnTo>
                  <a:lnTo>
                    <a:pt x="6419596" y="3815207"/>
                  </a:lnTo>
                  <a:lnTo>
                    <a:pt x="6425946" y="3815207"/>
                  </a:lnTo>
                  <a:cubicBezTo>
                    <a:pt x="6425946" y="3888740"/>
                    <a:pt x="6366256" y="3948303"/>
                    <a:pt x="6292723" y="3948303"/>
                  </a:cubicBezTo>
                  <a:lnTo>
                    <a:pt x="6292723" y="3941953"/>
                  </a:lnTo>
                  <a:lnTo>
                    <a:pt x="6292723" y="3948303"/>
                  </a:lnTo>
                  <a:lnTo>
                    <a:pt x="133223" y="3948303"/>
                  </a:lnTo>
                  <a:lnTo>
                    <a:pt x="133223" y="3941953"/>
                  </a:lnTo>
                  <a:lnTo>
                    <a:pt x="133223" y="3948303"/>
                  </a:lnTo>
                  <a:cubicBezTo>
                    <a:pt x="59690" y="3948303"/>
                    <a:pt x="0" y="3888740"/>
                    <a:pt x="0" y="3815207"/>
                  </a:cubicBezTo>
                  <a:lnTo>
                    <a:pt x="0" y="133096"/>
                  </a:lnTo>
                  <a:lnTo>
                    <a:pt x="6350" y="133096"/>
                  </a:lnTo>
                  <a:lnTo>
                    <a:pt x="0" y="133096"/>
                  </a:lnTo>
                  <a:moveTo>
                    <a:pt x="12700" y="133096"/>
                  </a:moveTo>
                  <a:lnTo>
                    <a:pt x="12700" y="3815207"/>
                  </a:lnTo>
                  <a:lnTo>
                    <a:pt x="6350" y="3815207"/>
                  </a:lnTo>
                  <a:lnTo>
                    <a:pt x="12700" y="3815207"/>
                  </a:lnTo>
                  <a:cubicBezTo>
                    <a:pt x="12700" y="3881628"/>
                    <a:pt x="66675" y="3935603"/>
                    <a:pt x="133223" y="3935603"/>
                  </a:cubicBezTo>
                  <a:lnTo>
                    <a:pt x="6292723" y="3935603"/>
                  </a:lnTo>
                  <a:cubicBezTo>
                    <a:pt x="6359271" y="3935603"/>
                    <a:pt x="6413246" y="3881755"/>
                    <a:pt x="6413246" y="3815207"/>
                  </a:cubicBezTo>
                  <a:lnTo>
                    <a:pt x="6413246" y="133096"/>
                  </a:lnTo>
                  <a:cubicBezTo>
                    <a:pt x="6413246" y="66675"/>
                    <a:pt x="6359271" y="12700"/>
                    <a:pt x="6292723" y="12700"/>
                  </a:cubicBezTo>
                  <a:lnTo>
                    <a:pt x="133223" y="12700"/>
                  </a:lnTo>
                  <a:lnTo>
                    <a:pt x="133223" y="6350"/>
                  </a:lnTo>
                  <a:lnTo>
                    <a:pt x="133223" y="12700"/>
                  </a:lnTo>
                  <a:cubicBezTo>
                    <a:pt x="66675" y="12700"/>
                    <a:pt x="12700" y="66548"/>
                    <a:pt x="12700" y="133096"/>
                  </a:cubicBezTo>
                  <a:close/>
                </a:path>
              </a:pathLst>
            </a:custGeom>
            <a:solidFill>
              <a:srgbClr val="C7C7D0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7885659" y="2792314"/>
            <a:ext cx="678805" cy="678805"/>
            <a:chOff x="0" y="0"/>
            <a:chExt cx="905073" cy="90507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05129" cy="905129"/>
            </a:xfrm>
            <a:custGeom>
              <a:avLst/>
              <a:gdLst/>
              <a:ahLst/>
              <a:cxnLst/>
              <a:rect r="r" b="b" t="t" l="l"/>
              <a:pathLst>
                <a:path h="905129" w="905129">
                  <a:moveTo>
                    <a:pt x="0" y="452501"/>
                  </a:moveTo>
                  <a:cubicBezTo>
                    <a:pt x="0" y="202565"/>
                    <a:pt x="202565" y="0"/>
                    <a:pt x="452501" y="0"/>
                  </a:cubicBezTo>
                  <a:cubicBezTo>
                    <a:pt x="702437" y="0"/>
                    <a:pt x="905129" y="202565"/>
                    <a:pt x="905129" y="452501"/>
                  </a:cubicBezTo>
                  <a:cubicBezTo>
                    <a:pt x="905129" y="702437"/>
                    <a:pt x="702437" y="905129"/>
                    <a:pt x="452501" y="905129"/>
                  </a:cubicBezTo>
                  <a:cubicBezTo>
                    <a:pt x="202565" y="905129"/>
                    <a:pt x="0" y="702437"/>
                    <a:pt x="0" y="452501"/>
                  </a:cubicBezTo>
                  <a:close/>
                </a:path>
              </a:pathLst>
            </a:custGeom>
            <a:solidFill>
              <a:srgbClr val="1B1B27"/>
            </a:solidFill>
          </p:spPr>
        </p:sp>
      </p:grpSp>
      <p:grpSp>
        <p:nvGrpSpPr>
          <p:cNvPr name="Group 13" id="13"/>
          <p:cNvGrpSpPr>
            <a:grpSpLocks noChangeAspect="true"/>
          </p:cNvGrpSpPr>
          <p:nvPr/>
        </p:nvGrpSpPr>
        <p:grpSpPr>
          <a:xfrm rot="0">
            <a:off x="8072289" y="2940844"/>
            <a:ext cx="305395" cy="381744"/>
            <a:chOff x="0" y="0"/>
            <a:chExt cx="407193" cy="508992"/>
          </a:xfrm>
        </p:grpSpPr>
        <p:sp>
          <p:nvSpPr>
            <p:cNvPr name="Freeform 14" id="14" descr="preencoded.png"/>
            <p:cNvSpPr/>
            <p:nvPr/>
          </p:nvSpPr>
          <p:spPr>
            <a:xfrm flipH="false" flipV="false" rot="0">
              <a:off x="0" y="0"/>
              <a:ext cx="407162" cy="509016"/>
            </a:xfrm>
            <a:custGeom>
              <a:avLst/>
              <a:gdLst/>
              <a:ahLst/>
              <a:cxnLst/>
              <a:rect r="r" b="b" t="t" l="l"/>
              <a:pathLst>
                <a:path h="509016" w="407162">
                  <a:moveTo>
                    <a:pt x="0" y="0"/>
                  </a:moveTo>
                  <a:lnTo>
                    <a:pt x="407162" y="0"/>
                  </a:lnTo>
                  <a:lnTo>
                    <a:pt x="407162" y="509016"/>
                  </a:lnTo>
                  <a:lnTo>
                    <a:pt x="0" y="5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-7" b="4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2681346" y="2551807"/>
            <a:ext cx="4819501" cy="2961234"/>
            <a:chOff x="0" y="0"/>
            <a:chExt cx="6426002" cy="3948312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6350" y="6350"/>
              <a:ext cx="6413246" cy="3935603"/>
            </a:xfrm>
            <a:custGeom>
              <a:avLst/>
              <a:gdLst/>
              <a:ahLst/>
              <a:cxnLst/>
              <a:rect r="r" b="b" t="t" l="l"/>
              <a:pathLst>
                <a:path h="3935603" w="6413246">
                  <a:moveTo>
                    <a:pt x="0" y="126746"/>
                  </a:moveTo>
                  <a:cubicBezTo>
                    <a:pt x="0" y="56769"/>
                    <a:pt x="56769" y="0"/>
                    <a:pt x="126873" y="0"/>
                  </a:cubicBezTo>
                  <a:lnTo>
                    <a:pt x="6286373" y="0"/>
                  </a:lnTo>
                  <a:cubicBezTo>
                    <a:pt x="6356477" y="0"/>
                    <a:pt x="6413246" y="56769"/>
                    <a:pt x="6413246" y="126746"/>
                  </a:cubicBezTo>
                  <a:lnTo>
                    <a:pt x="6413246" y="3808857"/>
                  </a:lnTo>
                  <a:cubicBezTo>
                    <a:pt x="6413246" y="3878834"/>
                    <a:pt x="6356477" y="3935603"/>
                    <a:pt x="6286373" y="3935603"/>
                  </a:cubicBezTo>
                  <a:lnTo>
                    <a:pt x="126873" y="3935603"/>
                  </a:lnTo>
                  <a:cubicBezTo>
                    <a:pt x="56769" y="3935603"/>
                    <a:pt x="0" y="3878834"/>
                    <a:pt x="0" y="3808857"/>
                  </a:cubicBezTo>
                  <a:close/>
                </a:path>
              </a:pathLst>
            </a:custGeom>
            <a:solidFill>
              <a:srgbClr val="E1E1EA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425946" cy="3948303"/>
            </a:xfrm>
            <a:custGeom>
              <a:avLst/>
              <a:gdLst/>
              <a:ahLst/>
              <a:cxnLst/>
              <a:rect r="r" b="b" t="t" l="l"/>
              <a:pathLst>
                <a:path h="3948303" w="6425946">
                  <a:moveTo>
                    <a:pt x="0" y="133096"/>
                  </a:moveTo>
                  <a:cubicBezTo>
                    <a:pt x="0" y="59563"/>
                    <a:pt x="59690" y="0"/>
                    <a:pt x="133223" y="0"/>
                  </a:cubicBezTo>
                  <a:lnTo>
                    <a:pt x="6292723" y="0"/>
                  </a:lnTo>
                  <a:lnTo>
                    <a:pt x="6292723" y="6350"/>
                  </a:lnTo>
                  <a:lnTo>
                    <a:pt x="6292723" y="0"/>
                  </a:lnTo>
                  <a:cubicBezTo>
                    <a:pt x="6366256" y="0"/>
                    <a:pt x="6425946" y="59563"/>
                    <a:pt x="6425946" y="133096"/>
                  </a:cubicBezTo>
                  <a:lnTo>
                    <a:pt x="6419596" y="133096"/>
                  </a:lnTo>
                  <a:lnTo>
                    <a:pt x="6425946" y="133096"/>
                  </a:lnTo>
                  <a:lnTo>
                    <a:pt x="6425946" y="3815207"/>
                  </a:lnTo>
                  <a:lnTo>
                    <a:pt x="6419596" y="3815207"/>
                  </a:lnTo>
                  <a:lnTo>
                    <a:pt x="6425946" y="3815207"/>
                  </a:lnTo>
                  <a:cubicBezTo>
                    <a:pt x="6425946" y="3888740"/>
                    <a:pt x="6366256" y="3948303"/>
                    <a:pt x="6292723" y="3948303"/>
                  </a:cubicBezTo>
                  <a:lnTo>
                    <a:pt x="6292723" y="3941953"/>
                  </a:lnTo>
                  <a:lnTo>
                    <a:pt x="6292723" y="3948303"/>
                  </a:lnTo>
                  <a:lnTo>
                    <a:pt x="133223" y="3948303"/>
                  </a:lnTo>
                  <a:lnTo>
                    <a:pt x="133223" y="3941953"/>
                  </a:lnTo>
                  <a:lnTo>
                    <a:pt x="133223" y="3948303"/>
                  </a:lnTo>
                  <a:cubicBezTo>
                    <a:pt x="59690" y="3948303"/>
                    <a:pt x="0" y="3888740"/>
                    <a:pt x="0" y="3815207"/>
                  </a:cubicBezTo>
                  <a:lnTo>
                    <a:pt x="0" y="133096"/>
                  </a:lnTo>
                  <a:lnTo>
                    <a:pt x="6350" y="133096"/>
                  </a:lnTo>
                  <a:lnTo>
                    <a:pt x="0" y="133096"/>
                  </a:lnTo>
                  <a:moveTo>
                    <a:pt x="12700" y="133096"/>
                  </a:moveTo>
                  <a:lnTo>
                    <a:pt x="12700" y="3815207"/>
                  </a:lnTo>
                  <a:lnTo>
                    <a:pt x="6350" y="3815207"/>
                  </a:lnTo>
                  <a:lnTo>
                    <a:pt x="12700" y="3815207"/>
                  </a:lnTo>
                  <a:cubicBezTo>
                    <a:pt x="12700" y="3881628"/>
                    <a:pt x="66675" y="3935603"/>
                    <a:pt x="133223" y="3935603"/>
                  </a:cubicBezTo>
                  <a:lnTo>
                    <a:pt x="6292723" y="3935603"/>
                  </a:lnTo>
                  <a:cubicBezTo>
                    <a:pt x="6359271" y="3935603"/>
                    <a:pt x="6413246" y="3881755"/>
                    <a:pt x="6413246" y="3815207"/>
                  </a:cubicBezTo>
                  <a:lnTo>
                    <a:pt x="6413246" y="133096"/>
                  </a:lnTo>
                  <a:cubicBezTo>
                    <a:pt x="6413246" y="66675"/>
                    <a:pt x="6359271" y="12700"/>
                    <a:pt x="6292723" y="12700"/>
                  </a:cubicBezTo>
                  <a:lnTo>
                    <a:pt x="133223" y="12700"/>
                  </a:lnTo>
                  <a:lnTo>
                    <a:pt x="133223" y="6350"/>
                  </a:lnTo>
                  <a:lnTo>
                    <a:pt x="133223" y="12700"/>
                  </a:lnTo>
                  <a:cubicBezTo>
                    <a:pt x="66675" y="12700"/>
                    <a:pt x="12700" y="66548"/>
                    <a:pt x="12700" y="133096"/>
                  </a:cubicBezTo>
                  <a:close/>
                </a:path>
              </a:pathLst>
            </a:custGeom>
            <a:solidFill>
              <a:srgbClr val="C7C7D0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2921854" y="2792314"/>
            <a:ext cx="678805" cy="678805"/>
            <a:chOff x="0" y="0"/>
            <a:chExt cx="905073" cy="905073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905129" cy="905129"/>
            </a:xfrm>
            <a:custGeom>
              <a:avLst/>
              <a:gdLst/>
              <a:ahLst/>
              <a:cxnLst/>
              <a:rect r="r" b="b" t="t" l="l"/>
              <a:pathLst>
                <a:path h="905129" w="905129">
                  <a:moveTo>
                    <a:pt x="0" y="452501"/>
                  </a:moveTo>
                  <a:cubicBezTo>
                    <a:pt x="0" y="202565"/>
                    <a:pt x="202565" y="0"/>
                    <a:pt x="452501" y="0"/>
                  </a:cubicBezTo>
                  <a:cubicBezTo>
                    <a:pt x="702437" y="0"/>
                    <a:pt x="905129" y="202565"/>
                    <a:pt x="905129" y="452501"/>
                  </a:cubicBezTo>
                  <a:cubicBezTo>
                    <a:pt x="905129" y="702437"/>
                    <a:pt x="702437" y="905129"/>
                    <a:pt x="452501" y="905129"/>
                  </a:cubicBezTo>
                  <a:cubicBezTo>
                    <a:pt x="202565" y="905129"/>
                    <a:pt x="0" y="702437"/>
                    <a:pt x="0" y="452501"/>
                  </a:cubicBezTo>
                  <a:close/>
                </a:path>
              </a:pathLst>
            </a:custGeom>
            <a:solidFill>
              <a:srgbClr val="1B1B27"/>
            </a:solidFill>
          </p:spPr>
        </p:sp>
      </p:grpSp>
      <p:grpSp>
        <p:nvGrpSpPr>
          <p:cNvPr name="Group 20" id="20"/>
          <p:cNvGrpSpPr>
            <a:grpSpLocks noChangeAspect="true"/>
          </p:cNvGrpSpPr>
          <p:nvPr/>
        </p:nvGrpSpPr>
        <p:grpSpPr>
          <a:xfrm rot="0">
            <a:off x="13108484" y="2940844"/>
            <a:ext cx="305395" cy="381744"/>
            <a:chOff x="0" y="0"/>
            <a:chExt cx="407193" cy="508992"/>
          </a:xfrm>
        </p:grpSpPr>
        <p:sp>
          <p:nvSpPr>
            <p:cNvPr name="Freeform 21" id="21" descr="preencoded.png"/>
            <p:cNvSpPr/>
            <p:nvPr/>
          </p:nvSpPr>
          <p:spPr>
            <a:xfrm flipH="false" flipV="false" rot="0">
              <a:off x="0" y="0"/>
              <a:ext cx="407162" cy="509016"/>
            </a:xfrm>
            <a:custGeom>
              <a:avLst/>
              <a:gdLst/>
              <a:ahLst/>
              <a:cxnLst/>
              <a:rect r="r" b="b" t="t" l="l"/>
              <a:pathLst>
                <a:path h="509016" w="407162">
                  <a:moveTo>
                    <a:pt x="0" y="0"/>
                  </a:moveTo>
                  <a:lnTo>
                    <a:pt x="407162" y="0"/>
                  </a:lnTo>
                  <a:lnTo>
                    <a:pt x="407162" y="509016"/>
                  </a:lnTo>
                  <a:lnTo>
                    <a:pt x="0" y="5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-7" b="4"/>
              </a:stretch>
            </a:blip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7645152" y="5729734"/>
            <a:ext cx="9855696" cy="2599284"/>
            <a:chOff x="0" y="0"/>
            <a:chExt cx="13140928" cy="3465712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6350" y="6350"/>
              <a:ext cx="13128244" cy="3453003"/>
            </a:xfrm>
            <a:custGeom>
              <a:avLst/>
              <a:gdLst/>
              <a:ahLst/>
              <a:cxnLst/>
              <a:rect r="r" b="b" t="t" l="l"/>
              <a:pathLst>
                <a:path h="3453003" w="13128244">
                  <a:moveTo>
                    <a:pt x="0" y="126746"/>
                  </a:moveTo>
                  <a:cubicBezTo>
                    <a:pt x="0" y="56769"/>
                    <a:pt x="56896" y="0"/>
                    <a:pt x="127127" y="0"/>
                  </a:cubicBezTo>
                  <a:lnTo>
                    <a:pt x="13001117" y="0"/>
                  </a:lnTo>
                  <a:cubicBezTo>
                    <a:pt x="13071348" y="0"/>
                    <a:pt x="13128244" y="56769"/>
                    <a:pt x="13128244" y="126746"/>
                  </a:cubicBezTo>
                  <a:lnTo>
                    <a:pt x="13128244" y="3326257"/>
                  </a:lnTo>
                  <a:cubicBezTo>
                    <a:pt x="13128244" y="3396234"/>
                    <a:pt x="13071348" y="3453003"/>
                    <a:pt x="13001117" y="3453003"/>
                  </a:cubicBezTo>
                  <a:lnTo>
                    <a:pt x="127127" y="3453003"/>
                  </a:lnTo>
                  <a:cubicBezTo>
                    <a:pt x="56896" y="3453003"/>
                    <a:pt x="0" y="3396234"/>
                    <a:pt x="0" y="3326257"/>
                  </a:cubicBezTo>
                  <a:close/>
                </a:path>
              </a:pathLst>
            </a:custGeom>
            <a:solidFill>
              <a:srgbClr val="E1E1EA"/>
            </a:solid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3140944" cy="3465703"/>
            </a:xfrm>
            <a:custGeom>
              <a:avLst/>
              <a:gdLst/>
              <a:ahLst/>
              <a:cxnLst/>
              <a:rect r="r" b="b" t="t" l="l"/>
              <a:pathLst>
                <a:path h="3465703" w="13140944">
                  <a:moveTo>
                    <a:pt x="0" y="133096"/>
                  </a:moveTo>
                  <a:cubicBezTo>
                    <a:pt x="0" y="59563"/>
                    <a:pt x="59690" y="0"/>
                    <a:pt x="133477" y="0"/>
                  </a:cubicBezTo>
                  <a:lnTo>
                    <a:pt x="13007467" y="0"/>
                  </a:lnTo>
                  <a:lnTo>
                    <a:pt x="13007467" y="6350"/>
                  </a:lnTo>
                  <a:lnTo>
                    <a:pt x="13007467" y="0"/>
                  </a:lnTo>
                  <a:cubicBezTo>
                    <a:pt x="13081127" y="0"/>
                    <a:pt x="13140944" y="59563"/>
                    <a:pt x="13140944" y="133096"/>
                  </a:cubicBezTo>
                  <a:lnTo>
                    <a:pt x="13134594" y="133096"/>
                  </a:lnTo>
                  <a:lnTo>
                    <a:pt x="13140944" y="133096"/>
                  </a:lnTo>
                  <a:lnTo>
                    <a:pt x="13140944" y="3332607"/>
                  </a:lnTo>
                  <a:lnTo>
                    <a:pt x="13134594" y="3332607"/>
                  </a:lnTo>
                  <a:lnTo>
                    <a:pt x="13140944" y="3332607"/>
                  </a:lnTo>
                  <a:cubicBezTo>
                    <a:pt x="13140944" y="3406140"/>
                    <a:pt x="13081254" y="3465703"/>
                    <a:pt x="13007467" y="3465703"/>
                  </a:cubicBezTo>
                  <a:lnTo>
                    <a:pt x="13007467" y="3459353"/>
                  </a:lnTo>
                  <a:lnTo>
                    <a:pt x="13007467" y="3465703"/>
                  </a:lnTo>
                  <a:lnTo>
                    <a:pt x="133477" y="3465703"/>
                  </a:lnTo>
                  <a:lnTo>
                    <a:pt x="133477" y="3459353"/>
                  </a:lnTo>
                  <a:lnTo>
                    <a:pt x="133477" y="3465703"/>
                  </a:lnTo>
                  <a:cubicBezTo>
                    <a:pt x="59690" y="3465703"/>
                    <a:pt x="0" y="3406140"/>
                    <a:pt x="0" y="3332607"/>
                  </a:cubicBezTo>
                  <a:lnTo>
                    <a:pt x="0" y="133096"/>
                  </a:lnTo>
                  <a:lnTo>
                    <a:pt x="6350" y="133096"/>
                  </a:lnTo>
                  <a:lnTo>
                    <a:pt x="0" y="133096"/>
                  </a:lnTo>
                  <a:moveTo>
                    <a:pt x="12700" y="133096"/>
                  </a:moveTo>
                  <a:lnTo>
                    <a:pt x="12700" y="3332607"/>
                  </a:lnTo>
                  <a:lnTo>
                    <a:pt x="6350" y="3332607"/>
                  </a:lnTo>
                  <a:lnTo>
                    <a:pt x="12700" y="3332607"/>
                  </a:lnTo>
                  <a:cubicBezTo>
                    <a:pt x="12700" y="3399028"/>
                    <a:pt x="66675" y="3453003"/>
                    <a:pt x="133477" y="3453003"/>
                  </a:cubicBezTo>
                  <a:lnTo>
                    <a:pt x="13007467" y="3453003"/>
                  </a:lnTo>
                  <a:cubicBezTo>
                    <a:pt x="13074142" y="3453003"/>
                    <a:pt x="13128244" y="3399155"/>
                    <a:pt x="13128244" y="3332607"/>
                  </a:cubicBezTo>
                  <a:lnTo>
                    <a:pt x="13128244" y="133096"/>
                  </a:lnTo>
                  <a:cubicBezTo>
                    <a:pt x="13128244" y="66675"/>
                    <a:pt x="13074269" y="12700"/>
                    <a:pt x="13007467" y="12700"/>
                  </a:cubicBezTo>
                  <a:lnTo>
                    <a:pt x="133477" y="12700"/>
                  </a:lnTo>
                  <a:lnTo>
                    <a:pt x="133477" y="6350"/>
                  </a:lnTo>
                  <a:lnTo>
                    <a:pt x="133477" y="12700"/>
                  </a:lnTo>
                  <a:cubicBezTo>
                    <a:pt x="66675" y="12700"/>
                    <a:pt x="12700" y="66548"/>
                    <a:pt x="12700" y="133096"/>
                  </a:cubicBezTo>
                  <a:close/>
                </a:path>
              </a:pathLst>
            </a:custGeom>
            <a:solidFill>
              <a:srgbClr val="C7C7D0"/>
            </a:solid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7885659" y="5970240"/>
            <a:ext cx="678805" cy="678805"/>
            <a:chOff x="0" y="0"/>
            <a:chExt cx="905073" cy="905073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905129" cy="905129"/>
            </a:xfrm>
            <a:custGeom>
              <a:avLst/>
              <a:gdLst/>
              <a:ahLst/>
              <a:cxnLst/>
              <a:rect r="r" b="b" t="t" l="l"/>
              <a:pathLst>
                <a:path h="905129" w="905129">
                  <a:moveTo>
                    <a:pt x="0" y="452501"/>
                  </a:moveTo>
                  <a:cubicBezTo>
                    <a:pt x="0" y="202565"/>
                    <a:pt x="202565" y="0"/>
                    <a:pt x="452501" y="0"/>
                  </a:cubicBezTo>
                  <a:cubicBezTo>
                    <a:pt x="702437" y="0"/>
                    <a:pt x="905129" y="202565"/>
                    <a:pt x="905129" y="452501"/>
                  </a:cubicBezTo>
                  <a:cubicBezTo>
                    <a:pt x="905129" y="702437"/>
                    <a:pt x="702437" y="905129"/>
                    <a:pt x="452501" y="905129"/>
                  </a:cubicBezTo>
                  <a:cubicBezTo>
                    <a:pt x="202565" y="905129"/>
                    <a:pt x="0" y="702437"/>
                    <a:pt x="0" y="452501"/>
                  </a:cubicBezTo>
                  <a:close/>
                </a:path>
              </a:pathLst>
            </a:custGeom>
            <a:solidFill>
              <a:srgbClr val="1B1B27"/>
            </a:solidFill>
          </p:spPr>
        </p:sp>
      </p:grpSp>
      <p:grpSp>
        <p:nvGrpSpPr>
          <p:cNvPr name="Group 27" id="27"/>
          <p:cNvGrpSpPr>
            <a:grpSpLocks noChangeAspect="true"/>
          </p:cNvGrpSpPr>
          <p:nvPr/>
        </p:nvGrpSpPr>
        <p:grpSpPr>
          <a:xfrm rot="0">
            <a:off x="8072289" y="6118771"/>
            <a:ext cx="305395" cy="381744"/>
            <a:chOff x="0" y="0"/>
            <a:chExt cx="407193" cy="508992"/>
          </a:xfrm>
        </p:grpSpPr>
        <p:sp>
          <p:nvSpPr>
            <p:cNvPr name="Freeform 28" id="28" descr="preencoded.png"/>
            <p:cNvSpPr/>
            <p:nvPr/>
          </p:nvSpPr>
          <p:spPr>
            <a:xfrm flipH="false" flipV="false" rot="0">
              <a:off x="0" y="0"/>
              <a:ext cx="407162" cy="509016"/>
            </a:xfrm>
            <a:custGeom>
              <a:avLst/>
              <a:gdLst/>
              <a:ahLst/>
              <a:cxnLst/>
              <a:rect r="r" b="b" t="t" l="l"/>
              <a:pathLst>
                <a:path h="509016" w="407162">
                  <a:moveTo>
                    <a:pt x="0" y="0"/>
                  </a:moveTo>
                  <a:lnTo>
                    <a:pt x="407162" y="0"/>
                  </a:lnTo>
                  <a:lnTo>
                    <a:pt x="407162" y="509016"/>
                  </a:lnTo>
                  <a:lnTo>
                    <a:pt x="0" y="5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-7" b="4"/>
              </a:stretch>
            </a:blipFill>
          </p:spPr>
        </p:sp>
      </p:grpSp>
      <p:sp>
        <p:nvSpPr>
          <p:cNvPr name="Freeform 29" id="29"/>
          <p:cNvSpPr/>
          <p:nvPr/>
        </p:nvSpPr>
        <p:spPr>
          <a:xfrm flipH="false" flipV="false" rot="0">
            <a:off x="16037983" y="161666"/>
            <a:ext cx="1462866" cy="641410"/>
          </a:xfrm>
          <a:custGeom>
            <a:avLst/>
            <a:gdLst/>
            <a:ahLst/>
            <a:cxnLst/>
            <a:rect r="r" b="b" t="t" l="l"/>
            <a:pathLst>
              <a:path h="641410" w="1462866">
                <a:moveTo>
                  <a:pt x="0" y="0"/>
                </a:moveTo>
                <a:lnTo>
                  <a:pt x="1462866" y="0"/>
                </a:lnTo>
                <a:lnTo>
                  <a:pt x="1462866" y="641410"/>
                </a:lnTo>
                <a:lnTo>
                  <a:pt x="0" y="64141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30" id="30"/>
          <p:cNvSpPr txBox="true"/>
          <p:nvPr/>
        </p:nvSpPr>
        <p:spPr>
          <a:xfrm rot="0">
            <a:off x="7649915" y="784026"/>
            <a:ext cx="9846171" cy="1398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62"/>
              </a:lnSpc>
            </a:pPr>
            <a:r>
              <a:rPr lang="en-US" sz="4437">
                <a:solidFill>
                  <a:srgbClr val="1B1B27"/>
                </a:solidFill>
                <a:latin typeface="Canva Sans"/>
                <a:ea typeface="Canva Sans"/>
                <a:cs typeface="Canva Sans"/>
                <a:sym typeface="Canva Sans"/>
              </a:rPr>
              <a:t>Ready to Dominate San Jose Search Results?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7885659" y="3687813"/>
            <a:ext cx="2828628" cy="336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50"/>
              </a:lnSpc>
            </a:pPr>
            <a:r>
              <a:rPr lang="en-US" sz="2187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Free SEO Audit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7885659" y="4120009"/>
            <a:ext cx="4338489" cy="1385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12"/>
              </a:lnSpc>
            </a:pPr>
            <a:r>
              <a:rPr lang="en-US" sz="1750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Discover what's holding your San Jose business back with our comprehensive 22-point technical and competitive analysis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2921854" y="3687813"/>
            <a:ext cx="2828627" cy="336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50"/>
              </a:lnSpc>
            </a:pPr>
            <a:r>
              <a:rPr lang="en-US" sz="2187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Custom Strategy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2921854" y="4120009"/>
            <a:ext cx="4338489" cy="10334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12"/>
              </a:lnSpc>
            </a:pPr>
            <a:r>
              <a:rPr lang="en-US" sz="1750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Get a tailored SEO roadmap designed specifically for your business goals and San Jose target market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7885659" y="6865739"/>
            <a:ext cx="2828628" cy="336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50"/>
              </a:lnSpc>
            </a:pPr>
            <a:r>
              <a:rPr lang="en-US" sz="2187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Measurable Results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7885659" y="7297936"/>
            <a:ext cx="9374684" cy="6810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12"/>
              </a:lnSpc>
            </a:pPr>
            <a:r>
              <a:rPr lang="en-US" sz="1750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Experience the difference our data-driven approach makes with transparent reporting and consistent growth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7649915" y="8614767"/>
            <a:ext cx="9846171" cy="861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62"/>
              </a:lnSpc>
            </a:pPr>
            <a:r>
              <a:rPr lang="en-US" sz="2187">
                <a:solidFill>
                  <a:srgbClr val="3C3939"/>
                </a:solidFill>
                <a:latin typeface="Canva Sans"/>
                <a:ea typeface="Canva Sans"/>
                <a:cs typeface="Canva Sans"/>
                <a:sym typeface="Canva Sans"/>
              </a:rPr>
              <a:t>Contact Fair Marketing today at (866-426-7443) or visit www.fairmarketing.com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DAGxzO2Mrs4</dc:identifier>
  <dcterms:modified xsi:type="dcterms:W3CDTF">2011-08-01T06:04:30Z</dcterms:modified>
  <cp:revision>1</cp:revision>
  <dc:title>San-Jose-SEO-Strategies-for-Local-Business-Growth.pptx</dc:title>
</cp:coreProperties>
</file>