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8671" t="0" r="-3867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When choosing a web design and development company, prioritize expertise, design aesthetics, technical proficiency, SEO understanding, responsive design, e-commerce capabilities, CMS user-friendliness, and reliable customer support.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When selecting a company to bring your digital vision to life, consider the following factors: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**Expertise and Experience:** Look for a company with a proven track record of delivering high-quality websites. </a:t>
            </a:r>
          </a:p>
          <a:p>
            <a:pPr algn="ctr">
              <a:lnSpc>
                <a:spcPts val="4373"/>
              </a:lnSpc>
            </a:pPr>
            <a:r>
              <a:rPr lang="en-US" sz="2733">
                <a:solidFill>
                  <a:srgbClr val="000000"/>
                </a:solidFill>
                <a:latin typeface="Canva Sans"/>
                <a:ea typeface="Canva Sans"/>
                <a:cs typeface="Canva Sans"/>
                <a:sym typeface="Canva Sans"/>
              </a:rPr>
              <a:t>* **Design Capabilities:** A strong design team can create visually appealing and user-friendly websites that leave a lasting impression.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20747"/>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**Development Skills:** A skilled development team ensures that your website is technically sound, fast, and secure.</a:t>
            </a:r>
          </a:p>
          <a:p>
            <a:pPr algn="ctr">
              <a:lnSpc>
                <a:spcPts val="4373"/>
              </a:lnSpc>
            </a:pPr>
            <a:r>
              <a:rPr lang="en-US" sz="2733">
                <a:solidFill>
                  <a:srgbClr val="000000"/>
                </a:solidFill>
                <a:latin typeface="Canva Sans"/>
                <a:ea typeface="Canva Sans"/>
                <a:cs typeface="Canva Sans"/>
                <a:sym typeface="Canva Sans"/>
              </a:rPr>
              <a:t>* **SEO Expertise:** Understanding search engine optimization (SEO) is crucial for improving your website's visibility in search engine results. </a:t>
            </a:r>
          </a:p>
          <a:p>
            <a:pPr algn="ctr">
              <a:lnSpc>
                <a:spcPts val="4373"/>
              </a:lnSpc>
            </a:pPr>
            <a:r>
              <a:rPr lang="en-US" sz="2733">
                <a:solidFill>
                  <a:srgbClr val="000000"/>
                </a:solidFill>
                <a:latin typeface="Canva Sans"/>
                <a:ea typeface="Canva Sans"/>
                <a:cs typeface="Canva Sans"/>
                <a:sym typeface="Canva Sans"/>
              </a:rPr>
              <a:t>* **Responsive Design:** A responsive website adapts to different screen sizes, providing a seamless user experience across devices.</a:t>
            </a:r>
          </a:p>
          <a:p>
            <a:pPr algn="ctr">
              <a:lnSpc>
                <a:spcPts val="4373"/>
              </a:lnSpc>
              <a:spcBef>
                <a:spcPct val="0"/>
              </a:spcBef>
            </a:pPr>
            <a:r>
              <a:rPr lang="en-US" sz="2733">
                <a:solidFill>
                  <a:srgbClr val="000000"/>
                </a:solidFill>
                <a:latin typeface="Canva Sans"/>
                <a:ea typeface="Canva Sans"/>
                <a:cs typeface="Canva Sans"/>
                <a:sym typeface="Canva Sans"/>
              </a:rPr>
              <a:t>* **E-commerce Functionality:** If you're an online retailer, consider a company with experience in building and maintaining e-commerce websites.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7175"/>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**Content Management Systems (CMS):** A user-friendly CMS empowers you to manage your website's content easily. </a:t>
            </a:r>
          </a:p>
          <a:p>
            <a:pPr algn="ctr">
              <a:lnSpc>
                <a:spcPts val="4373"/>
              </a:lnSpc>
            </a:pPr>
            <a:r>
              <a:rPr lang="en-US" sz="2733">
                <a:solidFill>
                  <a:srgbClr val="000000"/>
                </a:solidFill>
                <a:latin typeface="Canva Sans"/>
                <a:ea typeface="Canva Sans"/>
                <a:cs typeface="Canva Sans"/>
                <a:sym typeface="Canva Sans"/>
              </a:rPr>
              <a:t>Reliable customer support ensures timely resolution of issues and queries. </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**Top Web Design and Development Companies to Consider**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While specific recommendations may vary based on your individual needs and budget, here are some qualities to look for in a top-tier web design and development company:</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**Innovative Design Thinking:** They should be able to push the boundaries of creativity and deliver unique, visually stunning designs.</a:t>
            </a:r>
          </a:p>
          <a:p>
            <a:pPr algn="ctr">
              <a:lnSpc>
                <a:spcPts val="4373"/>
              </a:lnSpc>
            </a:pPr>
            <a:r>
              <a:rPr lang="en-US" sz="2733">
                <a:solidFill>
                  <a:srgbClr val="000000"/>
                </a:solidFill>
                <a:latin typeface="Canva Sans"/>
                <a:ea typeface="Canva Sans"/>
                <a:cs typeface="Canva Sans"/>
                <a:sym typeface="Canva Sans"/>
              </a:rPr>
              <a:t>* **Seamless User Experience:** User experience (UX) should be a top priority, ensuring that your website is easy to navigate and use.</a:t>
            </a:r>
          </a:p>
          <a:p>
            <a:pPr algn="ctr">
              <a:lnSpc>
                <a:spcPts val="4373"/>
              </a:lnSpc>
            </a:pPr>
            <a:r>
              <a:rPr lang="en-US" sz="2733">
                <a:solidFill>
                  <a:srgbClr val="000000"/>
                </a:solidFill>
                <a:latin typeface="Canva Sans"/>
                <a:ea typeface="Canva Sans"/>
                <a:cs typeface="Canva Sans"/>
                <a:sym typeface="Canva Sans"/>
              </a:rPr>
              <a:t>* **Scalable Solutions:** Your website should be able to grow with your business, accommodating future expansion and increased traffic.</a:t>
            </a:r>
          </a:p>
          <a:p>
            <a:pPr algn="ctr">
              <a:lnSpc>
                <a:spcPts val="4373"/>
              </a:lnSpc>
            </a:pPr>
            <a:r>
              <a:rPr lang="en-US" sz="2733">
                <a:solidFill>
                  <a:srgbClr val="000000"/>
                </a:solidFill>
                <a:latin typeface="Canva Sans"/>
                <a:ea typeface="Canva Sans"/>
                <a:cs typeface="Canva Sans"/>
                <a:sym typeface="Canva Sans"/>
              </a:rPr>
              <a:t>* **Strong Security Measures:** Protecting your website and your customers' data is paramount.</a:t>
            </a:r>
          </a:p>
          <a:p>
            <a:pPr algn="ctr">
              <a:lnSpc>
                <a:spcPts val="4373"/>
              </a:lnSpc>
            </a:pPr>
            <a:r>
              <a:rPr lang="en-US" sz="2733">
                <a:solidFill>
                  <a:srgbClr val="000000"/>
                </a:solidFill>
                <a:latin typeface="Canva Sans"/>
                <a:ea typeface="Canva Sans"/>
                <a:cs typeface="Canva Sans"/>
                <a:sym typeface="Canva Sans"/>
              </a:rPr>
              <a:t>* **Exceptional Customer Support:** A responsive and helpful support team can make a significant difference.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9773"/>
            <a:ext cx="18288000" cy="16137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A reputable web design and development company can maximize your online presence. Invest in a high-quality website that drives traffic, generates leads, and ultimately contributes to your business success.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14404" r="0" b="-14404"/>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143" y="263095"/>
            <a:ext cx="14362926" cy="6299543"/>
          </a:xfrm>
          <a:custGeom>
            <a:avLst/>
            <a:gdLst/>
            <a:ahLst/>
            <a:cxnLst/>
            <a:rect r="r" b="b" t="t" l="l"/>
            <a:pathLst>
              <a:path h="6299543" w="14362926">
                <a:moveTo>
                  <a:pt x="0" y="0"/>
                </a:moveTo>
                <a:lnTo>
                  <a:pt x="14362926" y="0"/>
                </a:lnTo>
                <a:lnTo>
                  <a:pt x="14362926" y="6299544"/>
                </a:lnTo>
                <a:lnTo>
                  <a:pt x="0" y="6299544"/>
                </a:lnTo>
                <a:lnTo>
                  <a:pt x="0" y="0"/>
                </a:lnTo>
                <a:close/>
              </a:path>
            </a:pathLst>
          </a:custGeom>
          <a:blipFill>
            <a:blip r:embed="rId2"/>
            <a:stretch>
              <a:fillRect l="0" t="-11488" r="0" b="-11488"/>
            </a:stretch>
          </a:blipFill>
        </p:spPr>
      </p:sp>
      <p:sp>
        <p:nvSpPr>
          <p:cNvPr name="TextBox 3" id="3"/>
          <p:cNvSpPr txBox="true"/>
          <p:nvPr/>
        </p:nvSpPr>
        <p:spPr>
          <a:xfrm rot="0">
            <a:off x="0" y="8472176"/>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Crafting Digital Experiences that Captivate: A Look at Top-Tier Design and Development Companies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87769" y="294800"/>
            <a:ext cx="14322938" cy="6803351"/>
          </a:xfrm>
          <a:custGeom>
            <a:avLst/>
            <a:gdLst/>
            <a:ahLst/>
            <a:cxnLst/>
            <a:rect r="r" b="b" t="t" l="l"/>
            <a:pathLst>
              <a:path h="6803351" w="14322938">
                <a:moveTo>
                  <a:pt x="0" y="0"/>
                </a:moveTo>
                <a:lnTo>
                  <a:pt x="14322938" y="0"/>
                </a:lnTo>
                <a:lnTo>
                  <a:pt x="14322938" y="6803351"/>
                </a:lnTo>
                <a:lnTo>
                  <a:pt x="0" y="6803351"/>
                </a:lnTo>
                <a:lnTo>
                  <a:pt x="0" y="0"/>
                </a:lnTo>
                <a:close/>
              </a:path>
            </a:pathLst>
          </a:custGeom>
          <a:blipFill>
            <a:blip r:embed="rId2"/>
            <a:stretch>
              <a:fillRect l="0" t="-39570" r="0" b="-34156"/>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today's digital age, a captivating online presence is no longer a luxury but a necessity.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1741" y="294482"/>
            <a:ext cx="14454995" cy="6277797"/>
          </a:xfrm>
          <a:custGeom>
            <a:avLst/>
            <a:gdLst/>
            <a:ahLst/>
            <a:cxnLst/>
            <a:rect r="r" b="b" t="t" l="l"/>
            <a:pathLst>
              <a:path h="6277797" w="14454995">
                <a:moveTo>
                  <a:pt x="0" y="0"/>
                </a:moveTo>
                <a:lnTo>
                  <a:pt x="14454995" y="0"/>
                </a:lnTo>
                <a:lnTo>
                  <a:pt x="14454995" y="6277797"/>
                </a:lnTo>
                <a:lnTo>
                  <a:pt x="0" y="6277797"/>
                </a:lnTo>
                <a:lnTo>
                  <a:pt x="0" y="0"/>
                </a:lnTo>
                <a:close/>
              </a:path>
            </a:pathLst>
          </a:custGeom>
          <a:blipFill>
            <a:blip r:embed="rId2"/>
            <a:stretch>
              <a:fillRect l="0" t="-40489" r="0" b="-48032"/>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 stand </a:t>
            </a:r>
            <a:r>
              <a:rPr lang="en-US" sz="2733">
                <a:solidFill>
                  <a:srgbClr val="000000"/>
                </a:solidFill>
                <a:latin typeface="Canva Sans"/>
                <a:ea typeface="Canva Sans"/>
                <a:cs typeface="Canva Sans"/>
                <a:sym typeface="Canva Sans"/>
              </a:rPr>
              <a:t>out in a crowded marketplace, businesses must invest in top-tier design and development companies that can craft digital experiences that resonate with their target audience.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0836" y="286016"/>
            <a:ext cx="14262042" cy="6452587"/>
          </a:xfrm>
          <a:custGeom>
            <a:avLst/>
            <a:gdLst/>
            <a:ahLst/>
            <a:cxnLst/>
            <a:rect r="r" b="b" t="t" l="l"/>
            <a:pathLst>
              <a:path h="6452587" w="14262042">
                <a:moveTo>
                  <a:pt x="0" y="0"/>
                </a:moveTo>
                <a:lnTo>
                  <a:pt x="14262042" y="0"/>
                </a:lnTo>
                <a:lnTo>
                  <a:pt x="14262042" y="6452587"/>
                </a:lnTo>
                <a:lnTo>
                  <a:pt x="0" y="6452587"/>
                </a:lnTo>
                <a:lnTo>
                  <a:pt x="0" y="0"/>
                </a:lnTo>
                <a:close/>
              </a:path>
            </a:pathLst>
          </a:custGeom>
          <a:blipFill>
            <a:blip r:embed="rId2"/>
            <a:stretch>
              <a:fillRect l="0" t="-14224" r="0" b="-10147"/>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What Makes a Top-Tier Design and Development Company?</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31461"/>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 top-tier company is more than just a team of skilled designers and developers. It’s a strategic partner that understands the nuances of digital transformation. Key characteristics of such companies include: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User-Centric Approach: They prioritize user experience (UX) and user interface (UI) design to create intuitive and engaging digital products.1</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Cutting-Edge Technology: They stay abreast of the latest technological trends to deliver innovative solutions.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Cross-Functional Expertise: They have a diverse team of experts, including designers, developers, content strategists, and digital marketers.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Data-Driven Insights: They leverage data analytics to make informed decisions and optimize performance.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Agile Methodology: They adopt agile development practices to ensure flexibility and adaptability.</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94556"/>
            <a:ext cx="18288000" cy="6585777"/>
          </a:xfrm>
          <a:prstGeom prst="rect">
            <a:avLst/>
          </a:prstGeom>
        </p:spPr>
        <p:txBody>
          <a:bodyPr anchor="t" rtlCol="false" tIns="0" lIns="0" bIns="0" rIns="0">
            <a:spAutoFit/>
          </a:bodyPr>
          <a:lstStyle/>
          <a:p>
            <a:pPr algn="ctr" marL="590210" indent="-295105" lvl="1">
              <a:lnSpc>
                <a:spcPts val="4373"/>
              </a:lnSpc>
              <a:buFont typeface="Arial"/>
              <a:buChar char="•"/>
            </a:pPr>
          </a:p>
          <a:p>
            <a:pPr algn="ctr">
              <a:lnSpc>
                <a:spcPts val="4373"/>
              </a:lnSpc>
              <a:spcBef>
                <a:spcPct val="0"/>
              </a:spcBef>
            </a:pPr>
            <a:r>
              <a:rPr lang="en-US" sz="2733">
                <a:solidFill>
                  <a:srgbClr val="000000"/>
                </a:solidFill>
                <a:latin typeface="Canva Sans"/>
                <a:ea typeface="Canva Sans"/>
                <a:cs typeface="Canva Sans"/>
                <a:sym typeface="Canva Sans"/>
              </a:rPr>
              <a:t>Key Factors to Consider When Cho</a:t>
            </a:r>
            <a:r>
              <a:rPr lang="en-US" sz="2733">
                <a:solidFill>
                  <a:srgbClr val="000000"/>
                </a:solidFill>
                <a:latin typeface="Canva Sans"/>
                <a:ea typeface="Canva Sans"/>
                <a:cs typeface="Canva Sans"/>
                <a:sym typeface="Canva Sans"/>
              </a:rPr>
              <a:t>osing a Design and Development Company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Portfolio: Evaluate the company's past projects to assess their design aesthetic, technical capabilities, and industry experience.2</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Team Expertise: A strong team with diverse skills and a passion for innovation is crucial.</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Communication: Effective communication is essential for a successful partnership.</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Project Management: A robust project management process ensures timely delivery and quality.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Pricing and Contracts: Clearly defined pricing models and contracts protect both parties.</a:t>
            </a:r>
          </a:p>
          <a:p>
            <a:pPr algn="ctr">
              <a:lnSpc>
                <a:spcPts val="4373"/>
              </a:lnSpc>
              <a:spcBef>
                <a:spcPct val="0"/>
              </a:spcBef>
            </a:pPr>
            <a:r>
              <a:rPr lang="en-US" sz="2733">
                <a:solidFill>
                  <a:srgbClr val="000000"/>
                </a:solidFill>
                <a:latin typeface="Canva Sans"/>
                <a:ea typeface="Canva Sans"/>
                <a:cs typeface="Canva Sans"/>
                <a:sym typeface="Canva Sans"/>
              </a:rPr>
              <a:t>Top-Tier Design and Development Companies Shaping the Digital Landscape</a:t>
            </a:r>
          </a:p>
          <a:p>
            <a:pPr algn="ctr">
              <a:lnSpc>
                <a:spcPts val="4373"/>
              </a:lnSpc>
              <a:spcBef>
                <a:spcPct val="0"/>
              </a:spcBef>
            </a:pPr>
            <a:r>
              <a:rPr lang="en-US" sz="2733">
                <a:solidFill>
                  <a:srgbClr val="000000"/>
                </a:solidFill>
                <a:latin typeface="Canva Sans"/>
                <a:ea typeface="Canva Sans"/>
                <a:cs typeface="Canva Sans"/>
                <a:sym typeface="Canva Sans"/>
              </a:rPr>
              <a:t>While specific companies may vary in reputation and expertise, here are some qualities to look for in a top-tier firm:</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5628"/>
            <a:ext cx="18288000" cy="5480877"/>
          </a:xfrm>
          <a:prstGeom prst="rect">
            <a:avLst/>
          </a:prstGeom>
        </p:spPr>
        <p:txBody>
          <a:bodyPr anchor="t" rtlCol="false" tIns="0" lIns="0" bIns="0" rIns="0">
            <a:spAutoFit/>
          </a:bodyPr>
          <a:lstStyle/>
          <a:p>
            <a:pPr algn="ctr">
              <a:lnSpc>
                <a:spcPts val="4373"/>
              </a:lnSpc>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Innovative Design Thinking: They push the boundaries of creativity and challenge the status quo.</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Seamless User Experiences: They prioritize intuitive interactions and minimal friction.</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Scalable Solutions: They build digital products that can grow with your business.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Strong Security Measures: They protect sensitive data and ensure c</a:t>
            </a:r>
            <a:r>
              <a:rPr lang="en-US" sz="2733">
                <a:solidFill>
                  <a:srgbClr val="000000"/>
                </a:solidFill>
                <a:latin typeface="Canva Sans"/>
                <a:ea typeface="Canva Sans"/>
                <a:cs typeface="Canva Sans"/>
                <a:sym typeface="Canva Sans"/>
              </a:rPr>
              <a:t>ompliance with industry standards.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Exceptional Customer Support: They provide ongoing maintenance and support to keep your digital assets running smoothly.</a:t>
            </a:r>
          </a:p>
          <a:p>
            <a:pPr algn="ctr">
              <a:lnSpc>
                <a:spcPts val="4373"/>
              </a:lnSpc>
              <a:spcBef>
                <a:spcPct val="0"/>
              </a:spcBef>
            </a:pPr>
            <a:r>
              <a:rPr lang="en-US" sz="2733">
                <a:solidFill>
                  <a:srgbClr val="000000"/>
                </a:solidFill>
                <a:latin typeface="Canva Sans"/>
                <a:ea typeface="Canva Sans"/>
                <a:cs typeface="Canva Sans"/>
                <a:sym typeface="Canva Sans"/>
              </a:rPr>
              <a:t>By partnering with a top-tier design and development company, businesses can unlock the full potential of the digital world. A well-crafted digital experience can drive brand awareness, increase engagement, and ultimately boost revenue.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5628"/>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3</a:t>
            </a:r>
          </a:p>
          <a:p>
            <a:pPr algn="ctr">
              <a:lnSpc>
                <a:spcPts val="4373"/>
              </a:lnSpc>
              <a:spcBef>
                <a:spcPct val="0"/>
              </a:spcBef>
            </a:pPr>
            <a:r>
              <a:rPr lang="en-US" sz="2733">
                <a:solidFill>
                  <a:srgbClr val="000000"/>
                </a:solidFill>
                <a:latin typeface="Canva Sans"/>
                <a:ea typeface="Canva Sans"/>
                <a:cs typeface="Canva Sans"/>
                <a:sym typeface="Canva Sans"/>
              </a:rPr>
              <a:t>By following these guidelines and considering the factors mentioned above, you can select a design and development company that will help you achieve your digital goals.</a:t>
            </a:r>
          </a:p>
        </p:txBody>
      </p:sp>
      <p:sp>
        <p:nvSpPr>
          <p:cNvPr name="TextBox 3" id="3"/>
          <p:cNvSpPr txBox="true"/>
          <p:nvPr/>
        </p:nvSpPr>
        <p:spPr>
          <a:xfrm rot="0">
            <a:off x="0" y="5623272"/>
            <a:ext cx="18288000" cy="38235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**Best Web Design and Development Companies: Boost Your Online Visibility**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 strong online presence is crucial for businesses of all sizes to thrive in today's digital age. A well-designed and developed website can significantly impact your brand's visibility, credibility, and ultimately, your bottom line. To achieve these goals, partnering with a top-tier web design and development company is crucial.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DAGZjExoWGI</dc:identifier>
  <dcterms:modified xsi:type="dcterms:W3CDTF">2011-08-01T06:04:30Z</dcterms:modified>
  <cp:revision>1</cp:revision>
  <dc:title>Crafting Digital Experiences that Captivate: A Look at Top-Tier Design and Development Companies</dc:title>
</cp:coreProperties>
</file>