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Poppins Bold" charset="1" panose="00000800000000000000"/>
      <p:regular r:id="rId12"/>
    </p:embeddedFont>
    <p:embeddedFont>
      <p:font typeface="Poppins" charset="1" panose="00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https://www.wgtcorp.com/services/technology-guidance-for-business-success/" TargetMode="External" Type="http://schemas.openxmlformats.org/officeDocument/2006/relationships/hyperlink"/><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0.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http://wgtcorp.com" TargetMode="External" Type="http://schemas.openxmlformats.org/officeDocument/2006/relationships/hyperlink"/><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10.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sp>
        <p:nvSpPr>
          <p:cNvPr name="Freeform 2" id="2"/>
          <p:cNvSpPr/>
          <p:nvPr/>
        </p:nvSpPr>
        <p:spPr>
          <a:xfrm flipH="false" flipV="false" rot="0">
            <a:off x="-6572593" y="-3755210"/>
            <a:ext cx="13145186" cy="11209259"/>
          </a:xfrm>
          <a:custGeom>
            <a:avLst/>
            <a:gdLst/>
            <a:ahLst/>
            <a:cxnLst/>
            <a:rect r="r" b="b" t="t" l="l"/>
            <a:pathLst>
              <a:path h="11209259" w="13145186">
                <a:moveTo>
                  <a:pt x="0" y="0"/>
                </a:moveTo>
                <a:lnTo>
                  <a:pt x="13145186" y="0"/>
                </a:lnTo>
                <a:lnTo>
                  <a:pt x="13145186" y="11209259"/>
                </a:lnTo>
                <a:lnTo>
                  <a:pt x="0" y="11209259"/>
                </a:lnTo>
                <a:lnTo>
                  <a:pt x="0" y="0"/>
                </a:lnTo>
                <a:close/>
              </a:path>
            </a:pathLst>
          </a:custGeom>
          <a:blipFill>
            <a:blip r:embed="rId2">
              <a:alphaModFix amt="50000"/>
            </a:blip>
            <a:stretch>
              <a:fillRect l="0" t="0" r="0" b="0"/>
            </a:stretch>
          </a:blipFill>
        </p:spPr>
      </p:sp>
      <p:sp>
        <p:nvSpPr>
          <p:cNvPr name="Freeform 3" id="3"/>
          <p:cNvSpPr/>
          <p:nvPr/>
        </p:nvSpPr>
        <p:spPr>
          <a:xfrm flipH="false" flipV="false" rot="0">
            <a:off x="10424866" y="287472"/>
            <a:ext cx="11364538" cy="8229600"/>
          </a:xfrm>
          <a:custGeom>
            <a:avLst/>
            <a:gdLst/>
            <a:ahLst/>
            <a:cxnLst/>
            <a:rect r="r" b="b" t="t" l="l"/>
            <a:pathLst>
              <a:path h="8229600" w="11364538">
                <a:moveTo>
                  <a:pt x="0" y="0"/>
                </a:moveTo>
                <a:lnTo>
                  <a:pt x="11364538" y="0"/>
                </a:lnTo>
                <a:lnTo>
                  <a:pt x="11364538" y="8229600"/>
                </a:lnTo>
                <a:lnTo>
                  <a:pt x="0" y="8229600"/>
                </a:lnTo>
                <a:lnTo>
                  <a:pt x="0" y="0"/>
                </a:lnTo>
                <a:close/>
              </a:path>
            </a:pathLst>
          </a:custGeom>
          <a:blipFill>
            <a:blip r:embed="rId3"/>
            <a:stretch>
              <a:fillRect l="0" t="-969" r="0" b="-969"/>
            </a:stretch>
          </a:blipFill>
        </p:spPr>
      </p:sp>
      <p:sp>
        <p:nvSpPr>
          <p:cNvPr name="Freeform 4" id="4"/>
          <p:cNvSpPr/>
          <p:nvPr/>
        </p:nvSpPr>
        <p:spPr>
          <a:xfrm flipH="false" flipV="false" rot="0">
            <a:off x="1174973" y="1357117"/>
            <a:ext cx="9465958" cy="7572766"/>
          </a:xfrm>
          <a:custGeom>
            <a:avLst/>
            <a:gdLst/>
            <a:ahLst/>
            <a:cxnLst/>
            <a:rect r="r" b="b" t="t" l="l"/>
            <a:pathLst>
              <a:path h="7572766" w="9465958">
                <a:moveTo>
                  <a:pt x="0" y="0"/>
                </a:moveTo>
                <a:lnTo>
                  <a:pt x="9465958" y="0"/>
                </a:lnTo>
                <a:lnTo>
                  <a:pt x="9465958" y="7572766"/>
                </a:lnTo>
                <a:lnTo>
                  <a:pt x="0" y="75727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9581084" y="2198028"/>
            <a:ext cx="8245295" cy="6395257"/>
          </a:xfrm>
          <a:custGeom>
            <a:avLst/>
            <a:gdLst/>
            <a:ahLst/>
            <a:cxnLst/>
            <a:rect r="r" b="b" t="t" l="l"/>
            <a:pathLst>
              <a:path h="6395257" w="8245295">
                <a:moveTo>
                  <a:pt x="8245295" y="0"/>
                </a:moveTo>
                <a:lnTo>
                  <a:pt x="0" y="0"/>
                </a:lnTo>
                <a:lnTo>
                  <a:pt x="0" y="6395257"/>
                </a:lnTo>
                <a:lnTo>
                  <a:pt x="8245295" y="6395257"/>
                </a:lnTo>
                <a:lnTo>
                  <a:pt x="8245295" y="0"/>
                </a:lnTo>
                <a:close/>
              </a:path>
            </a:pathLst>
          </a:custGeom>
          <a:blipFill>
            <a:blip r:embed="rId6"/>
            <a:stretch>
              <a:fillRect l="0" t="0" r="0" b="0"/>
            </a:stretch>
          </a:blipFill>
        </p:spPr>
      </p:sp>
      <p:grpSp>
        <p:nvGrpSpPr>
          <p:cNvPr name="Group 6" id="6"/>
          <p:cNvGrpSpPr/>
          <p:nvPr/>
        </p:nvGrpSpPr>
        <p:grpSpPr>
          <a:xfrm rot="0">
            <a:off x="-970336" y="9503317"/>
            <a:ext cx="19527875" cy="3086100"/>
            <a:chOff x="0" y="0"/>
            <a:chExt cx="5143144" cy="812800"/>
          </a:xfrm>
        </p:grpSpPr>
        <p:sp>
          <p:nvSpPr>
            <p:cNvPr name="Freeform 7" id="7"/>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8" id="8"/>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9" id="9"/>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675422" y="6584934"/>
            <a:ext cx="2143275" cy="2155030"/>
          </a:xfrm>
          <a:custGeom>
            <a:avLst/>
            <a:gdLst/>
            <a:ahLst/>
            <a:cxnLst/>
            <a:rect r="r" b="b" t="t" l="l"/>
            <a:pathLst>
              <a:path h="2155030" w="2143275">
                <a:moveTo>
                  <a:pt x="0" y="0"/>
                </a:moveTo>
                <a:lnTo>
                  <a:pt x="2143275" y="0"/>
                </a:lnTo>
                <a:lnTo>
                  <a:pt x="2143275" y="2155030"/>
                </a:lnTo>
                <a:lnTo>
                  <a:pt x="0" y="21550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1094647" y="6584934"/>
            <a:ext cx="2143275" cy="2155030"/>
          </a:xfrm>
          <a:custGeom>
            <a:avLst/>
            <a:gdLst/>
            <a:ahLst/>
            <a:cxnLst/>
            <a:rect r="r" b="b" t="t" l="l"/>
            <a:pathLst>
              <a:path h="2155030" w="2143275">
                <a:moveTo>
                  <a:pt x="0" y="0"/>
                </a:moveTo>
                <a:lnTo>
                  <a:pt x="2143275" y="0"/>
                </a:lnTo>
                <a:lnTo>
                  <a:pt x="2143275" y="2155030"/>
                </a:lnTo>
                <a:lnTo>
                  <a:pt x="0" y="21550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2513873" y="6584934"/>
            <a:ext cx="2143275" cy="2155030"/>
          </a:xfrm>
          <a:custGeom>
            <a:avLst/>
            <a:gdLst/>
            <a:ahLst/>
            <a:cxnLst/>
            <a:rect r="r" b="b" t="t" l="l"/>
            <a:pathLst>
              <a:path h="2155030" w="2143275">
                <a:moveTo>
                  <a:pt x="0" y="0"/>
                </a:moveTo>
                <a:lnTo>
                  <a:pt x="2143274" y="0"/>
                </a:lnTo>
                <a:lnTo>
                  <a:pt x="2143274" y="2155030"/>
                </a:lnTo>
                <a:lnTo>
                  <a:pt x="0" y="21550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3604849" y="1500812"/>
            <a:ext cx="3261591" cy="697216"/>
          </a:xfrm>
          <a:custGeom>
            <a:avLst/>
            <a:gdLst/>
            <a:ahLst/>
            <a:cxnLst/>
            <a:rect r="r" b="b" t="t" l="l"/>
            <a:pathLst>
              <a:path h="697216" w="3261591">
                <a:moveTo>
                  <a:pt x="0" y="0"/>
                </a:moveTo>
                <a:lnTo>
                  <a:pt x="3261591" y="0"/>
                </a:lnTo>
                <a:lnTo>
                  <a:pt x="3261591" y="697216"/>
                </a:lnTo>
                <a:lnTo>
                  <a:pt x="0" y="697216"/>
                </a:lnTo>
                <a:lnTo>
                  <a:pt x="0" y="0"/>
                </a:lnTo>
                <a:close/>
              </a:path>
            </a:pathLst>
          </a:custGeom>
          <a:blipFill>
            <a:blip r:embed="rId11"/>
            <a:stretch>
              <a:fillRect l="0" t="-197379" r="0" b="-170422"/>
            </a:stretch>
          </a:blipFill>
        </p:spPr>
      </p:sp>
      <p:sp>
        <p:nvSpPr>
          <p:cNvPr name="TextBox 14" id="14"/>
          <p:cNvSpPr txBox="true"/>
          <p:nvPr/>
        </p:nvSpPr>
        <p:spPr>
          <a:xfrm rot="0">
            <a:off x="1028700" y="2372953"/>
            <a:ext cx="9396166" cy="1830732"/>
          </a:xfrm>
          <a:prstGeom prst="rect">
            <a:avLst/>
          </a:prstGeom>
        </p:spPr>
        <p:txBody>
          <a:bodyPr anchor="t" rtlCol="false" tIns="0" lIns="0" bIns="0" rIns="0">
            <a:spAutoFit/>
          </a:bodyPr>
          <a:lstStyle/>
          <a:p>
            <a:pPr algn="ctr">
              <a:lnSpc>
                <a:spcPts val="4613"/>
              </a:lnSpc>
            </a:pPr>
            <a:r>
              <a:rPr lang="en-US" sz="4567" b="true">
                <a:solidFill>
                  <a:srgbClr val="16456A"/>
                </a:solidFill>
                <a:latin typeface="Poppins Bold"/>
                <a:ea typeface="Poppins Bold"/>
                <a:cs typeface="Poppins Bold"/>
                <a:sym typeface="Poppins Bold"/>
              </a:rPr>
              <a:t>Technology Guidance for Business Success in a Digital-First World</a:t>
            </a:r>
          </a:p>
        </p:txBody>
      </p:sp>
      <p:sp>
        <p:nvSpPr>
          <p:cNvPr name="TextBox 15" id="15"/>
          <p:cNvSpPr txBox="true"/>
          <p:nvPr/>
        </p:nvSpPr>
        <p:spPr>
          <a:xfrm rot="0">
            <a:off x="6708356" y="9779046"/>
            <a:ext cx="4871287" cy="220061"/>
          </a:xfrm>
          <a:prstGeom prst="rect">
            <a:avLst/>
          </a:prstGeom>
        </p:spPr>
        <p:txBody>
          <a:bodyPr anchor="t" rtlCol="false" tIns="0" lIns="0" bIns="0" rIns="0">
            <a:spAutoFit/>
          </a:bodyPr>
          <a:lstStyle/>
          <a:p>
            <a:pPr algn="ctr">
              <a:lnSpc>
                <a:spcPts val="1637"/>
              </a:lnSpc>
            </a:pPr>
            <a:r>
              <a:rPr lang="en-US" sz="1621">
                <a:solidFill>
                  <a:srgbClr val="FFFFFF"/>
                </a:solidFill>
                <a:latin typeface="Poppins"/>
                <a:ea typeface="Poppins"/>
                <a:cs typeface="Poppins"/>
                <a:sym typeface="Poppins"/>
              </a:rPr>
              <a:t>www.reallygreatsite.com</a:t>
            </a:r>
          </a:p>
        </p:txBody>
      </p:sp>
      <p:sp>
        <p:nvSpPr>
          <p:cNvPr name="TextBox 16" id="16"/>
          <p:cNvSpPr txBox="true"/>
          <p:nvPr/>
        </p:nvSpPr>
        <p:spPr>
          <a:xfrm rot="0">
            <a:off x="1174973" y="9813283"/>
            <a:ext cx="1196029" cy="220061"/>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001</a:t>
            </a:r>
          </a:p>
        </p:txBody>
      </p:sp>
      <p:sp>
        <p:nvSpPr>
          <p:cNvPr name="TextBox 17" id="17"/>
          <p:cNvSpPr txBox="true"/>
          <p:nvPr/>
        </p:nvSpPr>
        <p:spPr>
          <a:xfrm rot="0">
            <a:off x="1307115" y="4585141"/>
            <a:ext cx="7857059" cy="3597910"/>
          </a:xfrm>
          <a:prstGeom prst="rect">
            <a:avLst/>
          </a:prstGeom>
        </p:spPr>
        <p:txBody>
          <a:bodyPr anchor="t" rtlCol="false" tIns="0" lIns="0" bIns="0" rIns="0">
            <a:spAutoFit/>
          </a:bodyPr>
          <a:lstStyle/>
          <a:p>
            <a:pPr algn="just">
              <a:lnSpc>
                <a:spcPts val="2239"/>
              </a:lnSpc>
            </a:pPr>
            <a:r>
              <a:rPr lang="en-US" sz="1599">
                <a:solidFill>
                  <a:srgbClr val="16456A"/>
                </a:solidFill>
                <a:latin typeface="Poppins"/>
                <a:ea typeface="Poppins"/>
                <a:cs typeface="Poppins"/>
                <a:sym typeface="Poppins"/>
              </a:rPr>
              <a:t>The environment in which modern organizations are being managed is one in which technology decisions have a direct impact on the growth, efficiency and competitiveness. The </a:t>
            </a:r>
            <a:r>
              <a:rPr lang="en-US" b="true" sz="1599">
                <a:solidFill>
                  <a:srgbClr val="16456A"/>
                </a:solidFill>
                <a:latin typeface="Poppins Bold"/>
                <a:ea typeface="Poppins Bold"/>
                <a:cs typeface="Poppins Bold"/>
                <a:sym typeface="Poppins Bold"/>
                <a:hlinkClick r:id="rId12" tooltip="https://www.wgtcorp.com/services/technology-guidance-for-business-success/"/>
              </a:rPr>
              <a:t>technology guidance for business success</a:t>
            </a:r>
            <a:r>
              <a:rPr lang="en-US" sz="1599">
                <a:solidFill>
                  <a:srgbClr val="16456A"/>
                </a:solidFill>
                <a:latin typeface="Poppins"/>
                <a:ea typeface="Poppins"/>
                <a:cs typeface="Poppins"/>
                <a:sym typeface="Poppins"/>
              </a:rPr>
              <a:t> is used to assist businesses in leaving behind ad-hoc upgrades and instead having a purposeful digital transformation. Rather than following the fads, systematic direction focuses the technology on the objectives of the business, individuals, and procedures. </a:t>
            </a:r>
          </a:p>
          <a:p>
            <a:pPr algn="just">
              <a:lnSpc>
                <a:spcPts val="2239"/>
              </a:lnSpc>
            </a:pPr>
          </a:p>
          <a:p>
            <a:pPr algn="just">
              <a:lnSpc>
                <a:spcPts val="2239"/>
              </a:lnSpc>
            </a:pPr>
            <a:r>
              <a:rPr lang="en-US" sz="1599">
                <a:solidFill>
                  <a:srgbClr val="16456A"/>
                </a:solidFill>
                <a:latin typeface="Poppins"/>
                <a:ea typeface="Poppins"/>
                <a:cs typeface="Poppins"/>
                <a:sym typeface="Poppins"/>
              </a:rPr>
              <a:t>By having a clear technology guidance process step by step, organizations will be able to minimize risks, control costs, and speed up innovation. Knowledge of the stages of technology guidance in digital transformation also promotes the ease of adoption, improved alignment of the stakeholders, and value generation in the digital place of the market, in the long term.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grpSp>
        <p:nvGrpSpPr>
          <p:cNvPr name="Group 2" id="2"/>
          <p:cNvGrpSpPr/>
          <p:nvPr/>
        </p:nvGrpSpPr>
        <p:grpSpPr>
          <a:xfrm rot="0">
            <a:off x="-970336" y="9503317"/>
            <a:ext cx="19527875" cy="3086100"/>
            <a:chOff x="0" y="0"/>
            <a:chExt cx="5143144" cy="812800"/>
          </a:xfrm>
        </p:grpSpPr>
        <p:sp>
          <p:nvSpPr>
            <p:cNvPr name="Freeform 3" id="3"/>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4" id="4"/>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5" id="5"/>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247320" y="-3455576"/>
            <a:ext cx="13145186" cy="11209259"/>
          </a:xfrm>
          <a:custGeom>
            <a:avLst/>
            <a:gdLst/>
            <a:ahLst/>
            <a:cxnLst/>
            <a:rect r="r" b="b" t="t" l="l"/>
            <a:pathLst>
              <a:path h="11209259" w="13145186">
                <a:moveTo>
                  <a:pt x="0" y="0"/>
                </a:moveTo>
                <a:lnTo>
                  <a:pt x="13145186" y="0"/>
                </a:lnTo>
                <a:lnTo>
                  <a:pt x="13145186" y="11209258"/>
                </a:lnTo>
                <a:lnTo>
                  <a:pt x="0" y="11209258"/>
                </a:lnTo>
                <a:lnTo>
                  <a:pt x="0" y="0"/>
                </a:lnTo>
                <a:close/>
              </a:path>
            </a:pathLst>
          </a:custGeom>
          <a:blipFill>
            <a:blip r:embed="rId4">
              <a:alphaModFix amt="50000"/>
            </a:blip>
            <a:stretch>
              <a:fillRect l="0" t="0" r="0" b="0"/>
            </a:stretch>
          </a:blipFill>
        </p:spPr>
      </p:sp>
      <p:sp>
        <p:nvSpPr>
          <p:cNvPr name="Freeform 7" id="7"/>
          <p:cNvSpPr/>
          <p:nvPr/>
        </p:nvSpPr>
        <p:spPr>
          <a:xfrm flipH="false" flipV="false" rot="0">
            <a:off x="325273" y="2595086"/>
            <a:ext cx="6952908" cy="4538353"/>
          </a:xfrm>
          <a:custGeom>
            <a:avLst/>
            <a:gdLst/>
            <a:ahLst/>
            <a:cxnLst/>
            <a:rect r="r" b="b" t="t" l="l"/>
            <a:pathLst>
              <a:path h="4538353" w="6952908">
                <a:moveTo>
                  <a:pt x="0" y="0"/>
                </a:moveTo>
                <a:lnTo>
                  <a:pt x="6952908" y="0"/>
                </a:lnTo>
                <a:lnTo>
                  <a:pt x="6952908" y="4538352"/>
                </a:lnTo>
                <a:lnTo>
                  <a:pt x="0" y="45383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174973" y="9813283"/>
            <a:ext cx="1196029" cy="220098"/>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002</a:t>
            </a:r>
          </a:p>
        </p:txBody>
      </p:sp>
      <p:sp>
        <p:nvSpPr>
          <p:cNvPr name="TextBox 9" id="9"/>
          <p:cNvSpPr txBox="true"/>
          <p:nvPr/>
        </p:nvSpPr>
        <p:spPr>
          <a:xfrm rot="0">
            <a:off x="7440264" y="1057275"/>
            <a:ext cx="8325966"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1. Aligning Strategy to Business Objectives</a:t>
            </a:r>
          </a:p>
        </p:txBody>
      </p:sp>
      <p:sp>
        <p:nvSpPr>
          <p:cNvPr name="TextBox 10" id="10"/>
          <p:cNvSpPr txBox="true"/>
          <p:nvPr/>
        </p:nvSpPr>
        <p:spPr>
          <a:xfrm rot="0">
            <a:off x="7440264" y="1936116"/>
            <a:ext cx="9819036" cy="2762885"/>
          </a:xfrm>
          <a:prstGeom prst="rect">
            <a:avLst/>
          </a:prstGeom>
        </p:spPr>
        <p:txBody>
          <a:bodyPr anchor="t" rtlCol="false" tIns="0" lIns="0" bIns="0" rIns="0">
            <a:spAutoFit/>
          </a:bodyPr>
          <a:lstStyle/>
          <a:p>
            <a:pPr algn="just">
              <a:lnSpc>
                <a:spcPts val="2019"/>
              </a:lnSpc>
            </a:pPr>
            <a:r>
              <a:rPr lang="en-US" sz="1999">
                <a:solidFill>
                  <a:srgbClr val="368CD1"/>
                </a:solidFill>
                <a:latin typeface="Poppins"/>
                <a:ea typeface="Poppins"/>
                <a:cs typeface="Poppins"/>
                <a:sym typeface="Poppins"/>
              </a:rPr>
              <a:t>Technology guidance for business success is achieved by aligning the digital initiatives to the fundamental business objectives and not the independent IT needs. This step will make sure that investments made will encourage growth of revenue, customer experience and efficient operation, which are the basis of technology guidance to business success.</a:t>
            </a:r>
          </a:p>
          <a:p>
            <a:pPr algn="just">
              <a:lnSpc>
                <a:spcPts val="2019"/>
              </a:lnSpc>
            </a:pPr>
          </a:p>
          <a:p>
            <a:pPr algn="just">
              <a:lnSpc>
                <a:spcPts val="2019"/>
              </a:lnSpc>
            </a:pPr>
            <a:r>
              <a:rPr lang="en-US" sz="1999">
                <a:solidFill>
                  <a:srgbClr val="368CD1"/>
                </a:solidFill>
                <a:latin typeface="Poppins"/>
                <a:ea typeface="Poppins"/>
                <a:cs typeface="Poppins"/>
                <a:sym typeface="Poppins"/>
              </a:rPr>
              <a:t>Observable conformity saves money that is spent in vain and avoids disjointed systems. Once the choices made in technology are directly correlated with the results, the leader is confident, the team develops a sense of purpose, and the digital transformation will not go in the wrong direction or meet with opposition.</a:t>
            </a:r>
          </a:p>
        </p:txBody>
      </p:sp>
      <p:sp>
        <p:nvSpPr>
          <p:cNvPr name="TextBox 11" id="11"/>
          <p:cNvSpPr txBox="true"/>
          <p:nvPr/>
        </p:nvSpPr>
        <p:spPr>
          <a:xfrm rot="0">
            <a:off x="7440264" y="5172075"/>
            <a:ext cx="9819036"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2. Evaluation of Existing Technology Environment</a:t>
            </a:r>
          </a:p>
        </p:txBody>
      </p:sp>
      <p:sp>
        <p:nvSpPr>
          <p:cNvPr name="TextBox 12" id="12"/>
          <p:cNvSpPr txBox="true"/>
          <p:nvPr/>
        </p:nvSpPr>
        <p:spPr>
          <a:xfrm rot="0">
            <a:off x="7440264" y="5924374"/>
            <a:ext cx="9819036" cy="2515235"/>
          </a:xfrm>
          <a:prstGeom prst="rect">
            <a:avLst/>
          </a:prstGeom>
        </p:spPr>
        <p:txBody>
          <a:bodyPr anchor="t" rtlCol="false" tIns="0" lIns="0" bIns="0" rIns="0">
            <a:spAutoFit/>
          </a:bodyPr>
          <a:lstStyle/>
          <a:p>
            <a:pPr algn="just">
              <a:lnSpc>
                <a:spcPts val="2020"/>
              </a:lnSpc>
            </a:pPr>
            <a:r>
              <a:rPr lang="en-US" sz="2000">
                <a:solidFill>
                  <a:srgbClr val="368CD1"/>
                </a:solidFill>
                <a:latin typeface="Poppins"/>
                <a:ea typeface="Poppins"/>
                <a:cs typeface="Poppins"/>
                <a:sym typeface="Poppins"/>
              </a:rPr>
              <a:t>The comprehensive review examines systems, tools, infrastructure, and skills gaps that are in place throughout the organization. The technology guidance process step by step identifies inefficiencies, redundancies, and threats that can hamper transformation.</a:t>
            </a:r>
          </a:p>
          <a:p>
            <a:pPr algn="just">
              <a:lnSpc>
                <a:spcPts val="2020"/>
              </a:lnSpc>
            </a:pPr>
          </a:p>
          <a:p>
            <a:pPr algn="just">
              <a:lnSpc>
                <a:spcPts val="2020"/>
              </a:lnSpc>
            </a:pPr>
            <a:r>
              <a:rPr lang="en-US" sz="2000">
                <a:solidFill>
                  <a:srgbClr val="368CD1"/>
                </a:solidFill>
                <a:latin typeface="Poppins"/>
                <a:ea typeface="Poppins"/>
                <a:cs typeface="Poppins"/>
                <a:sym typeface="Poppins"/>
              </a:rPr>
              <a:t>Organizations do not experience unnecessary replacements by knowing what is already functioning and what requires improvement. Such a realistic base can help in smarter road maps and also help in ensuring that a technology decision made in the future will not disrupt current operations, but will complement them.</a:t>
            </a:r>
          </a:p>
        </p:txBody>
      </p:sp>
      <p:sp>
        <p:nvSpPr>
          <p:cNvPr name="Freeform 13" id="13"/>
          <p:cNvSpPr/>
          <p:nvPr/>
        </p:nvSpPr>
        <p:spPr>
          <a:xfrm flipH="false" flipV="false" rot="0">
            <a:off x="7119300" y="9503317"/>
            <a:ext cx="3348603" cy="897939"/>
          </a:xfrm>
          <a:custGeom>
            <a:avLst/>
            <a:gdLst/>
            <a:ahLst/>
            <a:cxnLst/>
            <a:rect r="r" b="b" t="t" l="l"/>
            <a:pathLst>
              <a:path h="897939" w="3348603">
                <a:moveTo>
                  <a:pt x="0" y="0"/>
                </a:moveTo>
                <a:lnTo>
                  <a:pt x="3348603" y="0"/>
                </a:lnTo>
                <a:lnTo>
                  <a:pt x="3348603" y="897939"/>
                </a:lnTo>
                <a:lnTo>
                  <a:pt x="0" y="897939"/>
                </a:lnTo>
                <a:lnTo>
                  <a:pt x="0" y="0"/>
                </a:lnTo>
                <a:close/>
              </a:path>
            </a:pathLst>
          </a:custGeom>
          <a:blipFill>
            <a:blip r:embed="rId7"/>
            <a:stretch>
              <a:fillRect l="0" t="-150554" r="0" b="-122366"/>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grpSp>
        <p:nvGrpSpPr>
          <p:cNvPr name="Group 2" id="2"/>
          <p:cNvGrpSpPr/>
          <p:nvPr/>
        </p:nvGrpSpPr>
        <p:grpSpPr>
          <a:xfrm rot="0">
            <a:off x="-970336" y="9503317"/>
            <a:ext cx="19527875" cy="3086100"/>
            <a:chOff x="0" y="0"/>
            <a:chExt cx="5143144" cy="812800"/>
          </a:xfrm>
        </p:grpSpPr>
        <p:sp>
          <p:nvSpPr>
            <p:cNvPr name="Freeform 3" id="3"/>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4" id="4"/>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5" id="5"/>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247320" y="-3455576"/>
            <a:ext cx="13145186" cy="11209259"/>
          </a:xfrm>
          <a:custGeom>
            <a:avLst/>
            <a:gdLst/>
            <a:ahLst/>
            <a:cxnLst/>
            <a:rect r="r" b="b" t="t" l="l"/>
            <a:pathLst>
              <a:path h="11209259" w="13145186">
                <a:moveTo>
                  <a:pt x="0" y="0"/>
                </a:moveTo>
                <a:lnTo>
                  <a:pt x="13145186" y="0"/>
                </a:lnTo>
                <a:lnTo>
                  <a:pt x="13145186" y="11209258"/>
                </a:lnTo>
                <a:lnTo>
                  <a:pt x="0" y="11209258"/>
                </a:lnTo>
                <a:lnTo>
                  <a:pt x="0" y="0"/>
                </a:lnTo>
                <a:close/>
              </a:path>
            </a:pathLst>
          </a:custGeom>
          <a:blipFill>
            <a:blip r:embed="rId4">
              <a:alphaModFix amt="50000"/>
            </a:blip>
            <a:stretch>
              <a:fillRect l="0" t="0" r="0" b="0"/>
            </a:stretch>
          </a:blipFill>
        </p:spPr>
      </p:sp>
      <p:sp>
        <p:nvSpPr>
          <p:cNvPr name="Freeform 7" id="7"/>
          <p:cNvSpPr/>
          <p:nvPr/>
        </p:nvSpPr>
        <p:spPr>
          <a:xfrm flipH="true" flipV="false" rot="0">
            <a:off x="971002" y="1641335"/>
            <a:ext cx="5833617" cy="7444290"/>
          </a:xfrm>
          <a:custGeom>
            <a:avLst/>
            <a:gdLst/>
            <a:ahLst/>
            <a:cxnLst/>
            <a:rect r="r" b="b" t="t" l="l"/>
            <a:pathLst>
              <a:path h="7444290" w="5833617">
                <a:moveTo>
                  <a:pt x="5833616" y="0"/>
                </a:moveTo>
                <a:lnTo>
                  <a:pt x="0" y="0"/>
                </a:lnTo>
                <a:lnTo>
                  <a:pt x="0" y="7444290"/>
                </a:lnTo>
                <a:lnTo>
                  <a:pt x="5833616" y="7444290"/>
                </a:lnTo>
                <a:lnTo>
                  <a:pt x="583361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true" flipV="false" rot="0">
            <a:off x="2473815" y="2897493"/>
            <a:ext cx="2827990" cy="4114800"/>
          </a:xfrm>
          <a:custGeom>
            <a:avLst/>
            <a:gdLst/>
            <a:ahLst/>
            <a:cxnLst/>
            <a:rect r="r" b="b" t="t" l="l"/>
            <a:pathLst>
              <a:path h="4114800" w="2827990">
                <a:moveTo>
                  <a:pt x="2827990" y="0"/>
                </a:moveTo>
                <a:lnTo>
                  <a:pt x="0" y="0"/>
                </a:lnTo>
                <a:lnTo>
                  <a:pt x="0" y="4114800"/>
                </a:lnTo>
                <a:lnTo>
                  <a:pt x="2827990" y="4114800"/>
                </a:lnTo>
                <a:lnTo>
                  <a:pt x="282799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174973" y="9813283"/>
            <a:ext cx="1196029" cy="420123"/>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003</a:t>
            </a:r>
          </a:p>
          <a:p>
            <a:pPr algn="l">
              <a:lnSpc>
                <a:spcPts val="1637"/>
              </a:lnSpc>
            </a:pPr>
          </a:p>
        </p:txBody>
      </p:sp>
      <p:sp>
        <p:nvSpPr>
          <p:cNvPr name="Freeform 10" id="10"/>
          <p:cNvSpPr/>
          <p:nvPr/>
        </p:nvSpPr>
        <p:spPr>
          <a:xfrm flipH="false" flipV="false" rot="0">
            <a:off x="3887810" y="1028700"/>
            <a:ext cx="1640427" cy="1649424"/>
          </a:xfrm>
          <a:custGeom>
            <a:avLst/>
            <a:gdLst/>
            <a:ahLst/>
            <a:cxnLst/>
            <a:rect r="r" b="b" t="t" l="l"/>
            <a:pathLst>
              <a:path h="1649424" w="1640427">
                <a:moveTo>
                  <a:pt x="0" y="0"/>
                </a:moveTo>
                <a:lnTo>
                  <a:pt x="1640427" y="0"/>
                </a:lnTo>
                <a:lnTo>
                  <a:pt x="1640427" y="1649424"/>
                </a:lnTo>
                <a:lnTo>
                  <a:pt x="0" y="16494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974062" y="1028700"/>
            <a:ext cx="1640427" cy="1649424"/>
          </a:xfrm>
          <a:custGeom>
            <a:avLst/>
            <a:gdLst/>
            <a:ahLst/>
            <a:cxnLst/>
            <a:rect r="r" b="b" t="t" l="l"/>
            <a:pathLst>
              <a:path h="1649424" w="1640427">
                <a:moveTo>
                  <a:pt x="0" y="0"/>
                </a:moveTo>
                <a:lnTo>
                  <a:pt x="1640427" y="0"/>
                </a:lnTo>
                <a:lnTo>
                  <a:pt x="1640427" y="1649424"/>
                </a:lnTo>
                <a:lnTo>
                  <a:pt x="0" y="16494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6060313" y="1028700"/>
            <a:ext cx="1640427" cy="1649424"/>
          </a:xfrm>
          <a:custGeom>
            <a:avLst/>
            <a:gdLst/>
            <a:ahLst/>
            <a:cxnLst/>
            <a:rect r="r" b="b" t="t" l="l"/>
            <a:pathLst>
              <a:path h="1649424" w="1640427">
                <a:moveTo>
                  <a:pt x="0" y="0"/>
                </a:moveTo>
                <a:lnTo>
                  <a:pt x="1640427" y="0"/>
                </a:lnTo>
                <a:lnTo>
                  <a:pt x="1640427" y="1649424"/>
                </a:lnTo>
                <a:lnTo>
                  <a:pt x="0" y="16494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7700740" y="1216517"/>
            <a:ext cx="8325966"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3. Creation and Prioritization of Roadmap</a:t>
            </a:r>
          </a:p>
        </p:txBody>
      </p:sp>
      <p:sp>
        <p:nvSpPr>
          <p:cNvPr name="TextBox 14" id="14"/>
          <p:cNvSpPr txBox="true"/>
          <p:nvPr/>
        </p:nvSpPr>
        <p:spPr>
          <a:xfrm rot="0">
            <a:off x="7748513" y="1944358"/>
            <a:ext cx="9510787" cy="2762885"/>
          </a:xfrm>
          <a:prstGeom prst="rect">
            <a:avLst/>
          </a:prstGeom>
        </p:spPr>
        <p:txBody>
          <a:bodyPr anchor="t" rtlCol="false" tIns="0" lIns="0" bIns="0" rIns="0">
            <a:spAutoFit/>
          </a:bodyPr>
          <a:lstStyle/>
          <a:p>
            <a:pPr algn="just">
              <a:lnSpc>
                <a:spcPts val="2019"/>
              </a:lnSpc>
            </a:pPr>
            <a:r>
              <a:rPr lang="en-US" sz="1999">
                <a:solidFill>
                  <a:srgbClr val="368CD1"/>
                </a:solidFill>
                <a:latin typeface="Poppins"/>
                <a:ea typeface="Poppins"/>
                <a:cs typeface="Poppins"/>
                <a:sym typeface="Poppins"/>
              </a:rPr>
              <a:t>The translation of strategy into actionable phases takes the form of building a technology roadmap. It is the step where timelines, priorities, and dependencies are identified in the stages of technology guidance in digital transformation, to have initiatives that are manageable and measurable.</a:t>
            </a:r>
          </a:p>
          <a:p>
            <a:pPr algn="just">
              <a:lnSpc>
                <a:spcPts val="2019"/>
              </a:lnSpc>
            </a:pPr>
          </a:p>
          <a:p>
            <a:pPr algn="just">
              <a:lnSpc>
                <a:spcPts val="2019"/>
              </a:lnSpc>
            </a:pPr>
            <a:r>
              <a:rPr lang="en-US" sz="1999">
                <a:solidFill>
                  <a:srgbClr val="368CD1"/>
                </a:solidFill>
                <a:latin typeface="Poppins"/>
                <a:ea typeface="Poppins"/>
                <a:cs typeface="Poppins"/>
                <a:sym typeface="Poppins"/>
              </a:rPr>
              <a:t>Prioritization aids a team in concentrating on the most significant wins initially and aims to accomplish long-term change. A definite roadmap is one that is fast enough and stable enough to enable organizations to innovate without overloading the teams and affecting the basic functions of the organization.</a:t>
            </a:r>
          </a:p>
        </p:txBody>
      </p:sp>
      <p:sp>
        <p:nvSpPr>
          <p:cNvPr name="TextBox 15" id="15"/>
          <p:cNvSpPr txBox="true"/>
          <p:nvPr/>
        </p:nvSpPr>
        <p:spPr>
          <a:xfrm rot="0">
            <a:off x="7700740" y="4983468"/>
            <a:ext cx="9457434"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4. Technology Selection and Solution Design</a:t>
            </a:r>
          </a:p>
        </p:txBody>
      </p:sp>
      <p:sp>
        <p:nvSpPr>
          <p:cNvPr name="TextBox 16" id="16"/>
          <p:cNvSpPr txBox="true"/>
          <p:nvPr/>
        </p:nvSpPr>
        <p:spPr>
          <a:xfrm rot="0">
            <a:off x="7700740" y="5711308"/>
            <a:ext cx="9558560" cy="2515235"/>
          </a:xfrm>
          <a:prstGeom prst="rect">
            <a:avLst/>
          </a:prstGeom>
        </p:spPr>
        <p:txBody>
          <a:bodyPr anchor="t" rtlCol="false" tIns="0" lIns="0" bIns="0" rIns="0">
            <a:spAutoFit/>
          </a:bodyPr>
          <a:lstStyle/>
          <a:p>
            <a:pPr algn="just">
              <a:lnSpc>
                <a:spcPts val="2019"/>
              </a:lnSpc>
            </a:pPr>
            <a:r>
              <a:rPr lang="en-US" sz="1999">
                <a:solidFill>
                  <a:srgbClr val="368CD1"/>
                </a:solidFill>
                <a:latin typeface="Poppins"/>
                <a:ea typeface="Poppins"/>
                <a:cs typeface="Poppins"/>
                <a:sym typeface="Poppins"/>
              </a:rPr>
              <a:t>Considerable design of solutions makes sure that the chosen technology guidance for business success is appropriate, increases in scale, and combines with ease. This step strengthens the technology direction to business success by focusing on something appropriate rather than popular or hype.</a:t>
            </a:r>
          </a:p>
          <a:p>
            <a:pPr algn="just">
              <a:lnSpc>
                <a:spcPts val="2019"/>
              </a:lnSpc>
            </a:pPr>
          </a:p>
          <a:p>
            <a:pPr algn="just">
              <a:lnSpc>
                <a:spcPts val="2019"/>
              </a:lnSpc>
            </a:pPr>
            <a:r>
              <a:rPr lang="en-US" sz="1999">
                <a:solidFill>
                  <a:srgbClr val="368CD1"/>
                </a:solidFill>
                <a:latin typeface="Poppins"/>
                <a:ea typeface="Poppins"/>
                <a:cs typeface="Poppins"/>
                <a:sym typeface="Poppins"/>
              </a:rPr>
              <a:t>The choice of technology, as per the usability, security and flexibility, avoids the future rework. Promising solutions fit teams, make adoption easier, and provide an ecosystem that enables continuous improvement as opposed to temporary solutions.</a:t>
            </a:r>
          </a:p>
        </p:txBody>
      </p:sp>
      <p:sp>
        <p:nvSpPr>
          <p:cNvPr name="Freeform 17" id="17"/>
          <p:cNvSpPr/>
          <p:nvPr/>
        </p:nvSpPr>
        <p:spPr>
          <a:xfrm flipH="false" flipV="false" rot="0">
            <a:off x="7119300" y="9503317"/>
            <a:ext cx="3348603" cy="897939"/>
          </a:xfrm>
          <a:custGeom>
            <a:avLst/>
            <a:gdLst/>
            <a:ahLst/>
            <a:cxnLst/>
            <a:rect r="r" b="b" t="t" l="l"/>
            <a:pathLst>
              <a:path h="897939" w="3348603">
                <a:moveTo>
                  <a:pt x="0" y="0"/>
                </a:moveTo>
                <a:lnTo>
                  <a:pt x="3348603" y="0"/>
                </a:lnTo>
                <a:lnTo>
                  <a:pt x="3348603" y="897939"/>
                </a:lnTo>
                <a:lnTo>
                  <a:pt x="0" y="897939"/>
                </a:lnTo>
                <a:lnTo>
                  <a:pt x="0" y="0"/>
                </a:lnTo>
                <a:close/>
              </a:path>
            </a:pathLst>
          </a:custGeom>
          <a:blipFill>
            <a:blip r:embed="rId11"/>
            <a:stretch>
              <a:fillRect l="0" t="-150554" r="0" b="-122366"/>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grpSp>
        <p:nvGrpSpPr>
          <p:cNvPr name="Group 2" id="2"/>
          <p:cNvGrpSpPr/>
          <p:nvPr/>
        </p:nvGrpSpPr>
        <p:grpSpPr>
          <a:xfrm rot="0">
            <a:off x="-970336" y="9503317"/>
            <a:ext cx="19527875" cy="3086100"/>
            <a:chOff x="0" y="0"/>
            <a:chExt cx="5143144" cy="812800"/>
          </a:xfrm>
        </p:grpSpPr>
        <p:sp>
          <p:nvSpPr>
            <p:cNvPr name="Freeform 3" id="3"/>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4" id="4"/>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5" id="5"/>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247320" y="-3455576"/>
            <a:ext cx="13145186" cy="11209259"/>
          </a:xfrm>
          <a:custGeom>
            <a:avLst/>
            <a:gdLst/>
            <a:ahLst/>
            <a:cxnLst/>
            <a:rect r="r" b="b" t="t" l="l"/>
            <a:pathLst>
              <a:path h="11209259" w="13145186">
                <a:moveTo>
                  <a:pt x="0" y="0"/>
                </a:moveTo>
                <a:lnTo>
                  <a:pt x="13145186" y="0"/>
                </a:lnTo>
                <a:lnTo>
                  <a:pt x="13145186" y="11209258"/>
                </a:lnTo>
                <a:lnTo>
                  <a:pt x="0" y="11209258"/>
                </a:lnTo>
                <a:lnTo>
                  <a:pt x="0" y="0"/>
                </a:lnTo>
                <a:close/>
              </a:path>
            </a:pathLst>
          </a:custGeom>
          <a:blipFill>
            <a:blip r:embed="rId4">
              <a:alphaModFix amt="50000"/>
            </a:blip>
            <a:stretch>
              <a:fillRect l="0" t="0" r="0" b="0"/>
            </a:stretch>
          </a:blipFill>
        </p:spPr>
      </p:sp>
      <p:sp>
        <p:nvSpPr>
          <p:cNvPr name="Freeform 7" id="7"/>
          <p:cNvSpPr/>
          <p:nvPr/>
        </p:nvSpPr>
        <p:spPr>
          <a:xfrm flipH="false" flipV="false" rot="0">
            <a:off x="3636248" y="1090484"/>
            <a:ext cx="2402418" cy="3874868"/>
          </a:xfrm>
          <a:custGeom>
            <a:avLst/>
            <a:gdLst/>
            <a:ahLst/>
            <a:cxnLst/>
            <a:rect r="r" b="b" t="t" l="l"/>
            <a:pathLst>
              <a:path h="3874868" w="2402418">
                <a:moveTo>
                  <a:pt x="0" y="0"/>
                </a:moveTo>
                <a:lnTo>
                  <a:pt x="2402418" y="0"/>
                </a:lnTo>
                <a:lnTo>
                  <a:pt x="2402418" y="3874867"/>
                </a:lnTo>
                <a:lnTo>
                  <a:pt x="0" y="38748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49473" y="878475"/>
            <a:ext cx="3255473" cy="5043690"/>
          </a:xfrm>
          <a:custGeom>
            <a:avLst/>
            <a:gdLst/>
            <a:ahLst/>
            <a:cxnLst/>
            <a:rect r="r" b="b" t="t" l="l"/>
            <a:pathLst>
              <a:path h="5043690" w="3255473">
                <a:moveTo>
                  <a:pt x="0" y="0"/>
                </a:moveTo>
                <a:lnTo>
                  <a:pt x="3255473" y="0"/>
                </a:lnTo>
                <a:lnTo>
                  <a:pt x="3255473" y="5043690"/>
                </a:lnTo>
                <a:lnTo>
                  <a:pt x="0" y="504369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4185709" y="3512114"/>
            <a:ext cx="3123139" cy="5037322"/>
          </a:xfrm>
          <a:custGeom>
            <a:avLst/>
            <a:gdLst/>
            <a:ahLst/>
            <a:cxnLst/>
            <a:rect r="r" b="b" t="t" l="l"/>
            <a:pathLst>
              <a:path h="5037322" w="3123139">
                <a:moveTo>
                  <a:pt x="0" y="0"/>
                </a:moveTo>
                <a:lnTo>
                  <a:pt x="3123140" y="0"/>
                </a:lnTo>
                <a:lnTo>
                  <a:pt x="3123140" y="5037322"/>
                </a:lnTo>
                <a:lnTo>
                  <a:pt x="0" y="50373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1341764" y="3944382"/>
            <a:ext cx="3495694" cy="4460862"/>
          </a:xfrm>
          <a:custGeom>
            <a:avLst/>
            <a:gdLst/>
            <a:ahLst/>
            <a:cxnLst/>
            <a:rect r="r" b="b" t="t" l="l"/>
            <a:pathLst>
              <a:path h="4460862" w="3495694">
                <a:moveTo>
                  <a:pt x="0" y="0"/>
                </a:moveTo>
                <a:lnTo>
                  <a:pt x="3495693" y="0"/>
                </a:lnTo>
                <a:lnTo>
                  <a:pt x="3495693" y="4460862"/>
                </a:lnTo>
                <a:lnTo>
                  <a:pt x="0" y="446086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1" id="11"/>
          <p:cNvSpPr txBox="true"/>
          <p:nvPr/>
        </p:nvSpPr>
        <p:spPr>
          <a:xfrm rot="0">
            <a:off x="1174973" y="9813283"/>
            <a:ext cx="1196029" cy="220098"/>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004</a:t>
            </a:r>
          </a:p>
        </p:txBody>
      </p:sp>
      <p:sp>
        <p:nvSpPr>
          <p:cNvPr name="TextBox 12" id="12"/>
          <p:cNvSpPr txBox="true"/>
          <p:nvPr/>
        </p:nvSpPr>
        <p:spPr>
          <a:xfrm rot="0">
            <a:off x="7700740" y="1225346"/>
            <a:ext cx="9457434"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5. Change Enablement and Implementation.</a:t>
            </a:r>
          </a:p>
        </p:txBody>
      </p:sp>
      <p:sp>
        <p:nvSpPr>
          <p:cNvPr name="TextBox 13" id="13"/>
          <p:cNvSpPr txBox="true"/>
          <p:nvPr/>
        </p:nvSpPr>
        <p:spPr>
          <a:xfrm rot="0">
            <a:off x="7700740" y="2000959"/>
            <a:ext cx="9033060" cy="2515235"/>
          </a:xfrm>
          <a:prstGeom prst="rect">
            <a:avLst/>
          </a:prstGeom>
        </p:spPr>
        <p:txBody>
          <a:bodyPr anchor="t" rtlCol="false" tIns="0" lIns="0" bIns="0" rIns="0">
            <a:spAutoFit/>
          </a:bodyPr>
          <a:lstStyle/>
          <a:p>
            <a:pPr algn="just">
              <a:lnSpc>
                <a:spcPts val="2019"/>
              </a:lnSpc>
            </a:pPr>
            <a:r>
              <a:rPr lang="en-US" sz="1999">
                <a:solidFill>
                  <a:srgbClr val="368CD1"/>
                </a:solidFill>
                <a:latin typeface="Poppins"/>
                <a:ea typeface="Poppins"/>
                <a:cs typeface="Poppins"/>
                <a:sym typeface="Poppins"/>
              </a:rPr>
              <a:t>Implementation takes plans into action through organized implementation and change management. The technology guidance process step by step will guarantee rollouts, minimize downtimes, and increase adoption levels.</a:t>
            </a:r>
          </a:p>
          <a:p>
            <a:pPr algn="just">
              <a:lnSpc>
                <a:spcPts val="2019"/>
              </a:lnSpc>
            </a:pPr>
          </a:p>
          <a:p>
            <a:pPr algn="just">
              <a:lnSpc>
                <a:spcPts val="2019"/>
              </a:lnSpc>
            </a:pPr>
            <a:r>
              <a:rPr lang="en-US" sz="1999">
                <a:solidFill>
                  <a:srgbClr val="368CD1"/>
                </a:solidFill>
                <a:latin typeface="Poppins"/>
                <a:ea typeface="Poppins"/>
                <a:cs typeface="Poppins"/>
                <a:sym typeface="Poppins"/>
              </a:rPr>
              <a:t>The emphasis of change enablement is more human-centered than platform-centered. Training, communication, and stakeholder participation will enable the teams to take up the new systems without fear, and the upgrades of technologies will become productive instead of disruptive operations.</a:t>
            </a:r>
          </a:p>
        </p:txBody>
      </p:sp>
      <p:sp>
        <p:nvSpPr>
          <p:cNvPr name="TextBox 14" id="14"/>
          <p:cNvSpPr txBox="true"/>
          <p:nvPr/>
        </p:nvSpPr>
        <p:spPr>
          <a:xfrm rot="0">
            <a:off x="7700740" y="4760275"/>
            <a:ext cx="9457434" cy="424817"/>
          </a:xfrm>
          <a:prstGeom prst="rect">
            <a:avLst/>
          </a:prstGeom>
        </p:spPr>
        <p:txBody>
          <a:bodyPr anchor="t" rtlCol="false" tIns="0" lIns="0" bIns="0" rIns="0">
            <a:spAutoFit/>
          </a:bodyPr>
          <a:lstStyle/>
          <a:p>
            <a:pPr algn="l">
              <a:lnSpc>
                <a:spcPts val="3030"/>
              </a:lnSpc>
            </a:pPr>
            <a:r>
              <a:rPr lang="en-US" sz="3000" b="true">
                <a:solidFill>
                  <a:srgbClr val="16456A"/>
                </a:solidFill>
                <a:latin typeface="Poppins Bold"/>
                <a:ea typeface="Poppins Bold"/>
                <a:cs typeface="Poppins Bold"/>
                <a:sym typeface="Poppins Bold"/>
              </a:rPr>
              <a:t>6. Optimization, Measurement, and Evolution</a:t>
            </a:r>
          </a:p>
        </p:txBody>
      </p:sp>
      <p:sp>
        <p:nvSpPr>
          <p:cNvPr name="TextBox 15" id="15"/>
          <p:cNvSpPr txBox="true"/>
          <p:nvPr/>
        </p:nvSpPr>
        <p:spPr>
          <a:xfrm rot="0">
            <a:off x="7700740" y="5535888"/>
            <a:ext cx="9033060" cy="2267585"/>
          </a:xfrm>
          <a:prstGeom prst="rect">
            <a:avLst/>
          </a:prstGeom>
        </p:spPr>
        <p:txBody>
          <a:bodyPr anchor="t" rtlCol="false" tIns="0" lIns="0" bIns="0" rIns="0">
            <a:spAutoFit/>
          </a:bodyPr>
          <a:lstStyle/>
          <a:p>
            <a:pPr algn="just">
              <a:lnSpc>
                <a:spcPts val="2019"/>
              </a:lnSpc>
            </a:pPr>
            <a:r>
              <a:rPr lang="en-US" sz="1999">
                <a:solidFill>
                  <a:srgbClr val="368CD1"/>
                </a:solidFill>
                <a:latin typeface="Poppins"/>
                <a:ea typeface="Poppins"/>
                <a:cs typeface="Poppins"/>
                <a:sym typeface="Poppins"/>
              </a:rPr>
              <a:t>The digital transformation is not over when implemented. The stages of technology guidance in digital transformation are essential for continuous improvement and help the system adapt to changing business needs.</a:t>
            </a:r>
          </a:p>
          <a:p>
            <a:pPr algn="just">
              <a:lnSpc>
                <a:spcPts val="2019"/>
              </a:lnSpc>
            </a:pPr>
          </a:p>
          <a:p>
            <a:pPr algn="just">
              <a:lnSpc>
                <a:spcPts val="2019"/>
              </a:lnSpc>
            </a:pPr>
            <a:r>
              <a:rPr lang="en-US" sz="1999">
                <a:solidFill>
                  <a:srgbClr val="368CD1"/>
                </a:solidFill>
                <a:latin typeface="Poppins"/>
                <a:ea typeface="Poppins"/>
                <a:cs typeface="Poppins"/>
                <a:sym typeface="Poppins"/>
              </a:rPr>
              <a:t>Processes and technologies are refined with the help of performance metrics, feedback loops, and frequent reviews. This ongoing approach keeps organizations dynamic, strong, and ready to adapt as markets, consumers, and technologies evolve.</a:t>
            </a:r>
          </a:p>
        </p:txBody>
      </p:sp>
      <p:sp>
        <p:nvSpPr>
          <p:cNvPr name="Freeform 16" id="16"/>
          <p:cNvSpPr/>
          <p:nvPr/>
        </p:nvSpPr>
        <p:spPr>
          <a:xfrm flipH="false" flipV="false" rot="0">
            <a:off x="7119300" y="9503317"/>
            <a:ext cx="3348603" cy="897939"/>
          </a:xfrm>
          <a:custGeom>
            <a:avLst/>
            <a:gdLst/>
            <a:ahLst/>
            <a:cxnLst/>
            <a:rect r="r" b="b" t="t" l="l"/>
            <a:pathLst>
              <a:path h="897939" w="3348603">
                <a:moveTo>
                  <a:pt x="0" y="0"/>
                </a:moveTo>
                <a:lnTo>
                  <a:pt x="3348603" y="0"/>
                </a:lnTo>
                <a:lnTo>
                  <a:pt x="3348603" y="897939"/>
                </a:lnTo>
                <a:lnTo>
                  <a:pt x="0" y="897939"/>
                </a:lnTo>
                <a:lnTo>
                  <a:pt x="0" y="0"/>
                </a:lnTo>
                <a:close/>
              </a:path>
            </a:pathLst>
          </a:custGeom>
          <a:blipFill>
            <a:blip r:embed="rId13"/>
            <a:stretch>
              <a:fillRect l="0" t="-150554" r="0" b="-122366"/>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grpSp>
        <p:nvGrpSpPr>
          <p:cNvPr name="Group 2" id="2"/>
          <p:cNvGrpSpPr/>
          <p:nvPr/>
        </p:nvGrpSpPr>
        <p:grpSpPr>
          <a:xfrm rot="0">
            <a:off x="-970336" y="9503317"/>
            <a:ext cx="19527875" cy="3086100"/>
            <a:chOff x="0" y="0"/>
            <a:chExt cx="5143144" cy="812800"/>
          </a:xfrm>
        </p:grpSpPr>
        <p:sp>
          <p:nvSpPr>
            <p:cNvPr name="Freeform 3" id="3"/>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4" id="4"/>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5" id="5"/>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024381" y="-3407803"/>
            <a:ext cx="13145186" cy="11209259"/>
          </a:xfrm>
          <a:custGeom>
            <a:avLst/>
            <a:gdLst/>
            <a:ahLst/>
            <a:cxnLst/>
            <a:rect r="r" b="b" t="t" l="l"/>
            <a:pathLst>
              <a:path h="11209259" w="13145186">
                <a:moveTo>
                  <a:pt x="0" y="0"/>
                </a:moveTo>
                <a:lnTo>
                  <a:pt x="13145186" y="0"/>
                </a:lnTo>
                <a:lnTo>
                  <a:pt x="13145186" y="11209258"/>
                </a:lnTo>
                <a:lnTo>
                  <a:pt x="0" y="11209258"/>
                </a:lnTo>
                <a:lnTo>
                  <a:pt x="0" y="0"/>
                </a:lnTo>
                <a:close/>
              </a:path>
            </a:pathLst>
          </a:custGeom>
          <a:blipFill>
            <a:blip r:embed="rId4">
              <a:alphaModFix amt="50000"/>
            </a:blip>
            <a:stretch>
              <a:fillRect l="0" t="0" r="0" b="0"/>
            </a:stretch>
          </a:blipFill>
        </p:spPr>
      </p:sp>
      <p:sp>
        <p:nvSpPr>
          <p:cNvPr name="Freeform 7" id="7"/>
          <p:cNvSpPr/>
          <p:nvPr/>
        </p:nvSpPr>
        <p:spPr>
          <a:xfrm flipH="false" flipV="false" rot="0">
            <a:off x="13954249" y="-4887663"/>
            <a:ext cx="11364538" cy="8229600"/>
          </a:xfrm>
          <a:custGeom>
            <a:avLst/>
            <a:gdLst/>
            <a:ahLst/>
            <a:cxnLst/>
            <a:rect r="r" b="b" t="t" l="l"/>
            <a:pathLst>
              <a:path h="8229600" w="11364538">
                <a:moveTo>
                  <a:pt x="0" y="0"/>
                </a:moveTo>
                <a:lnTo>
                  <a:pt x="11364539" y="0"/>
                </a:lnTo>
                <a:lnTo>
                  <a:pt x="11364539" y="8229600"/>
                </a:lnTo>
                <a:lnTo>
                  <a:pt x="0" y="8229600"/>
                </a:lnTo>
                <a:lnTo>
                  <a:pt x="0" y="0"/>
                </a:lnTo>
                <a:close/>
              </a:path>
            </a:pathLst>
          </a:custGeom>
          <a:blipFill>
            <a:blip r:embed="rId5">
              <a:alphaModFix amt="48000"/>
            </a:blip>
            <a:stretch>
              <a:fillRect l="0" t="-969" r="0" b="-969"/>
            </a:stretch>
          </a:blipFill>
        </p:spPr>
      </p:sp>
      <p:sp>
        <p:nvSpPr>
          <p:cNvPr name="Freeform 8" id="8"/>
          <p:cNvSpPr/>
          <p:nvPr/>
        </p:nvSpPr>
        <p:spPr>
          <a:xfrm flipH="false" flipV="false" rot="0">
            <a:off x="10461423" y="1313131"/>
            <a:ext cx="4062430" cy="6172200"/>
          </a:xfrm>
          <a:custGeom>
            <a:avLst/>
            <a:gdLst/>
            <a:ahLst/>
            <a:cxnLst/>
            <a:rect r="r" b="b" t="t" l="l"/>
            <a:pathLst>
              <a:path h="6172200" w="4062430">
                <a:moveTo>
                  <a:pt x="0" y="0"/>
                </a:moveTo>
                <a:lnTo>
                  <a:pt x="4062430" y="0"/>
                </a:lnTo>
                <a:lnTo>
                  <a:pt x="4062430"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3743233" y="3777022"/>
            <a:ext cx="2821988" cy="4820167"/>
          </a:xfrm>
          <a:custGeom>
            <a:avLst/>
            <a:gdLst/>
            <a:ahLst/>
            <a:cxnLst/>
            <a:rect r="r" b="b" t="t" l="l"/>
            <a:pathLst>
              <a:path h="4820167" w="2821988">
                <a:moveTo>
                  <a:pt x="0" y="0"/>
                </a:moveTo>
                <a:lnTo>
                  <a:pt x="2821989" y="0"/>
                </a:lnTo>
                <a:lnTo>
                  <a:pt x="2821989" y="4820167"/>
                </a:lnTo>
                <a:lnTo>
                  <a:pt x="0" y="48201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0" id="10"/>
          <p:cNvGrpSpPr/>
          <p:nvPr/>
        </p:nvGrpSpPr>
        <p:grpSpPr>
          <a:xfrm rot="0">
            <a:off x="13918281" y="1798887"/>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368CD1">
                    <a:alpha val="100000"/>
                  </a:srgbClr>
                </a:gs>
                <a:gs pos="100000">
                  <a:srgbClr val="F9F7FF">
                    <a:alpha val="5500"/>
                  </a:srgbClr>
                </a:gs>
              </a:gsLst>
              <a:lin ang="0"/>
            </a:gradFill>
          </p:spPr>
        </p:sp>
        <p:sp>
          <p:nvSpPr>
            <p:cNvPr name="TextBox 12" id="12"/>
            <p:cNvSpPr txBox="true"/>
            <p:nvPr/>
          </p:nvSpPr>
          <p:spPr>
            <a:xfrm>
              <a:off x="76200" y="95250"/>
              <a:ext cx="660400" cy="641350"/>
            </a:xfrm>
            <a:prstGeom prst="rect">
              <a:avLst/>
            </a:prstGeom>
          </p:spPr>
          <p:txBody>
            <a:bodyPr anchor="ctr" rtlCol="false" tIns="50800" lIns="50800" bIns="50800" rIns="50800"/>
            <a:lstStyle/>
            <a:p>
              <a:pPr algn="ctr">
                <a:lnSpc>
                  <a:spcPts val="2195"/>
                </a:lnSpc>
              </a:pPr>
            </a:p>
          </p:txBody>
        </p:sp>
      </p:grpSp>
      <p:sp>
        <p:nvSpPr>
          <p:cNvPr name="TextBox 13" id="13"/>
          <p:cNvSpPr txBox="true"/>
          <p:nvPr/>
        </p:nvSpPr>
        <p:spPr>
          <a:xfrm rot="0">
            <a:off x="1174973" y="9813283"/>
            <a:ext cx="1196029" cy="220098"/>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005</a:t>
            </a:r>
          </a:p>
        </p:txBody>
      </p:sp>
      <p:sp>
        <p:nvSpPr>
          <p:cNvPr name="TextBox 14" id="14"/>
          <p:cNvSpPr txBox="true"/>
          <p:nvPr/>
        </p:nvSpPr>
        <p:spPr>
          <a:xfrm rot="0">
            <a:off x="1974308" y="1607559"/>
            <a:ext cx="5041043" cy="589267"/>
          </a:xfrm>
          <a:prstGeom prst="rect">
            <a:avLst/>
          </a:prstGeom>
        </p:spPr>
        <p:txBody>
          <a:bodyPr anchor="t" rtlCol="false" tIns="0" lIns="0" bIns="0" rIns="0">
            <a:spAutoFit/>
          </a:bodyPr>
          <a:lstStyle/>
          <a:p>
            <a:pPr algn="l">
              <a:lnSpc>
                <a:spcPts val="4104"/>
              </a:lnSpc>
            </a:pPr>
            <a:r>
              <a:rPr lang="en-US" sz="4063" b="true">
                <a:solidFill>
                  <a:srgbClr val="16456A"/>
                </a:solidFill>
                <a:latin typeface="Poppins Bold"/>
                <a:ea typeface="Poppins Bold"/>
                <a:cs typeface="Poppins Bold"/>
                <a:sym typeface="Poppins Bold"/>
              </a:rPr>
              <a:t>Concluding Note!</a:t>
            </a:r>
          </a:p>
        </p:txBody>
      </p:sp>
      <p:sp>
        <p:nvSpPr>
          <p:cNvPr name="TextBox 15" id="15"/>
          <p:cNvSpPr txBox="true"/>
          <p:nvPr/>
        </p:nvSpPr>
        <p:spPr>
          <a:xfrm rot="0">
            <a:off x="1028700" y="3305267"/>
            <a:ext cx="8908170" cy="3901186"/>
          </a:xfrm>
          <a:prstGeom prst="rect">
            <a:avLst/>
          </a:prstGeom>
        </p:spPr>
        <p:txBody>
          <a:bodyPr anchor="t" rtlCol="false" tIns="0" lIns="0" bIns="0" rIns="0">
            <a:spAutoFit/>
          </a:bodyPr>
          <a:lstStyle/>
          <a:p>
            <a:pPr algn="just">
              <a:lnSpc>
                <a:spcPts val="2221"/>
              </a:lnSpc>
            </a:pPr>
            <a:r>
              <a:rPr lang="en-US" sz="2199">
                <a:solidFill>
                  <a:srgbClr val="368CD1"/>
                </a:solidFill>
                <a:latin typeface="Poppins"/>
                <a:ea typeface="Poppins"/>
                <a:cs typeface="Poppins"/>
                <a:sym typeface="Poppins"/>
              </a:rPr>
              <a:t>Good technology has the power to turn digital complexity into a strategic advantage. Organizations will be clear, minimize risk and achieve sustainable growth by adhering to articulated steps. An organized process is required to make sure that technology guidance for business success serves people and size with business change. Digital transformation can be a lifelong process of enhancement instead of a singular effort, with the help of the right direction, and businesses will be prepared to be relevant and successful in the long term.</a:t>
            </a:r>
          </a:p>
          <a:p>
            <a:pPr algn="just">
              <a:lnSpc>
                <a:spcPts val="2221"/>
              </a:lnSpc>
            </a:pPr>
          </a:p>
          <a:p>
            <a:pPr algn="just">
              <a:lnSpc>
                <a:spcPts val="2221"/>
              </a:lnSpc>
            </a:pPr>
            <a:r>
              <a:rPr lang="en-US" sz="2199">
                <a:solidFill>
                  <a:srgbClr val="368CD1"/>
                </a:solidFill>
                <a:latin typeface="Poppins"/>
                <a:ea typeface="Poppins"/>
                <a:cs typeface="Poppins"/>
                <a:sym typeface="Poppins"/>
              </a:rPr>
              <a:t>With </a:t>
            </a:r>
            <a:r>
              <a:rPr lang="en-US" b="true" sz="2199">
                <a:solidFill>
                  <a:srgbClr val="368CD1"/>
                </a:solidFill>
                <a:latin typeface="Poppins Bold"/>
                <a:ea typeface="Poppins Bold"/>
                <a:cs typeface="Poppins Bold"/>
                <a:sym typeface="Poppins Bold"/>
                <a:hlinkClick r:id="rId10" tooltip="http://wgtcorp.com"/>
              </a:rPr>
              <a:t>Westgate Technology Corp</a:t>
            </a:r>
            <a:r>
              <a:rPr lang="en-US" sz="2199">
                <a:solidFill>
                  <a:srgbClr val="368CD1"/>
                </a:solidFill>
                <a:latin typeface="Poppins"/>
                <a:ea typeface="Poppins"/>
                <a:cs typeface="Poppins"/>
                <a:sym typeface="Poppins"/>
              </a:rPr>
              <a:t>., explore digital transformation support and expert-led technology guidance to turn strategic vision into scalable, future-ready technology solutions.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F4FA"/>
        </a:solidFill>
      </p:bgPr>
    </p:bg>
    <p:spTree>
      <p:nvGrpSpPr>
        <p:cNvPr id="1" name=""/>
        <p:cNvGrpSpPr/>
        <p:nvPr/>
      </p:nvGrpSpPr>
      <p:grpSpPr>
        <a:xfrm>
          <a:off x="0" y="0"/>
          <a:ext cx="0" cy="0"/>
          <a:chOff x="0" y="0"/>
          <a:chExt cx="0" cy="0"/>
        </a:xfrm>
      </p:grpSpPr>
      <p:grpSp>
        <p:nvGrpSpPr>
          <p:cNvPr name="Group 2" id="2"/>
          <p:cNvGrpSpPr/>
          <p:nvPr/>
        </p:nvGrpSpPr>
        <p:grpSpPr>
          <a:xfrm rot="0">
            <a:off x="-970336" y="9503317"/>
            <a:ext cx="19527875" cy="3086100"/>
            <a:chOff x="0" y="0"/>
            <a:chExt cx="5143144" cy="812800"/>
          </a:xfrm>
        </p:grpSpPr>
        <p:sp>
          <p:nvSpPr>
            <p:cNvPr name="Freeform 3" id="3"/>
            <p:cNvSpPr/>
            <p:nvPr/>
          </p:nvSpPr>
          <p:spPr>
            <a:xfrm flipH="false" flipV="false" rot="0">
              <a:off x="0" y="0"/>
              <a:ext cx="5143144" cy="812800"/>
            </a:xfrm>
            <a:custGeom>
              <a:avLst/>
              <a:gdLst/>
              <a:ahLst/>
              <a:cxnLst/>
              <a:rect r="r" b="b" t="t" l="l"/>
              <a:pathLst>
                <a:path h="812800" w="5143144">
                  <a:moveTo>
                    <a:pt x="0" y="0"/>
                  </a:moveTo>
                  <a:lnTo>
                    <a:pt x="5143144" y="0"/>
                  </a:lnTo>
                  <a:lnTo>
                    <a:pt x="5143144" y="812800"/>
                  </a:lnTo>
                  <a:lnTo>
                    <a:pt x="0" y="812800"/>
                  </a:lnTo>
                  <a:close/>
                </a:path>
              </a:pathLst>
            </a:custGeom>
            <a:solidFill>
              <a:srgbClr val="16456A"/>
            </a:solidFill>
          </p:spPr>
        </p:sp>
        <p:sp>
          <p:nvSpPr>
            <p:cNvPr name="TextBox 4" id="4"/>
            <p:cNvSpPr txBox="true"/>
            <p:nvPr/>
          </p:nvSpPr>
          <p:spPr>
            <a:xfrm>
              <a:off x="0" y="19050"/>
              <a:ext cx="5143144" cy="793750"/>
            </a:xfrm>
            <a:prstGeom prst="rect">
              <a:avLst/>
            </a:prstGeom>
          </p:spPr>
          <p:txBody>
            <a:bodyPr anchor="ctr" rtlCol="false" tIns="50800" lIns="50800" bIns="50800" rIns="50800"/>
            <a:lstStyle/>
            <a:p>
              <a:pPr algn="ctr">
                <a:lnSpc>
                  <a:spcPts val="2099"/>
                </a:lnSpc>
              </a:pPr>
            </a:p>
          </p:txBody>
        </p:sp>
      </p:grpSp>
      <p:sp>
        <p:nvSpPr>
          <p:cNvPr name="Freeform 5" id="5"/>
          <p:cNvSpPr/>
          <p:nvPr/>
        </p:nvSpPr>
        <p:spPr>
          <a:xfrm flipH="false" flipV="false" rot="0">
            <a:off x="16850588" y="9759996"/>
            <a:ext cx="307586" cy="307586"/>
          </a:xfrm>
          <a:custGeom>
            <a:avLst/>
            <a:gdLst/>
            <a:ahLst/>
            <a:cxnLst/>
            <a:rect r="r" b="b" t="t" l="l"/>
            <a:pathLst>
              <a:path h="307586" w="307586">
                <a:moveTo>
                  <a:pt x="0" y="0"/>
                </a:moveTo>
                <a:lnTo>
                  <a:pt x="307586" y="0"/>
                </a:lnTo>
                <a:lnTo>
                  <a:pt x="307586" y="307586"/>
                </a:lnTo>
                <a:lnTo>
                  <a:pt x="0" y="307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247320" y="-3455576"/>
            <a:ext cx="13145186" cy="11209259"/>
          </a:xfrm>
          <a:custGeom>
            <a:avLst/>
            <a:gdLst/>
            <a:ahLst/>
            <a:cxnLst/>
            <a:rect r="r" b="b" t="t" l="l"/>
            <a:pathLst>
              <a:path h="11209259" w="13145186">
                <a:moveTo>
                  <a:pt x="0" y="0"/>
                </a:moveTo>
                <a:lnTo>
                  <a:pt x="13145186" y="0"/>
                </a:lnTo>
                <a:lnTo>
                  <a:pt x="13145186" y="11209258"/>
                </a:lnTo>
                <a:lnTo>
                  <a:pt x="0" y="11209258"/>
                </a:lnTo>
                <a:lnTo>
                  <a:pt x="0" y="0"/>
                </a:lnTo>
                <a:close/>
              </a:path>
            </a:pathLst>
          </a:custGeom>
          <a:blipFill>
            <a:blip r:embed="rId4">
              <a:alphaModFix amt="50000"/>
            </a:blip>
            <a:stretch>
              <a:fillRect l="0" t="0" r="0" b="0"/>
            </a:stretch>
          </a:blipFill>
        </p:spPr>
      </p:sp>
      <p:sp>
        <p:nvSpPr>
          <p:cNvPr name="Freeform 7" id="7"/>
          <p:cNvSpPr/>
          <p:nvPr/>
        </p:nvSpPr>
        <p:spPr>
          <a:xfrm flipH="false" flipV="false" rot="0">
            <a:off x="13389394" y="718936"/>
            <a:ext cx="2143275" cy="2155030"/>
          </a:xfrm>
          <a:custGeom>
            <a:avLst/>
            <a:gdLst/>
            <a:ahLst/>
            <a:cxnLst/>
            <a:rect r="r" b="b" t="t" l="l"/>
            <a:pathLst>
              <a:path h="2155030" w="2143275">
                <a:moveTo>
                  <a:pt x="0" y="0"/>
                </a:moveTo>
                <a:lnTo>
                  <a:pt x="2143275" y="0"/>
                </a:lnTo>
                <a:lnTo>
                  <a:pt x="2143275" y="2155030"/>
                </a:lnTo>
                <a:lnTo>
                  <a:pt x="0" y="21550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808619" y="718936"/>
            <a:ext cx="2143275" cy="2155030"/>
          </a:xfrm>
          <a:custGeom>
            <a:avLst/>
            <a:gdLst/>
            <a:ahLst/>
            <a:cxnLst/>
            <a:rect r="r" b="b" t="t" l="l"/>
            <a:pathLst>
              <a:path h="2155030" w="2143275">
                <a:moveTo>
                  <a:pt x="0" y="0"/>
                </a:moveTo>
                <a:lnTo>
                  <a:pt x="2143275" y="0"/>
                </a:lnTo>
                <a:lnTo>
                  <a:pt x="2143275" y="2155030"/>
                </a:lnTo>
                <a:lnTo>
                  <a:pt x="0" y="21550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6227844" y="718936"/>
            <a:ext cx="2143275" cy="2155030"/>
          </a:xfrm>
          <a:custGeom>
            <a:avLst/>
            <a:gdLst/>
            <a:ahLst/>
            <a:cxnLst/>
            <a:rect r="r" b="b" t="t" l="l"/>
            <a:pathLst>
              <a:path h="2155030" w="2143275">
                <a:moveTo>
                  <a:pt x="0" y="0"/>
                </a:moveTo>
                <a:lnTo>
                  <a:pt x="2143275" y="0"/>
                </a:lnTo>
                <a:lnTo>
                  <a:pt x="2143275" y="2155030"/>
                </a:lnTo>
                <a:lnTo>
                  <a:pt x="0" y="21550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605519" y="1985433"/>
            <a:ext cx="6207781" cy="6481964"/>
          </a:xfrm>
          <a:custGeom>
            <a:avLst/>
            <a:gdLst/>
            <a:ahLst/>
            <a:cxnLst/>
            <a:rect r="r" b="b" t="t" l="l"/>
            <a:pathLst>
              <a:path h="6481964" w="6207781">
                <a:moveTo>
                  <a:pt x="0" y="0"/>
                </a:moveTo>
                <a:lnTo>
                  <a:pt x="6207781" y="0"/>
                </a:lnTo>
                <a:lnTo>
                  <a:pt x="6207781" y="6481964"/>
                </a:lnTo>
                <a:lnTo>
                  <a:pt x="0" y="64819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295592" y="4528231"/>
            <a:ext cx="3321630" cy="4114800"/>
          </a:xfrm>
          <a:custGeom>
            <a:avLst/>
            <a:gdLst/>
            <a:ahLst/>
            <a:cxnLst/>
            <a:rect r="r" b="b" t="t" l="l"/>
            <a:pathLst>
              <a:path h="4114800" w="3321630">
                <a:moveTo>
                  <a:pt x="0" y="0"/>
                </a:moveTo>
                <a:lnTo>
                  <a:pt x="3321630" y="0"/>
                </a:lnTo>
                <a:lnTo>
                  <a:pt x="332163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069882" y="4868113"/>
            <a:ext cx="440470" cy="440470"/>
          </a:xfrm>
          <a:custGeom>
            <a:avLst/>
            <a:gdLst/>
            <a:ahLst/>
            <a:cxnLst/>
            <a:rect r="r" b="b" t="t" l="l"/>
            <a:pathLst>
              <a:path h="440470" w="440470">
                <a:moveTo>
                  <a:pt x="0" y="0"/>
                </a:moveTo>
                <a:lnTo>
                  <a:pt x="440470" y="0"/>
                </a:lnTo>
                <a:lnTo>
                  <a:pt x="440470" y="440470"/>
                </a:lnTo>
                <a:lnTo>
                  <a:pt x="0" y="44047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7119300" y="9503317"/>
            <a:ext cx="3348603" cy="897939"/>
          </a:xfrm>
          <a:custGeom>
            <a:avLst/>
            <a:gdLst/>
            <a:ahLst/>
            <a:cxnLst/>
            <a:rect r="r" b="b" t="t" l="l"/>
            <a:pathLst>
              <a:path h="897939" w="3348603">
                <a:moveTo>
                  <a:pt x="0" y="0"/>
                </a:moveTo>
                <a:lnTo>
                  <a:pt x="3348603" y="0"/>
                </a:lnTo>
                <a:lnTo>
                  <a:pt x="3348603" y="897939"/>
                </a:lnTo>
                <a:lnTo>
                  <a:pt x="0" y="897939"/>
                </a:lnTo>
                <a:lnTo>
                  <a:pt x="0" y="0"/>
                </a:lnTo>
                <a:close/>
              </a:path>
            </a:pathLst>
          </a:custGeom>
          <a:blipFill>
            <a:blip r:embed="rId13"/>
            <a:stretch>
              <a:fillRect l="0" t="-150554" r="0" b="-122366"/>
            </a:stretch>
          </a:blipFill>
        </p:spPr>
      </p:sp>
      <p:sp>
        <p:nvSpPr>
          <p:cNvPr name="TextBox 14" id="14"/>
          <p:cNvSpPr txBox="true"/>
          <p:nvPr/>
        </p:nvSpPr>
        <p:spPr>
          <a:xfrm rot="0">
            <a:off x="8706867" y="3456830"/>
            <a:ext cx="4739926" cy="572772"/>
          </a:xfrm>
          <a:prstGeom prst="rect">
            <a:avLst/>
          </a:prstGeom>
        </p:spPr>
        <p:txBody>
          <a:bodyPr anchor="t" rtlCol="false" tIns="0" lIns="0" bIns="0" rIns="0">
            <a:spAutoFit/>
          </a:bodyPr>
          <a:lstStyle/>
          <a:p>
            <a:pPr algn="l">
              <a:lnSpc>
                <a:spcPts val="4040"/>
              </a:lnSpc>
            </a:pPr>
            <a:r>
              <a:rPr lang="en-US" sz="4000" b="true">
                <a:solidFill>
                  <a:srgbClr val="16456A"/>
                </a:solidFill>
                <a:latin typeface="Poppins Bold"/>
                <a:ea typeface="Poppins Bold"/>
                <a:cs typeface="Poppins Bold"/>
                <a:sym typeface="Poppins Bold"/>
              </a:rPr>
              <a:t>Contact Now:</a:t>
            </a:r>
          </a:p>
        </p:txBody>
      </p:sp>
      <p:sp>
        <p:nvSpPr>
          <p:cNvPr name="TextBox 15" id="15"/>
          <p:cNvSpPr txBox="true"/>
          <p:nvPr/>
        </p:nvSpPr>
        <p:spPr>
          <a:xfrm rot="0">
            <a:off x="1174973" y="9813283"/>
            <a:ext cx="1196029" cy="220061"/>
          </a:xfrm>
          <a:prstGeom prst="rect">
            <a:avLst/>
          </a:prstGeom>
        </p:spPr>
        <p:txBody>
          <a:bodyPr anchor="t" rtlCol="false" tIns="0" lIns="0" bIns="0" rIns="0">
            <a:spAutoFit/>
          </a:bodyPr>
          <a:lstStyle/>
          <a:p>
            <a:pPr algn="l">
              <a:lnSpc>
                <a:spcPts val="1637"/>
              </a:lnSpc>
            </a:pPr>
            <a:r>
              <a:rPr lang="en-US" sz="1621">
                <a:solidFill>
                  <a:srgbClr val="FFFFFF"/>
                </a:solidFill>
                <a:latin typeface="Poppins"/>
                <a:ea typeface="Poppins"/>
                <a:cs typeface="Poppins"/>
                <a:sym typeface="Poppins"/>
              </a:rPr>
              <a:t>page 014</a:t>
            </a:r>
          </a:p>
        </p:txBody>
      </p:sp>
      <p:sp>
        <p:nvSpPr>
          <p:cNvPr name="TextBox 16" id="16"/>
          <p:cNvSpPr txBox="true"/>
          <p:nvPr/>
        </p:nvSpPr>
        <p:spPr>
          <a:xfrm rot="0">
            <a:off x="9863359" y="4887163"/>
            <a:ext cx="4945260" cy="390732"/>
          </a:xfrm>
          <a:prstGeom prst="rect">
            <a:avLst/>
          </a:prstGeom>
        </p:spPr>
        <p:txBody>
          <a:bodyPr anchor="t" rtlCol="false" tIns="0" lIns="0" bIns="0" rIns="0">
            <a:spAutoFit/>
          </a:bodyPr>
          <a:lstStyle/>
          <a:p>
            <a:pPr algn="l">
              <a:lnSpc>
                <a:spcPts val="2814"/>
              </a:lnSpc>
            </a:pPr>
            <a:r>
              <a:rPr lang="en-US" sz="2786" b="true">
                <a:solidFill>
                  <a:srgbClr val="368CD1"/>
                </a:solidFill>
                <a:latin typeface="Poppins Bold"/>
                <a:ea typeface="Poppins Bold"/>
                <a:cs typeface="Poppins Bold"/>
                <a:sym typeface="Poppins Bold"/>
              </a:rPr>
              <a:t>www.wgtcorp.com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DAHAKNbnFmg</dc:identifier>
  <dcterms:modified xsi:type="dcterms:W3CDTF">2011-08-01T06:04:30Z</dcterms:modified>
  <cp:revision>1</cp:revision>
  <dc:title>Technology Guidance for Business Success in a Digital-First World</dc:title>
</cp:coreProperties>
</file>