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8288000" cy="10287000"/>
  <p:notesSz cx="6858000" cy="9144000"/>
  <p:embeddedFontLst>
    <p:embeddedFont>
      <p:font typeface="Calibri" pitchFamily="34" charset="0"/>
      <p:regular r:id="rId6"/>
      <p:bold r:id="rId7"/>
      <p:italic r:id="rId8"/>
      <p:boldItalic r:id="rId9"/>
    </p:embeddedFont>
    <p:embeddedFont>
      <p:font typeface="Alice Bold" charset="0"/>
      <p:regular r:id="rId10"/>
    </p:embeddedFont>
    <p:embeddedFont>
      <p:font typeface="Alice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25" d="100"/>
          <a:sy n="25" d="100"/>
        </p:scale>
        <p:origin x="-1956" y="-7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emiratespetfood.com/collections/for-dogs-1/Dog-Food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miratespetfood.com/collections/for-dogs-1/Dog-Food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hyperlink" Target="https://www.emiratespetfood.com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8.png"/><Relationship Id="rId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E1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181350" y="152400"/>
            <a:ext cx="209550" cy="209550"/>
          </a:xfrm>
          <a:custGeom>
            <a:avLst/>
            <a:gdLst/>
            <a:ahLst/>
            <a:cxnLst/>
            <a:rect l="l" t="t" r="r" b="b"/>
            <a:pathLst>
              <a:path w="209550" h="209550">
                <a:moveTo>
                  <a:pt x="0" y="0"/>
                </a:moveTo>
                <a:lnTo>
                  <a:pt x="209550" y="0"/>
                </a:lnTo>
                <a:lnTo>
                  <a:pt x="209550" y="209550"/>
                </a:lnTo>
                <a:lnTo>
                  <a:pt x="0" y="2095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9144000" y="1855959"/>
            <a:ext cx="8724900" cy="6762750"/>
            <a:chOff x="0" y="0"/>
            <a:chExt cx="1588205" cy="12310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588205" cy="1231032"/>
            </a:xfrm>
            <a:custGeom>
              <a:avLst/>
              <a:gdLst/>
              <a:ahLst/>
              <a:cxnLst/>
              <a:rect l="l" t="t" r="r" b="b"/>
              <a:pathLst>
                <a:path w="1588205" h="1231032">
                  <a:moveTo>
                    <a:pt x="35493" y="0"/>
                  </a:moveTo>
                  <a:lnTo>
                    <a:pt x="1552711" y="0"/>
                  </a:lnTo>
                  <a:cubicBezTo>
                    <a:pt x="1562125" y="0"/>
                    <a:pt x="1571153" y="3739"/>
                    <a:pt x="1577809" y="10396"/>
                  </a:cubicBezTo>
                  <a:cubicBezTo>
                    <a:pt x="1584465" y="17052"/>
                    <a:pt x="1588205" y="26080"/>
                    <a:pt x="1588205" y="35493"/>
                  </a:cubicBezTo>
                  <a:lnTo>
                    <a:pt x="1588205" y="1195539"/>
                  </a:lnTo>
                  <a:cubicBezTo>
                    <a:pt x="1588205" y="1215141"/>
                    <a:pt x="1572314" y="1231032"/>
                    <a:pt x="1552711" y="1231032"/>
                  </a:cubicBezTo>
                  <a:lnTo>
                    <a:pt x="35493" y="1231032"/>
                  </a:lnTo>
                  <a:cubicBezTo>
                    <a:pt x="15891" y="1231032"/>
                    <a:pt x="0" y="1215141"/>
                    <a:pt x="0" y="1195539"/>
                  </a:cubicBezTo>
                  <a:lnTo>
                    <a:pt x="0" y="35493"/>
                  </a:lnTo>
                  <a:cubicBezTo>
                    <a:pt x="0" y="15891"/>
                    <a:pt x="15891" y="0"/>
                    <a:pt x="35493" y="0"/>
                  </a:cubicBezTo>
                  <a:close/>
                </a:path>
              </a:pathLst>
            </a:custGeom>
            <a:blipFill>
              <a:blip r:embed="rId4"/>
              <a:stretch>
                <a:fillRect t="-14507" b="-14507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id="5" name="Group 5"/>
          <p:cNvGrpSpPr/>
          <p:nvPr/>
        </p:nvGrpSpPr>
        <p:grpSpPr>
          <a:xfrm>
            <a:off x="104788" y="361950"/>
            <a:ext cx="8963012" cy="9750768"/>
            <a:chOff x="0" y="0"/>
            <a:chExt cx="2360629" cy="25681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60629" cy="2568104"/>
            </a:xfrm>
            <a:custGeom>
              <a:avLst/>
              <a:gdLst/>
              <a:ahLst/>
              <a:cxnLst/>
              <a:rect l="l" t="t" r="r" b="b"/>
              <a:pathLst>
                <a:path w="2360629" h="2568104">
                  <a:moveTo>
                    <a:pt x="44052" y="0"/>
                  </a:moveTo>
                  <a:lnTo>
                    <a:pt x="2316577" y="0"/>
                  </a:lnTo>
                  <a:cubicBezTo>
                    <a:pt x="2328260" y="0"/>
                    <a:pt x="2339465" y="4641"/>
                    <a:pt x="2347726" y="12903"/>
                  </a:cubicBezTo>
                  <a:cubicBezTo>
                    <a:pt x="2355987" y="21164"/>
                    <a:pt x="2360629" y="32369"/>
                    <a:pt x="2360629" y="44052"/>
                  </a:cubicBezTo>
                  <a:lnTo>
                    <a:pt x="2360629" y="2524052"/>
                  </a:lnTo>
                  <a:cubicBezTo>
                    <a:pt x="2360629" y="2535735"/>
                    <a:pt x="2355987" y="2546940"/>
                    <a:pt x="2347726" y="2555201"/>
                  </a:cubicBezTo>
                  <a:cubicBezTo>
                    <a:pt x="2339465" y="2563462"/>
                    <a:pt x="2328260" y="2568104"/>
                    <a:pt x="2316577" y="2568104"/>
                  </a:cubicBezTo>
                  <a:lnTo>
                    <a:pt x="44052" y="2568104"/>
                  </a:lnTo>
                  <a:cubicBezTo>
                    <a:pt x="32369" y="2568104"/>
                    <a:pt x="21164" y="2563462"/>
                    <a:pt x="12903" y="2555201"/>
                  </a:cubicBezTo>
                  <a:cubicBezTo>
                    <a:pt x="4641" y="2546940"/>
                    <a:pt x="0" y="2535735"/>
                    <a:pt x="0" y="2524052"/>
                  </a:cubicBezTo>
                  <a:lnTo>
                    <a:pt x="0" y="44052"/>
                  </a:lnTo>
                  <a:cubicBezTo>
                    <a:pt x="0" y="32369"/>
                    <a:pt x="4641" y="21164"/>
                    <a:pt x="12903" y="12903"/>
                  </a:cubicBezTo>
                  <a:cubicBezTo>
                    <a:pt x="21164" y="4641"/>
                    <a:pt x="32369" y="0"/>
                    <a:pt x="44052" y="0"/>
                  </a:cubicBezTo>
                  <a:close/>
                </a:path>
              </a:pathLst>
            </a:custGeom>
            <a:solidFill>
              <a:srgbClr val="B4B897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2360629" cy="26252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695312" y="970535"/>
            <a:ext cx="8062826" cy="2089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00"/>
              </a:lnSpc>
            </a:pPr>
            <a:r>
              <a:rPr lang="en-US" sz="8000" b="1" dirty="0">
                <a:solidFill>
                  <a:srgbClr val="5F4F3C"/>
                </a:solidFill>
                <a:latin typeface="Alice" charset="0"/>
                <a:ea typeface="Alice Bold"/>
                <a:cs typeface="Alice Bold"/>
                <a:sym typeface="Alice Bold"/>
              </a:rPr>
              <a:t>Buy </a:t>
            </a:r>
            <a:r>
              <a:rPr lang="en-US" sz="8000" b="1" dirty="0" err="1">
                <a:solidFill>
                  <a:srgbClr val="5F4F3C"/>
                </a:solidFill>
                <a:latin typeface="Alice" charset="0"/>
                <a:ea typeface="Alice Bold"/>
                <a:cs typeface="Alice Bold"/>
                <a:sym typeface="Alice Bold"/>
              </a:rPr>
              <a:t>Freshpet</a:t>
            </a:r>
            <a:r>
              <a:rPr lang="en-US" sz="8000" b="1" dirty="0">
                <a:solidFill>
                  <a:srgbClr val="5F4F3C"/>
                </a:solidFill>
                <a:latin typeface="Alice" charset="0"/>
                <a:ea typeface="Alice Bold"/>
                <a:cs typeface="Alice Bold"/>
                <a:sym typeface="Alice Bold"/>
              </a:rPr>
              <a:t> Dog Food Online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90544" y="4022573"/>
            <a:ext cx="7510456" cy="4308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1" u="sng" dirty="0">
                <a:solidFill>
                  <a:srgbClr val="5F4F3C"/>
                </a:solidFill>
                <a:latin typeface="Alice" charset="0"/>
                <a:ea typeface="Alice Bold"/>
                <a:cs typeface="Alice Bold"/>
                <a:sym typeface="Alice Bold"/>
                <a:hlinkClick r:id="rId5" tooltip="https://www.emiratespetfood.com/collections/for-dogs-1/Dog-Food"/>
              </a:rPr>
              <a:t>Buy </a:t>
            </a:r>
            <a:r>
              <a:rPr lang="en-US" sz="3999" b="1" u="sng" dirty="0" err="1">
                <a:solidFill>
                  <a:srgbClr val="5F4F3C"/>
                </a:solidFill>
                <a:latin typeface="Alice" charset="0"/>
                <a:ea typeface="Alice Bold"/>
                <a:cs typeface="Alice Bold"/>
                <a:sym typeface="Alice Bold"/>
                <a:hlinkClick r:id="rId5" tooltip="https://www.emiratespetfood.com/collections/for-dogs-1/Dog-Food"/>
              </a:rPr>
              <a:t>Freshpet</a:t>
            </a:r>
            <a:r>
              <a:rPr lang="en-US" sz="3999" b="1" u="sng" dirty="0">
                <a:solidFill>
                  <a:srgbClr val="5F4F3C"/>
                </a:solidFill>
                <a:latin typeface="Alice" charset="0"/>
                <a:ea typeface="Alice Bold"/>
                <a:cs typeface="Alice Bold"/>
                <a:sym typeface="Alice Bold"/>
                <a:hlinkClick r:id="rId5" tooltip="https://www.emiratespetfood.com/collections/for-dogs-1/Dog-Food"/>
              </a:rPr>
              <a:t> dog fo</a:t>
            </a:r>
            <a:r>
              <a:rPr lang="en-US" sz="3999" b="1" u="sng" dirty="0">
                <a:solidFill>
                  <a:srgbClr val="5F4F3C"/>
                </a:solidFill>
                <a:latin typeface="Alice" charset="0"/>
                <a:ea typeface="Alice Bold"/>
                <a:cs typeface="Alice Bold"/>
                <a:sym typeface="Alice Bold"/>
                <a:hlinkClick r:id="rId5" tooltip="https://www.emiratespetfood.com/collections/for-dogs-1/Dog-Food"/>
              </a:rPr>
              <a:t>od online</a:t>
            </a:r>
            <a:r>
              <a:rPr lang="en-US" sz="3999" b="1" dirty="0">
                <a:solidFill>
                  <a:srgbClr val="5F4F3C"/>
                </a:solidFill>
                <a:latin typeface="Alice" charset="0"/>
                <a:ea typeface="Alice"/>
                <a:cs typeface="Alice"/>
                <a:sym typeface="Alice"/>
              </a:rPr>
              <a:t> </a:t>
            </a:r>
            <a:r>
              <a:rPr lang="en-US" sz="3999" dirty="0">
                <a:solidFill>
                  <a:srgbClr val="5F4F3C"/>
                </a:solidFill>
                <a:latin typeface="Alice" charset="0"/>
                <a:ea typeface="Alice"/>
                <a:cs typeface="Alice"/>
                <a:sym typeface="Alice"/>
              </a:rPr>
              <a:t>for natural, fresh meals crafted to keep your dog healthy and happy. Shop easily with fast delivery and trusted quality for your pet’s daily nutrition.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E1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17073478" y="4689375"/>
            <a:ext cx="1655748" cy="316097"/>
          </a:xfrm>
          <a:custGeom>
            <a:avLst/>
            <a:gdLst/>
            <a:ahLst/>
            <a:cxnLst/>
            <a:rect l="l" t="t" r="r" b="b"/>
            <a:pathLst>
              <a:path w="1655748" h="316097">
                <a:moveTo>
                  <a:pt x="0" y="0"/>
                </a:moveTo>
                <a:lnTo>
                  <a:pt x="1655747" y="0"/>
                </a:lnTo>
                <a:lnTo>
                  <a:pt x="1655747" y="316097"/>
                </a:lnTo>
                <a:lnTo>
                  <a:pt x="0" y="3160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404223" y="1276350"/>
            <a:ext cx="7048500" cy="7734300"/>
            <a:chOff x="0" y="0"/>
            <a:chExt cx="1070930" cy="11751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70930" cy="1175128"/>
            </a:xfrm>
            <a:custGeom>
              <a:avLst/>
              <a:gdLst/>
              <a:ahLst/>
              <a:cxnLst/>
              <a:rect l="l" t="t" r="r" b="b"/>
              <a:pathLst>
                <a:path w="1070930" h="1175128">
                  <a:moveTo>
                    <a:pt x="57116" y="0"/>
                  </a:moveTo>
                  <a:lnTo>
                    <a:pt x="1013814" y="0"/>
                  </a:lnTo>
                  <a:cubicBezTo>
                    <a:pt x="1045358" y="0"/>
                    <a:pt x="1070930" y="25572"/>
                    <a:pt x="1070930" y="57116"/>
                  </a:cubicBezTo>
                  <a:lnTo>
                    <a:pt x="1070930" y="1118013"/>
                  </a:lnTo>
                  <a:cubicBezTo>
                    <a:pt x="1070930" y="1149557"/>
                    <a:pt x="1045358" y="1175128"/>
                    <a:pt x="1013814" y="1175128"/>
                  </a:cubicBezTo>
                  <a:lnTo>
                    <a:pt x="57116" y="1175128"/>
                  </a:lnTo>
                  <a:cubicBezTo>
                    <a:pt x="25572" y="1175128"/>
                    <a:pt x="0" y="1149557"/>
                    <a:pt x="0" y="1118013"/>
                  </a:cubicBezTo>
                  <a:lnTo>
                    <a:pt x="0" y="57116"/>
                  </a:lnTo>
                  <a:cubicBezTo>
                    <a:pt x="0" y="25572"/>
                    <a:pt x="25572" y="0"/>
                    <a:pt x="57116" y="0"/>
                  </a:cubicBezTo>
                  <a:close/>
                </a:path>
              </a:pathLst>
            </a:custGeom>
            <a:blipFill>
              <a:blip r:embed="rId4"/>
              <a:stretch>
                <a:fillRect l="-4864" r="-4864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sp>
        <p:nvSpPr>
          <p:cNvPr id="5" name="TextBox 5"/>
          <p:cNvSpPr txBox="1"/>
          <p:nvPr/>
        </p:nvSpPr>
        <p:spPr>
          <a:xfrm>
            <a:off x="9776104" y="4102100"/>
            <a:ext cx="7149472" cy="4908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dirty="0">
                <a:solidFill>
                  <a:srgbClr val="1A1A1A"/>
                </a:solidFill>
                <a:latin typeface="Alice"/>
                <a:ea typeface="Alice"/>
                <a:cs typeface="Alice"/>
                <a:sym typeface="Alice"/>
              </a:rPr>
              <a:t>Buy </a:t>
            </a:r>
            <a:r>
              <a:rPr lang="en-US" sz="3999" dirty="0" err="1">
                <a:solidFill>
                  <a:srgbClr val="1A1A1A"/>
                </a:solidFill>
                <a:latin typeface="Alice"/>
                <a:ea typeface="Alice"/>
                <a:cs typeface="Alice"/>
                <a:sym typeface="Alice"/>
              </a:rPr>
              <a:t>Eukanuba</a:t>
            </a:r>
            <a:r>
              <a:rPr lang="en-US" sz="3999" dirty="0">
                <a:solidFill>
                  <a:srgbClr val="1A1A1A"/>
                </a:solidFill>
                <a:latin typeface="Alice"/>
                <a:ea typeface="Alice"/>
                <a:cs typeface="Alice"/>
                <a:sym typeface="Alice"/>
              </a:rPr>
              <a:t> dog food online with premium nutrition designed to support your dog’s health, energy, and overall well-being. Enjoy high-quality ingredients and fast, reliable delivery to your doorstep.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505565" y="1618300"/>
            <a:ext cx="7690551" cy="1782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00"/>
              </a:lnSpc>
            </a:pPr>
            <a:r>
              <a:rPr lang="en-US" sz="8000" b="1" dirty="0">
                <a:solidFill>
                  <a:srgbClr val="5F4F3C"/>
                </a:solidFill>
                <a:latin typeface="Alice" charset="0"/>
                <a:ea typeface="Alice Bold"/>
                <a:cs typeface="Alice Bold"/>
                <a:sym typeface="Alice Bold"/>
              </a:rPr>
              <a:t>Buy </a:t>
            </a:r>
            <a:r>
              <a:rPr lang="en-US" sz="8000" b="1" dirty="0" err="1">
                <a:solidFill>
                  <a:srgbClr val="5F4F3C"/>
                </a:solidFill>
                <a:latin typeface="Alice" charset="0"/>
                <a:ea typeface="Alice Bold"/>
                <a:cs typeface="Alice Bold"/>
                <a:sym typeface="Alice Bold"/>
              </a:rPr>
              <a:t>Eukanuba</a:t>
            </a:r>
            <a:r>
              <a:rPr lang="en-US" sz="8000" b="1" dirty="0">
                <a:solidFill>
                  <a:srgbClr val="5F4F3C"/>
                </a:solidFill>
                <a:latin typeface="Alice" charset="0"/>
                <a:ea typeface="Alice Bold"/>
                <a:cs typeface="Alice Bold"/>
                <a:sym typeface="Alice Bold"/>
              </a:rPr>
              <a:t> Dog Food Online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E1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664544" y="3764918"/>
            <a:ext cx="9096375" cy="4705350"/>
            <a:chOff x="0" y="0"/>
            <a:chExt cx="1409267" cy="72898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09266" cy="728982"/>
            </a:xfrm>
            <a:custGeom>
              <a:avLst/>
              <a:gdLst/>
              <a:ahLst/>
              <a:cxnLst/>
              <a:rect l="l" t="t" r="r" b="b"/>
              <a:pathLst>
                <a:path w="1409266" h="728982">
                  <a:moveTo>
                    <a:pt x="25533" y="0"/>
                  </a:moveTo>
                  <a:lnTo>
                    <a:pt x="1383734" y="0"/>
                  </a:lnTo>
                  <a:cubicBezTo>
                    <a:pt x="1390505" y="0"/>
                    <a:pt x="1397000" y="2690"/>
                    <a:pt x="1401788" y="7478"/>
                  </a:cubicBezTo>
                  <a:cubicBezTo>
                    <a:pt x="1406576" y="12267"/>
                    <a:pt x="1409266" y="18761"/>
                    <a:pt x="1409266" y="25533"/>
                  </a:cubicBezTo>
                  <a:lnTo>
                    <a:pt x="1409266" y="703449"/>
                  </a:lnTo>
                  <a:cubicBezTo>
                    <a:pt x="1409266" y="710221"/>
                    <a:pt x="1406576" y="716715"/>
                    <a:pt x="1401788" y="721503"/>
                  </a:cubicBezTo>
                  <a:cubicBezTo>
                    <a:pt x="1397000" y="726292"/>
                    <a:pt x="1390505" y="728982"/>
                    <a:pt x="1383734" y="728982"/>
                  </a:cubicBezTo>
                  <a:lnTo>
                    <a:pt x="25533" y="728982"/>
                  </a:lnTo>
                  <a:cubicBezTo>
                    <a:pt x="18761" y="728982"/>
                    <a:pt x="12267" y="726292"/>
                    <a:pt x="7478" y="721503"/>
                  </a:cubicBezTo>
                  <a:cubicBezTo>
                    <a:pt x="2690" y="716715"/>
                    <a:pt x="0" y="710221"/>
                    <a:pt x="0" y="703449"/>
                  </a:cubicBezTo>
                  <a:lnTo>
                    <a:pt x="0" y="25533"/>
                  </a:lnTo>
                  <a:cubicBezTo>
                    <a:pt x="0" y="18761"/>
                    <a:pt x="2690" y="12267"/>
                    <a:pt x="7478" y="7478"/>
                  </a:cubicBezTo>
                  <a:cubicBezTo>
                    <a:pt x="12267" y="2690"/>
                    <a:pt x="18761" y="0"/>
                    <a:pt x="25533" y="0"/>
                  </a:cubicBezTo>
                  <a:close/>
                </a:path>
              </a:pathLst>
            </a:custGeom>
            <a:blipFill>
              <a:blip r:embed="rId2"/>
              <a:stretch>
                <a:fillRect t="-46659" b="-46659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sp>
        <p:nvSpPr>
          <p:cNvPr id="4" name="TextBox 4"/>
          <p:cNvSpPr txBox="1"/>
          <p:nvPr/>
        </p:nvSpPr>
        <p:spPr>
          <a:xfrm>
            <a:off x="1028700" y="3625218"/>
            <a:ext cx="7502494" cy="5027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999" b="1" u="sng" dirty="0">
                <a:solidFill>
                  <a:srgbClr val="1A1A1A"/>
                </a:solidFill>
                <a:latin typeface="Alice" charset="0"/>
                <a:ea typeface="Alice Bold"/>
                <a:cs typeface="Alice Bold"/>
                <a:sym typeface="Alice Bold"/>
                <a:hlinkClick r:id="rId3" tooltip="https://www.emiratespetfood.com/collections/for-dogs-1/Dog-Food"/>
              </a:rPr>
              <a:t>Buy f</a:t>
            </a:r>
            <a:r>
              <a:rPr lang="en-US" sz="3999" b="1" u="sng" dirty="0">
                <a:solidFill>
                  <a:srgbClr val="1A1A1A"/>
                </a:solidFill>
                <a:latin typeface="Alice" charset="0"/>
                <a:ea typeface="Alice Bold"/>
                <a:cs typeface="Alice Bold"/>
                <a:sym typeface="Alice Bold"/>
                <a:hlinkClick r:id="rId3" tooltip="https://www.emiratespetfood.com/collections/for-dogs-1/Dog-Food"/>
              </a:rPr>
              <a:t>resh dog food online</a:t>
            </a:r>
            <a:r>
              <a:rPr lang="en-US" sz="3999" b="1" dirty="0">
                <a:solidFill>
                  <a:srgbClr val="1A1A1A"/>
                </a:solidFill>
                <a:latin typeface="Alice" charset="0"/>
                <a:ea typeface="Alice"/>
                <a:cs typeface="Alice"/>
                <a:sym typeface="Alice"/>
              </a:rPr>
              <a:t> </a:t>
            </a:r>
            <a:r>
              <a:rPr lang="en-US" sz="3999" dirty="0">
                <a:solidFill>
                  <a:srgbClr val="1A1A1A"/>
                </a:solidFill>
                <a:latin typeface="Alice" charset="0"/>
                <a:ea typeface="Alice"/>
                <a:cs typeface="Alice"/>
                <a:sym typeface="Alice"/>
              </a:rPr>
              <a:t>and give your pet wholesome, nutritious meals made from high-quality ingredients. Choose from a variety of fresh options with quick and convenient delivery.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806479"/>
            <a:ext cx="10961926" cy="1935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80"/>
              </a:lnSpc>
            </a:pPr>
            <a:r>
              <a:rPr lang="en-US" sz="8000" b="1" dirty="0">
                <a:solidFill>
                  <a:srgbClr val="5F4F3C"/>
                </a:solidFill>
                <a:latin typeface="Alice" charset="0"/>
                <a:ea typeface="Alice Bold"/>
                <a:cs typeface="Alice Bold"/>
                <a:sym typeface="Alice Bold"/>
              </a:rPr>
              <a:t>Buy Fresh Dog Food Online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E1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38112" y="149893"/>
            <a:ext cx="6199520" cy="3929027"/>
            <a:chOff x="0" y="0"/>
            <a:chExt cx="771826" cy="4891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71826" cy="489155"/>
            </a:xfrm>
            <a:custGeom>
              <a:avLst/>
              <a:gdLst/>
              <a:ahLst/>
              <a:cxnLst/>
              <a:rect l="l" t="t" r="r" b="b"/>
              <a:pathLst>
                <a:path w="771826" h="489155">
                  <a:moveTo>
                    <a:pt x="49952" y="0"/>
                  </a:moveTo>
                  <a:lnTo>
                    <a:pt x="721874" y="0"/>
                  </a:lnTo>
                  <a:cubicBezTo>
                    <a:pt x="735122" y="0"/>
                    <a:pt x="747828" y="5263"/>
                    <a:pt x="757196" y="14631"/>
                  </a:cubicBezTo>
                  <a:cubicBezTo>
                    <a:pt x="766563" y="23998"/>
                    <a:pt x="771826" y="36704"/>
                    <a:pt x="771826" y="49952"/>
                  </a:cubicBezTo>
                  <a:lnTo>
                    <a:pt x="771826" y="439203"/>
                  </a:lnTo>
                  <a:cubicBezTo>
                    <a:pt x="771826" y="452451"/>
                    <a:pt x="766563" y="465157"/>
                    <a:pt x="757196" y="474524"/>
                  </a:cubicBezTo>
                  <a:cubicBezTo>
                    <a:pt x="747828" y="483892"/>
                    <a:pt x="735122" y="489155"/>
                    <a:pt x="721874" y="489155"/>
                  </a:cubicBezTo>
                  <a:lnTo>
                    <a:pt x="49952" y="489155"/>
                  </a:lnTo>
                  <a:cubicBezTo>
                    <a:pt x="36704" y="489155"/>
                    <a:pt x="23998" y="483892"/>
                    <a:pt x="14631" y="474524"/>
                  </a:cubicBezTo>
                  <a:cubicBezTo>
                    <a:pt x="5263" y="465157"/>
                    <a:pt x="0" y="452451"/>
                    <a:pt x="0" y="439203"/>
                  </a:cubicBezTo>
                  <a:lnTo>
                    <a:pt x="0" y="49952"/>
                  </a:lnTo>
                  <a:cubicBezTo>
                    <a:pt x="0" y="36704"/>
                    <a:pt x="5263" y="23998"/>
                    <a:pt x="14631" y="14631"/>
                  </a:cubicBezTo>
                  <a:cubicBezTo>
                    <a:pt x="23998" y="5263"/>
                    <a:pt x="36704" y="0"/>
                    <a:pt x="49952" y="0"/>
                  </a:cubicBezTo>
                  <a:close/>
                </a:path>
              </a:pathLst>
            </a:custGeom>
            <a:blipFill>
              <a:blip r:embed="rId2"/>
              <a:stretch>
                <a:fillRect t="-28893" b="-28893"/>
              </a:stretch>
            </a:blipFill>
            <a:ln w="38100" cap="rnd">
              <a:solidFill>
                <a:srgbClr val="1A1A1A"/>
              </a:solidFill>
              <a:prstDash val="solid"/>
              <a:round/>
            </a:ln>
          </p:spPr>
        </p:sp>
      </p:grpSp>
      <p:grpSp>
        <p:nvGrpSpPr>
          <p:cNvPr id="4" name="Group 4"/>
          <p:cNvGrpSpPr/>
          <p:nvPr/>
        </p:nvGrpSpPr>
        <p:grpSpPr>
          <a:xfrm>
            <a:off x="7562261" y="1273339"/>
            <a:ext cx="7881938" cy="1527011"/>
            <a:chOff x="0" y="0"/>
            <a:chExt cx="2075901" cy="40217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075901" cy="402176"/>
            </a:xfrm>
            <a:custGeom>
              <a:avLst/>
              <a:gdLst/>
              <a:ahLst/>
              <a:cxnLst/>
              <a:rect l="l" t="t" r="r" b="b"/>
              <a:pathLst>
                <a:path w="2075901" h="402176">
                  <a:moveTo>
                    <a:pt x="98224" y="0"/>
                  </a:moveTo>
                  <a:lnTo>
                    <a:pt x="1977678" y="0"/>
                  </a:lnTo>
                  <a:cubicBezTo>
                    <a:pt x="2003728" y="0"/>
                    <a:pt x="2028712" y="10349"/>
                    <a:pt x="2047132" y="28769"/>
                  </a:cubicBezTo>
                  <a:cubicBezTo>
                    <a:pt x="2065553" y="47190"/>
                    <a:pt x="2075901" y="72173"/>
                    <a:pt x="2075901" y="98224"/>
                  </a:cubicBezTo>
                  <a:lnTo>
                    <a:pt x="2075901" y="303952"/>
                  </a:lnTo>
                  <a:cubicBezTo>
                    <a:pt x="2075901" y="330003"/>
                    <a:pt x="2065553" y="354986"/>
                    <a:pt x="2047132" y="373407"/>
                  </a:cubicBezTo>
                  <a:cubicBezTo>
                    <a:pt x="2028712" y="391827"/>
                    <a:pt x="2003728" y="402176"/>
                    <a:pt x="1977678" y="402176"/>
                  </a:cubicBezTo>
                  <a:lnTo>
                    <a:pt x="98224" y="402176"/>
                  </a:lnTo>
                  <a:cubicBezTo>
                    <a:pt x="72173" y="402176"/>
                    <a:pt x="47190" y="391827"/>
                    <a:pt x="28769" y="373407"/>
                  </a:cubicBezTo>
                  <a:cubicBezTo>
                    <a:pt x="10349" y="354986"/>
                    <a:pt x="0" y="330003"/>
                    <a:pt x="0" y="303952"/>
                  </a:cubicBezTo>
                  <a:lnTo>
                    <a:pt x="0" y="98224"/>
                  </a:lnTo>
                  <a:cubicBezTo>
                    <a:pt x="0" y="72173"/>
                    <a:pt x="10349" y="47190"/>
                    <a:pt x="28769" y="28769"/>
                  </a:cubicBezTo>
                  <a:cubicBezTo>
                    <a:pt x="47190" y="10349"/>
                    <a:pt x="72173" y="0"/>
                    <a:pt x="98224" y="0"/>
                  </a:cubicBezTo>
                  <a:close/>
                </a:path>
              </a:pathLst>
            </a:custGeom>
            <a:solidFill>
              <a:srgbClr val="B4B897"/>
            </a:solidFill>
            <a:ln w="38100" cap="rnd">
              <a:solidFill>
                <a:srgbClr val="000000"/>
              </a:solidFill>
              <a:prstDash val="lgDash"/>
              <a:round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9525"/>
              <a:ext cx="2075901" cy="3926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8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643184" y="7122928"/>
            <a:ext cx="771032" cy="745798"/>
          </a:xfrm>
          <a:custGeom>
            <a:avLst/>
            <a:gdLst/>
            <a:ahLst/>
            <a:cxnLst/>
            <a:rect l="l" t="t" r="r" b="b"/>
            <a:pathLst>
              <a:path w="771032" h="745798">
                <a:moveTo>
                  <a:pt x="0" y="0"/>
                </a:moveTo>
                <a:lnTo>
                  <a:pt x="771032" y="0"/>
                </a:lnTo>
                <a:lnTo>
                  <a:pt x="771032" y="745798"/>
                </a:lnTo>
                <a:lnTo>
                  <a:pt x="0" y="7457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14086" y="8567675"/>
            <a:ext cx="629229" cy="956011"/>
          </a:xfrm>
          <a:custGeom>
            <a:avLst/>
            <a:gdLst/>
            <a:ahLst/>
            <a:cxnLst/>
            <a:rect l="l" t="t" r="r" b="b"/>
            <a:pathLst>
              <a:path w="629229" h="956011">
                <a:moveTo>
                  <a:pt x="0" y="0"/>
                </a:moveTo>
                <a:lnTo>
                  <a:pt x="629228" y="0"/>
                </a:lnTo>
                <a:lnTo>
                  <a:pt x="629228" y="956010"/>
                </a:lnTo>
                <a:lnTo>
                  <a:pt x="0" y="9560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538112" y="4452022"/>
            <a:ext cx="16721188" cy="208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1" spc="-79" dirty="0">
                <a:solidFill>
                  <a:srgbClr val="1A1A1A"/>
                </a:solidFill>
                <a:latin typeface="Alice" charset="0"/>
                <a:ea typeface="Alice Bold"/>
                <a:cs typeface="Alice Bold"/>
                <a:sym typeface="Alice Bold"/>
              </a:rPr>
              <a:t>About : </a:t>
            </a:r>
            <a:r>
              <a:rPr lang="en-US" sz="3999" spc="-79" dirty="0">
                <a:solidFill>
                  <a:srgbClr val="1A1A1A"/>
                </a:solidFill>
                <a:latin typeface="Alice" charset="0"/>
                <a:ea typeface="Alice"/>
                <a:cs typeface="Alice"/>
                <a:sym typeface="Alice"/>
              </a:rPr>
              <a:t>Emirates Pet Food is where happy tails &amp; loud purrs begin. From pet nutrition to accessories, we deliver top brands across the UAE, fast, fresh &amp; fuss-free. Because your pet isn’t just a pet, it’s family.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945002" y="7118002"/>
            <a:ext cx="8050710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1" u="sng" dirty="0">
                <a:solidFill>
                  <a:srgbClr val="1A1A1A"/>
                </a:solidFill>
                <a:latin typeface="Alice" charset="0"/>
                <a:ea typeface="Alice Bold"/>
                <a:cs typeface="Alice Bold"/>
                <a:sym typeface="Alice Bold"/>
                <a:hlinkClick r:id="rId7" tooltip="https://www.emiratespetfood.com"/>
              </a:rPr>
              <a:t>https://www.emiratespetfood.com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71409" y="8315430"/>
            <a:ext cx="15799611" cy="1384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1A1A1A"/>
                </a:solidFill>
                <a:latin typeface="Alice"/>
                <a:ea typeface="Alice"/>
                <a:cs typeface="Alice"/>
                <a:sym typeface="Alice"/>
              </a:rPr>
              <a:t>Al </a:t>
            </a:r>
            <a:r>
              <a:rPr lang="en-US" sz="3999" dirty="0" err="1">
                <a:solidFill>
                  <a:srgbClr val="1A1A1A"/>
                </a:solidFill>
                <a:latin typeface="Alice"/>
                <a:ea typeface="Alice"/>
                <a:cs typeface="Alice"/>
                <a:sym typeface="Alice"/>
              </a:rPr>
              <a:t>Roza</a:t>
            </a:r>
            <a:r>
              <a:rPr lang="en-US" sz="3999" dirty="0">
                <a:solidFill>
                  <a:srgbClr val="1A1A1A"/>
                </a:solidFill>
                <a:latin typeface="Alice"/>
                <a:ea typeface="Alice"/>
                <a:cs typeface="Alice"/>
                <a:sym typeface="Alice"/>
              </a:rPr>
              <a:t> Plot No </a:t>
            </a:r>
            <a:r>
              <a:rPr lang="en-US" sz="3999" u="none" strike="noStrike" dirty="0">
                <a:solidFill>
                  <a:srgbClr val="1A1A1A"/>
                </a:solidFill>
                <a:latin typeface="Alice"/>
                <a:ea typeface="Alice"/>
                <a:cs typeface="Alice"/>
                <a:sym typeface="Alice"/>
              </a:rPr>
              <a:t>16-17 </a:t>
            </a:r>
            <a:r>
              <a:rPr lang="en-US" sz="3999" u="none" strike="noStrike" dirty="0" err="1">
                <a:solidFill>
                  <a:srgbClr val="1A1A1A"/>
                </a:solidFill>
                <a:latin typeface="Alice"/>
                <a:ea typeface="Alice"/>
                <a:cs typeface="Alice"/>
                <a:sym typeface="Alice"/>
              </a:rPr>
              <a:t>Warsan</a:t>
            </a:r>
            <a:r>
              <a:rPr lang="en-US" sz="3999" u="none" strike="noStrike" dirty="0">
                <a:solidFill>
                  <a:srgbClr val="1A1A1A"/>
                </a:solidFill>
                <a:latin typeface="Alice"/>
                <a:ea typeface="Alice"/>
                <a:cs typeface="Alice"/>
                <a:sym typeface="Alice"/>
              </a:rPr>
              <a:t> 1 International City, Dubai, United Arab Emirates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258933" y="1449469"/>
            <a:ext cx="6160284" cy="119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00"/>
              </a:lnSpc>
            </a:pPr>
            <a:r>
              <a:rPr lang="en-US" sz="8000" b="1" spc="-200" dirty="0">
                <a:solidFill>
                  <a:srgbClr val="5F4F3C"/>
                </a:solidFill>
                <a:latin typeface="Alice" charset="0"/>
                <a:ea typeface="Alice Bold"/>
                <a:cs typeface="Alice Bold"/>
                <a:sym typeface="Alice Bold"/>
              </a:rPr>
              <a:t>Contact Us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177</Words>
  <Application>Microsoft Office PowerPoint</Application>
  <PresentationFormat>Custom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Alice Bold</vt:lpstr>
      <vt:lpstr>Alice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Buy Freshpet Dog Food Online</dc:title>
  <cp:lastModifiedBy>SYS</cp:lastModifiedBy>
  <cp:revision>8</cp:revision>
  <dcterms:created xsi:type="dcterms:W3CDTF">2006-08-16T00:00:00Z</dcterms:created>
  <dcterms:modified xsi:type="dcterms:W3CDTF">2026-03-19T06:13:26Z</dcterms:modified>
  <dc:identifier>DAHEXUrSqhs</dc:identifier>
</cp:coreProperties>
</file>