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569200" cy="10693400"/>
  <p:notesSz cx="75692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690" y="3314954"/>
            <a:ext cx="643382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5380" y="5988304"/>
            <a:ext cx="529844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460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8138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460" y="427736"/>
            <a:ext cx="681228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460" y="2459482"/>
            <a:ext cx="681228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3528" y="9944862"/>
            <a:ext cx="242214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460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9824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kavyaspeechhearing.com/hearing-testing" TargetMode="External"/><Relationship Id="rId3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3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kavyaspeechhearing.com/" TargetMode="External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7330" y="1984375"/>
            <a:ext cx="5445760" cy="697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67230" marR="5080" indent="-1955164">
              <a:lnSpc>
                <a:spcPct val="110200"/>
              </a:lnSpc>
              <a:spcBef>
                <a:spcPts val="100"/>
              </a:spcBef>
            </a:pPr>
            <a:r>
              <a:rPr dirty="0" sz="2000">
                <a:latin typeface="Arial MT"/>
                <a:cs typeface="Arial MT"/>
              </a:rPr>
              <a:t>Education</a:t>
            </a:r>
            <a:r>
              <a:rPr dirty="0" sz="2000" spc="-8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Near</a:t>
            </a:r>
            <a:r>
              <a:rPr dirty="0" sz="2000" spc="-8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Punj</a:t>
            </a:r>
            <a:r>
              <a:rPr dirty="0" sz="2000">
                <a:latin typeface="Arial MT"/>
                <a:cs typeface="Arial MT"/>
              </a:rPr>
              <a:t>a</a:t>
            </a:r>
            <a:r>
              <a:rPr dirty="0" sz="2000">
                <a:latin typeface="Arial MT"/>
                <a:cs typeface="Arial MT"/>
              </a:rPr>
              <a:t>bi</a:t>
            </a:r>
            <a:r>
              <a:rPr dirty="0" sz="2000" spc="-8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Bagh:</a:t>
            </a:r>
            <a:r>
              <a:rPr dirty="0" sz="2000" spc="-8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Hearing</a:t>
            </a:r>
            <a:r>
              <a:rPr dirty="0" sz="2000" spc="-8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test</a:t>
            </a:r>
            <a:r>
              <a:rPr dirty="0" sz="2000" spc="-75">
                <a:latin typeface="Arial MT"/>
                <a:cs typeface="Arial MT"/>
              </a:rPr>
              <a:t> </a:t>
            </a:r>
            <a:r>
              <a:rPr dirty="0" sz="2000" spc="-20">
                <a:latin typeface="Arial MT"/>
                <a:cs typeface="Arial MT"/>
              </a:rPr>
              <a:t>near </a:t>
            </a:r>
            <a:r>
              <a:rPr dirty="0" sz="2000">
                <a:latin typeface="Arial MT"/>
                <a:cs typeface="Arial MT"/>
              </a:rPr>
              <a:t>Punjabi</a:t>
            </a:r>
            <a:r>
              <a:rPr dirty="0" sz="2000" spc="-114">
                <a:latin typeface="Arial MT"/>
                <a:cs typeface="Arial MT"/>
              </a:rPr>
              <a:t> </a:t>
            </a:r>
            <a:r>
              <a:rPr dirty="0" sz="2000" spc="-20">
                <a:latin typeface="Arial MT"/>
                <a:cs typeface="Arial MT"/>
              </a:rPr>
              <a:t>Bagh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5874175"/>
            <a:ext cx="5739765" cy="3639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3815">
              <a:lnSpc>
                <a:spcPct val="1102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among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significant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senses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attached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world.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Now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talking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loved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ones,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listening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music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just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conscious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what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going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good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important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part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life.</a:t>
            </a:r>
            <a:r>
              <a:rPr dirty="0" sz="1100" spc="-35">
                <a:latin typeface="Arial MT"/>
                <a:cs typeface="Arial MT"/>
              </a:rPr>
              <a:t> You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already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right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track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to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health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looking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 marL="12700" marR="359410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highly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qualified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offer high-</a:t>
            </a:r>
            <a:r>
              <a:rPr dirty="0" sz="1100">
                <a:latin typeface="Arial MT"/>
                <a:cs typeface="Arial MT"/>
              </a:rPr>
              <a:t>quality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diagnostic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services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treatment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restore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normal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hearing.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reason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you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should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consider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having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test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near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 marR="62230">
              <a:lnSpc>
                <a:spcPct val="110200"/>
              </a:lnSpc>
              <a:spcBef>
                <a:spcPts val="695"/>
              </a:spcBef>
            </a:pPr>
            <a:r>
              <a:rPr dirty="0" sz="1100" spc="-10">
                <a:latin typeface="Arial MT"/>
                <a:cs typeface="Arial MT"/>
              </a:rPr>
              <a:t>Very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little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done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about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initial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symptoms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impairment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believe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is</a:t>
            </a:r>
            <a:r>
              <a:rPr dirty="0" sz="1100" spc="50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temporary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condition.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Nevertheless,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impact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communication</a:t>
            </a:r>
            <a:r>
              <a:rPr dirty="0" sz="1100" spc="-25">
                <a:latin typeface="Arial MT"/>
                <a:cs typeface="Arial MT"/>
              </a:rPr>
              <a:t> and</a:t>
            </a:r>
            <a:endParaRPr sz="1100">
              <a:latin typeface="Arial MT"/>
              <a:cs typeface="Arial MT"/>
            </a:endParaRPr>
          </a:p>
          <a:p>
            <a:pPr marL="12700" marR="2040889">
              <a:lnSpc>
                <a:spcPct val="110200"/>
              </a:lnSpc>
            </a:pPr>
            <a:r>
              <a:rPr dirty="0" sz="1100" spc="-10">
                <a:latin typeface="Arial MT"/>
                <a:cs typeface="Arial MT"/>
              </a:rPr>
              <a:t>self-confidence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quality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untreated. </a:t>
            </a: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often: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Ask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repeat.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Increase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TV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volume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frequently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Fight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against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noise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conditions.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Hear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ringing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ears.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>
                <a:latin typeface="Arial MT"/>
                <a:cs typeface="Arial MT"/>
              </a:rPr>
              <a:t>Then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reserve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7587" y="1187450"/>
            <a:ext cx="504825" cy="504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3450" y="2817518"/>
            <a:ext cx="5734049" cy="30414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497451"/>
            <a:ext cx="5706110" cy="7921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22580">
              <a:lnSpc>
                <a:spcPct val="110200"/>
              </a:lnSpc>
              <a:spcBef>
                <a:spcPts val="100"/>
              </a:spcBef>
            </a:pPr>
            <a:r>
              <a:rPr dirty="0" sz="1100" spc="-10">
                <a:latin typeface="Arial MT"/>
                <a:cs typeface="Arial MT"/>
              </a:rPr>
              <a:t>Professional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helpful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identify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issues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initial </a:t>
            </a:r>
            <a:r>
              <a:rPr dirty="0" sz="1100">
                <a:latin typeface="Arial MT"/>
                <a:cs typeface="Arial MT"/>
              </a:rPr>
              <a:t>stage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guarantee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treatment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timely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manner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avoid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further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problems.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occurs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test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695"/>
              </a:spcBef>
            </a:pP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easy,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non-</a:t>
            </a:r>
            <a:r>
              <a:rPr dirty="0" sz="1100">
                <a:latin typeface="Arial MT"/>
                <a:cs typeface="Arial MT"/>
              </a:rPr>
              <a:t>painful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fast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visit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get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vicinity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of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trained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carry </a:t>
            </a:r>
            <a:r>
              <a:rPr dirty="0" sz="1100">
                <a:latin typeface="Arial MT"/>
                <a:cs typeface="Arial MT"/>
              </a:rPr>
              <a:t>out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assessment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advanced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equipment.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Case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History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 spc="-25">
                <a:latin typeface="Arial MT"/>
                <a:cs typeface="Arial MT"/>
              </a:rPr>
              <a:t>Your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inquire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about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symptoms,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medical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history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lifestyle.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2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Ear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Examination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examined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determine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presence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wax,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infection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obstruction.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spcBef>
                <a:spcPts val="5"/>
              </a:spcBef>
              <a:buClr>
                <a:srgbClr val="424242"/>
              </a:buClr>
              <a:buFont typeface="Arial MT"/>
              <a:buAutoNum type="arabicPeriod" startAt="3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Pure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Tone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Audiometry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(PTA)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identifies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level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various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frequencies.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4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Impedance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Audiometry</a:t>
            </a:r>
            <a:endParaRPr sz="1400">
              <a:latin typeface="Arial MT"/>
              <a:cs typeface="Arial MT"/>
            </a:endParaRPr>
          </a:p>
          <a:p>
            <a:pPr marL="12700" marR="206375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functioning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middle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ear,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identifies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imbalance</a:t>
            </a:r>
            <a:r>
              <a:rPr dirty="0" sz="1100" spc="-25">
                <a:latin typeface="Arial MT"/>
                <a:cs typeface="Arial MT"/>
              </a:rPr>
              <a:t> of </a:t>
            </a:r>
            <a:r>
              <a:rPr dirty="0" sz="1100">
                <a:latin typeface="Arial MT"/>
                <a:cs typeface="Arial MT"/>
              </a:rPr>
              <a:t>fluid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pressure.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5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OAE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&amp;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BERA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Tests</a:t>
            </a:r>
            <a:endParaRPr sz="1400">
              <a:latin typeface="Arial MT"/>
              <a:cs typeface="Arial MT"/>
            </a:endParaRPr>
          </a:p>
          <a:p>
            <a:pPr marL="12700" marR="10541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Complex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cases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children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advanced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OAE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BERA. </a:t>
            </a:r>
            <a:r>
              <a:rPr dirty="0" sz="1100">
                <a:latin typeface="Arial MT"/>
                <a:cs typeface="Arial MT"/>
              </a:rPr>
              <a:t>These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combined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detailed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vicinity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as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10">
                <a:latin typeface="Arial MT"/>
                <a:cs typeface="Arial MT"/>
              </a:rPr>
              <a:t> diagnose properly.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Advantages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having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1100">
                <a:latin typeface="Arial MT"/>
                <a:cs typeface="Arial MT"/>
              </a:rPr>
              <a:t>Having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trusted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hearing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test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near</a:t>
            </a:r>
            <a:r>
              <a:rPr dirty="0" u="sng" sz="1100" spc="-3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Punjabi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Bagh</a:t>
            </a:r>
            <a:r>
              <a:rPr dirty="0" sz="1100" spc="-40" b="1">
                <a:solidFill>
                  <a:srgbClr val="1154CC"/>
                </a:solidFill>
                <a:latin typeface="Arial"/>
                <a:cs typeface="Arial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number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benefits: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MS PGothic"/>
                <a:cs typeface="MS PGothic"/>
              </a:rPr>
              <a:t>✔</a:t>
            </a:r>
            <a:r>
              <a:rPr dirty="0" sz="1400" spc="-35">
                <a:solidFill>
                  <a:srgbClr val="424242"/>
                </a:solidFill>
                <a:latin typeface="MS PGothic"/>
                <a:cs typeface="MS PGothic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Early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Detection</a:t>
            </a:r>
            <a:endParaRPr sz="1400">
              <a:latin typeface="Arial MT"/>
              <a:cs typeface="Arial MT"/>
            </a:endParaRPr>
          </a:p>
          <a:p>
            <a:pPr marL="12700" marR="16764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Early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detecting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loss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before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becomes severe.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MS PGothic"/>
                <a:cs typeface="MS PGothic"/>
              </a:rPr>
              <a:t>✔</a:t>
            </a:r>
            <a:r>
              <a:rPr dirty="0" sz="1400" spc="-35">
                <a:solidFill>
                  <a:srgbClr val="424242"/>
                </a:solidFill>
                <a:latin typeface="MS PGothic"/>
                <a:cs typeface="MS PGothic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Better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Communication</a:t>
            </a:r>
            <a:endParaRPr sz="1400">
              <a:latin typeface="Arial MT"/>
              <a:cs typeface="Arial MT"/>
            </a:endParaRPr>
          </a:p>
          <a:p>
            <a:pPr marL="12700" marR="37719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appropriate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treatment,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which enhances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clarity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comprehension.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7587" y="933450"/>
            <a:ext cx="504825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620029"/>
            <a:ext cx="5729605" cy="8049259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dirty="0" sz="1400">
                <a:solidFill>
                  <a:srgbClr val="424242"/>
                </a:solidFill>
                <a:latin typeface="MS PGothic"/>
                <a:cs typeface="MS PGothic"/>
              </a:rPr>
              <a:t>✔</a:t>
            </a:r>
            <a:r>
              <a:rPr dirty="0" sz="1400" spc="-50">
                <a:solidFill>
                  <a:srgbClr val="424242"/>
                </a:solidFill>
                <a:latin typeface="MS PGothic"/>
                <a:cs typeface="MS PGothic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Customized</a:t>
            </a:r>
            <a:r>
              <a:rPr dirty="0" sz="1400" spc="-3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Solutions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Clinics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therapy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</a:t>
            </a:r>
            <a:r>
              <a:rPr dirty="0" sz="1100">
                <a:latin typeface="Arial MT"/>
                <a:cs typeface="Arial MT"/>
              </a:rPr>
              <a:t>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personalized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results.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MS PGothic"/>
                <a:cs typeface="MS PGothic"/>
              </a:rPr>
              <a:t>✔</a:t>
            </a:r>
            <a:r>
              <a:rPr dirty="0" sz="1400" spc="-35">
                <a:solidFill>
                  <a:srgbClr val="424242"/>
                </a:solidFill>
                <a:latin typeface="MS PGothic"/>
                <a:cs typeface="MS PGothic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Better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Quality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of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Life.</a:t>
            </a:r>
            <a:endParaRPr sz="1400">
              <a:latin typeface="Arial MT"/>
              <a:cs typeface="Arial MT"/>
            </a:endParaRPr>
          </a:p>
          <a:p>
            <a:pPr marL="12700" marR="32258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Frequent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socially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isolated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or </a:t>
            </a:r>
            <a:r>
              <a:rPr dirty="0" sz="1100" spc="-10">
                <a:latin typeface="Arial MT"/>
                <a:cs typeface="Arial MT"/>
              </a:rPr>
              <a:t>insecure.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Choose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Kavya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Speech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&amp;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Clinic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690"/>
              </a:spcBef>
            </a:pP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search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appropriate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important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select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 spc="-10">
                <a:latin typeface="Arial MT"/>
                <a:cs typeface="Arial MT"/>
              </a:rPr>
              <a:t>appropriate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clinic.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Experienced</a:t>
            </a:r>
            <a:r>
              <a:rPr dirty="0" sz="1400" spc="-7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Audiologists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field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care.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Advanced</a:t>
            </a:r>
            <a:r>
              <a:rPr dirty="0" sz="1400" spc="-5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Technology</a:t>
            </a:r>
            <a:endParaRPr sz="1400">
              <a:latin typeface="Arial MT"/>
              <a:cs typeface="Arial MT"/>
            </a:endParaRPr>
          </a:p>
          <a:p>
            <a:pPr marL="12700" marR="9779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contemporary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diagnostic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equipment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guarantee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accurate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findings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0">
                <a:latin typeface="Arial MT"/>
                <a:cs typeface="Arial MT"/>
              </a:rPr>
              <a:t> test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Comprehensive</a:t>
            </a:r>
            <a:r>
              <a:rPr dirty="0" sz="1400" spc="-8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Services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 spc="-10">
                <a:latin typeface="Arial MT"/>
                <a:cs typeface="Arial MT"/>
              </a:rPr>
              <a:t>Everything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under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roof;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Diagnosis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fitting.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Patient-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Centered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Care</a:t>
            </a:r>
            <a:endParaRPr sz="1400">
              <a:latin typeface="Arial MT"/>
              <a:cs typeface="Arial MT"/>
            </a:endParaRPr>
          </a:p>
          <a:p>
            <a:pPr marL="12700" marR="5080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customized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suit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needs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patient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make </a:t>
            </a:r>
            <a:r>
              <a:rPr dirty="0" sz="1100">
                <a:latin typeface="Arial MT"/>
                <a:cs typeface="Arial MT"/>
              </a:rPr>
              <a:t>him/her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feel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comfortable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satisfied.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Tests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available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area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 marR="283845">
              <a:lnSpc>
                <a:spcPct val="110200"/>
              </a:lnSpc>
              <a:spcBef>
                <a:spcPts val="695"/>
              </a:spcBef>
            </a:pP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frequent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subjected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to: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Pure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 spc="-40">
                <a:latin typeface="Arial MT"/>
                <a:cs typeface="Arial MT"/>
              </a:rPr>
              <a:t>Tone</a:t>
            </a:r>
            <a:r>
              <a:rPr dirty="0" sz="1100" spc="-10">
                <a:latin typeface="Arial MT"/>
                <a:cs typeface="Arial MT"/>
              </a:rPr>
              <a:t> Audiometry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(PTA)</a:t>
            </a:r>
            <a:endParaRPr sz="1100">
              <a:latin typeface="Arial MT"/>
              <a:cs typeface="Arial MT"/>
            </a:endParaRPr>
          </a:p>
          <a:p>
            <a:pPr marL="469900" marR="191770" indent="-228600">
              <a:lnSpc>
                <a:spcPct val="110200"/>
              </a:lnSpc>
              <a:buChar char="●"/>
              <a:tabLst>
                <a:tab pos="469900" algn="l"/>
              </a:tabLst>
            </a:pPr>
            <a:r>
              <a:rPr dirty="0" sz="1100" spc="-75">
                <a:latin typeface="Arial MT"/>
                <a:cs typeface="Arial MT"/>
              </a:rPr>
              <a:t>To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measure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levels,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frequently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 Bagh.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Tympanometry </a:t>
            </a:r>
            <a:r>
              <a:rPr dirty="0" sz="1100">
                <a:latin typeface="Arial MT"/>
                <a:cs typeface="Arial MT"/>
              </a:rPr>
              <a:t>/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Impedance </a:t>
            </a:r>
            <a:r>
              <a:rPr dirty="0" sz="1100" spc="-20">
                <a:latin typeface="Arial MT"/>
                <a:cs typeface="Arial MT"/>
              </a:rPr>
              <a:t>Test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Used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health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middle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ear.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OAE </a:t>
            </a:r>
            <a:r>
              <a:rPr dirty="0" sz="1100" spc="-10">
                <a:latin typeface="Arial MT"/>
                <a:cs typeface="Arial MT"/>
              </a:rPr>
              <a:t>(Otoacoustic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Emissions)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Newborn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child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friendly.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BERA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(Brainstem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Evoked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Response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Audiometry)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Higher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level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neurological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evaluation.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7587" y="933450"/>
            <a:ext cx="504825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573650"/>
            <a:ext cx="5737225" cy="3016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>
                <a:latin typeface="Arial MT"/>
                <a:cs typeface="Arial MT"/>
              </a:rPr>
              <a:t>s</a:t>
            </a:r>
            <a:r>
              <a:rPr dirty="0" sz="1100">
                <a:latin typeface="Arial MT"/>
                <a:cs typeface="Arial MT"/>
              </a:rPr>
              <a:t>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reliable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place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get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hearing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100">
              <a:latin typeface="Arial MT"/>
              <a:cs typeface="Arial MT"/>
            </a:endParaRPr>
          </a:p>
          <a:p>
            <a:pPr marL="12700" marR="607695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Indications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You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Have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have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Checkup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around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about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Bagh?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aware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telephone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conversation.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Difficulty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0">
                <a:latin typeface="Arial MT"/>
                <a:cs typeface="Arial MT"/>
              </a:rPr>
              <a:t> comprehension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0">
                <a:latin typeface="Arial MT"/>
                <a:cs typeface="Arial MT"/>
              </a:rPr>
              <a:t> groups.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Feeling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others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mumbling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Debilitating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ringing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(tinnitus)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Lack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doorbells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10">
                <a:latin typeface="Arial MT"/>
                <a:cs typeface="Arial MT"/>
              </a:rPr>
              <a:t> alarms.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case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observe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these,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postpone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Bagh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Children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8153772"/>
            <a:ext cx="5589905" cy="1134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1100" spc="-10">
                <a:latin typeface="Arial MT"/>
                <a:cs typeface="Arial MT"/>
              </a:rPr>
              <a:t>Children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impact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learning.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early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early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identification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problems.</a:t>
            </a:r>
            <a:endParaRPr sz="1100">
              <a:latin typeface="Arial MT"/>
              <a:cs typeface="Arial MT"/>
            </a:endParaRPr>
          </a:p>
          <a:p>
            <a:pPr marL="12700" marR="268605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children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undergo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special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OAE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BERA.</a:t>
            </a:r>
            <a:endParaRPr sz="1100">
              <a:latin typeface="Arial MT"/>
              <a:cs typeface="Arial MT"/>
            </a:endParaRPr>
          </a:p>
          <a:p>
            <a:pPr marL="12700" marR="508634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Early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identification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appropriate development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academic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achievement.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7587" y="933450"/>
            <a:ext cx="504825" cy="504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3450" y="4709526"/>
            <a:ext cx="5238750" cy="3428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739211"/>
            <a:ext cx="5721985" cy="7888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>
                <a:latin typeface="Arial MT"/>
                <a:cs typeface="Arial MT"/>
              </a:rPr>
              <a:t>gh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Senior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Test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690"/>
              </a:spcBef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loss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old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age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common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phenomenon.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routine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Bagh </a:t>
            </a:r>
            <a:r>
              <a:rPr dirty="0" sz="1100" spc="-10">
                <a:latin typeface="Arial MT"/>
                <a:cs typeface="Arial MT"/>
              </a:rPr>
              <a:t>frequently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seniors.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>
                <a:latin typeface="Arial MT"/>
                <a:cs typeface="Arial MT"/>
              </a:rPr>
              <a:t>Benefits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include: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Improved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communication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family.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Reduced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social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isolation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Improved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mental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health</a:t>
            </a:r>
            <a:endParaRPr sz="1100">
              <a:latin typeface="Arial MT"/>
              <a:cs typeface="Arial MT"/>
            </a:endParaRPr>
          </a:p>
          <a:p>
            <a:pPr marL="12700" marR="121285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(routinely)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seniors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feel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independent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confident.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Bagh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Expect</a:t>
            </a:r>
            <a:endParaRPr sz="1600">
              <a:latin typeface="Arial MT"/>
              <a:cs typeface="Arial MT"/>
            </a:endParaRPr>
          </a:p>
          <a:p>
            <a:pPr marL="12700" marR="180975">
              <a:lnSpc>
                <a:spcPct val="110200"/>
              </a:lnSpc>
              <a:spcBef>
                <a:spcPts val="690"/>
              </a:spcBef>
            </a:pPr>
            <a:r>
              <a:rPr dirty="0" sz="1100" spc="-25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discuss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results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after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near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00" spc="-35">
                <a:latin typeface="Arial MT"/>
                <a:cs typeface="Arial MT"/>
              </a:rPr>
              <a:t>You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recommended: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7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aids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Medical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treatment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therapy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20">
                <a:latin typeface="Arial MT"/>
                <a:cs typeface="Arial MT"/>
              </a:rPr>
              <a:t>Follow-</a:t>
            </a:r>
            <a:r>
              <a:rPr dirty="0" sz="1100">
                <a:latin typeface="Arial MT"/>
                <a:cs typeface="Arial MT"/>
              </a:rPr>
              <a:t>up</a:t>
            </a:r>
            <a:r>
              <a:rPr dirty="0" sz="1100" spc="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tests</a:t>
            </a:r>
            <a:endParaRPr sz="1100">
              <a:latin typeface="Arial MT"/>
              <a:cs typeface="Arial MT"/>
            </a:endParaRPr>
          </a:p>
          <a:p>
            <a:pPr marL="12700" marR="51435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trial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complete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trial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fitting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obtained </a:t>
            </a: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Clinic.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100">
              <a:latin typeface="Arial MT"/>
              <a:cs typeface="Arial MT"/>
            </a:endParaRPr>
          </a:p>
          <a:p>
            <a:pPr marL="12700" marR="359410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Before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Booking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tips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Before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Booking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Hearing </a:t>
            </a:r>
            <a:r>
              <a:rPr dirty="0" sz="1600" spc="-40">
                <a:latin typeface="Arial MT"/>
                <a:cs typeface="Arial MT"/>
              </a:rPr>
              <a:t>Test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100" spc="-75">
                <a:latin typeface="Arial MT"/>
                <a:cs typeface="Arial MT"/>
              </a:rPr>
              <a:t>To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obtain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good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results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tips: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No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exposure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loud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noises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prior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test.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Clean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cotton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ears.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Bring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reports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possible.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Remain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calm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taking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test.</a:t>
            </a:r>
            <a:endParaRPr sz="1100">
              <a:latin typeface="Arial MT"/>
              <a:cs typeface="Arial MT"/>
            </a:endParaRPr>
          </a:p>
          <a:p>
            <a:pPr marL="12700" marR="95250">
              <a:lnSpc>
                <a:spcPct val="110200"/>
              </a:lnSpc>
            </a:pPr>
            <a:r>
              <a:rPr dirty="0" sz="1100" spc="-25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interesting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results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basis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proper preparation.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is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Frequency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Tests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around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Bagh?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1100">
                <a:latin typeface="Arial MT"/>
                <a:cs typeface="Arial MT"/>
              </a:rPr>
              <a:t>Experts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recommend: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Adults: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After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every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1-</a:t>
            </a:r>
            <a:r>
              <a:rPr dirty="0" sz="1100">
                <a:latin typeface="Arial MT"/>
                <a:cs typeface="Arial MT"/>
              </a:rPr>
              <a:t>2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years.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Seniors: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Every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year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Children: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advised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doctors</a:t>
            </a:r>
            <a:endParaRPr sz="1100">
              <a:latin typeface="Arial MT"/>
              <a:cs typeface="Arial MT"/>
            </a:endParaRPr>
          </a:p>
          <a:p>
            <a:pPr marL="12700" marR="439420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routinely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Punjab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assists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monitoring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health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in </a:t>
            </a:r>
            <a:r>
              <a:rPr dirty="0" sz="1100" spc="-10">
                <a:latin typeface="Arial MT"/>
                <a:cs typeface="Arial MT"/>
              </a:rPr>
              <a:t>identifying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changes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early.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7587" y="933450"/>
            <a:ext cx="504825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739211"/>
            <a:ext cx="5751830" cy="7198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 MT"/>
                <a:cs typeface="Arial MT"/>
              </a:rPr>
              <a:t>Book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Your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40">
                <a:latin typeface="Arial MT"/>
                <a:cs typeface="Arial MT"/>
              </a:rPr>
              <a:t> Test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</a:t>
            </a:r>
            <a:r>
              <a:rPr dirty="0" sz="1600">
                <a:latin typeface="Arial MT"/>
                <a:cs typeface="Arial MT"/>
              </a:rPr>
              <a:t>unjabi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Bagh</a:t>
            </a:r>
            <a:endParaRPr sz="1600">
              <a:latin typeface="Arial MT"/>
              <a:cs typeface="Arial MT"/>
            </a:endParaRPr>
          </a:p>
          <a:p>
            <a:pPr marL="12700" marR="174625">
              <a:lnSpc>
                <a:spcPct val="110200"/>
              </a:lnSpc>
              <a:spcBef>
                <a:spcPts val="690"/>
              </a:spcBef>
            </a:pP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have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easy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book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 spc="-10">
                <a:latin typeface="Arial MT"/>
                <a:cs typeface="Arial MT"/>
              </a:rPr>
              <a:t>neighbourhood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transform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life.</a:t>
            </a:r>
            <a:endParaRPr sz="1100">
              <a:latin typeface="Arial MT"/>
              <a:cs typeface="Arial MT"/>
            </a:endParaRPr>
          </a:p>
          <a:p>
            <a:pPr marL="12700" marR="544830">
              <a:lnSpc>
                <a:spcPct val="110200"/>
              </a:lnSpc>
            </a:pPr>
            <a:r>
              <a:rPr dirty="0" sz="1100" spc="-10">
                <a:latin typeface="Arial MT"/>
                <a:cs typeface="Arial MT"/>
              </a:rPr>
              <a:t>Turn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receive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assistance,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hi-</a:t>
            </a:r>
            <a:r>
              <a:rPr dirty="0" sz="1100" spc="-20">
                <a:latin typeface="Arial MT"/>
                <a:cs typeface="Arial MT"/>
              </a:rPr>
              <a:t>tech </a:t>
            </a:r>
            <a:r>
              <a:rPr dirty="0" sz="1100" spc="-10">
                <a:latin typeface="Arial MT"/>
                <a:cs typeface="Arial MT"/>
              </a:rPr>
              <a:t>diagnosis,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0">
                <a:latin typeface="Arial MT"/>
                <a:cs typeface="Arial MT"/>
              </a:rPr>
              <a:t> individualized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therapy.</a:t>
            </a:r>
            <a:endParaRPr sz="1100">
              <a:latin typeface="Arial MT"/>
              <a:cs typeface="Arial MT"/>
            </a:endParaRPr>
          </a:p>
          <a:p>
            <a:pPr marL="12700" marR="213360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reliable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centers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 audiologists,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superior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equipment,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customer-</a:t>
            </a:r>
            <a:r>
              <a:rPr dirty="0" sz="1100">
                <a:latin typeface="Arial MT"/>
                <a:cs typeface="Arial MT"/>
              </a:rPr>
              <a:t>friendly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services.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spc="-10">
                <a:latin typeface="Arial MT"/>
                <a:cs typeface="Arial MT"/>
              </a:rPr>
              <a:t>Conclusion</a:t>
            </a:r>
            <a:endParaRPr sz="1600">
              <a:latin typeface="Arial MT"/>
              <a:cs typeface="Arial MT"/>
            </a:endParaRPr>
          </a:p>
          <a:p>
            <a:pPr marL="12700" marR="388620">
              <a:lnSpc>
                <a:spcPct val="110200"/>
              </a:lnSpc>
              <a:spcBef>
                <a:spcPts val="690"/>
              </a:spcBef>
            </a:pPr>
            <a:r>
              <a:rPr dirty="0" sz="1100" spc="-35">
                <a:latin typeface="Arial MT"/>
                <a:cs typeface="Arial MT"/>
              </a:rPr>
              <a:t>You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should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never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neglect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health.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early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Bagh </a:t>
            </a:r>
            <a:r>
              <a:rPr dirty="0" sz="1100">
                <a:latin typeface="Arial MT"/>
                <a:cs typeface="Arial MT"/>
              </a:rPr>
              <a:t>would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touch,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assured,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cheerful.</a:t>
            </a: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dirty="0" sz="1100">
                <a:latin typeface="Arial MT"/>
                <a:cs typeface="Arial MT"/>
              </a:rPr>
              <a:t>Regular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check-</a:t>
            </a:r>
            <a:r>
              <a:rPr dirty="0" sz="1100">
                <a:latin typeface="Arial MT"/>
                <a:cs typeface="Arial MT"/>
              </a:rPr>
              <a:t>ups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needed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whether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child,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adult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senior.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Select</a:t>
            </a:r>
            <a:r>
              <a:rPr dirty="0" sz="1100" spc="500">
                <a:latin typeface="Arial MT"/>
                <a:cs typeface="Arial MT"/>
              </a:rPr>
              <a:t> 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reputable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Kavya</a:t>
            </a:r>
            <a:r>
              <a:rPr dirty="0" u="sng" sz="1100" spc="-3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Speech</a:t>
            </a:r>
            <a:r>
              <a:rPr dirty="0" u="sng" sz="1100" spc="-3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&amp;</a:t>
            </a:r>
            <a:r>
              <a:rPr dirty="0" u="sng" sz="1100" spc="-3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Hearing</a:t>
            </a:r>
            <a:r>
              <a:rPr dirty="0" u="sng" sz="1100" spc="-3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Clinic</a:t>
            </a:r>
            <a:r>
              <a:rPr dirty="0" sz="1100" spc="-35" b="1">
                <a:solidFill>
                  <a:srgbClr val="1154CC"/>
                </a:solidFill>
                <a:latin typeface="Arial"/>
                <a:cs typeface="Arial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first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towards </a:t>
            </a:r>
            <a:r>
              <a:rPr dirty="0" sz="1100">
                <a:latin typeface="Arial MT"/>
                <a:cs typeface="Arial MT"/>
              </a:rPr>
              <a:t>having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better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today.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Frequently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Asked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Questions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-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40">
                <a:latin typeface="Arial MT"/>
                <a:cs typeface="Arial MT"/>
              </a:rPr>
              <a:t>Test </a:t>
            </a:r>
            <a:r>
              <a:rPr dirty="0" sz="1600">
                <a:latin typeface="Arial MT"/>
                <a:cs typeface="Arial MT"/>
              </a:rPr>
              <a:t>Near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Punjabi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Bagh.</a:t>
            </a:r>
            <a:endParaRPr sz="16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spcBef>
                <a:spcPts val="1810"/>
              </a:spcBef>
              <a:buClr>
                <a:srgbClr val="424242"/>
              </a:buClr>
              <a:buFont typeface="Arial MT"/>
              <a:buAutoNum type="arabicPeriod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What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is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the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length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of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test?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audiometric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examination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vicinity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lasts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about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20-</a:t>
            </a:r>
            <a:r>
              <a:rPr dirty="0" sz="1100">
                <a:latin typeface="Arial MT"/>
                <a:cs typeface="Arial MT"/>
              </a:rPr>
              <a:t>40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minutes.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2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Does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test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hurt?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No,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totally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safe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painless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close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3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How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much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does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it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cost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to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have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test?</a:t>
            </a:r>
            <a:endParaRPr sz="1400">
              <a:latin typeface="Arial MT"/>
              <a:cs typeface="Arial MT"/>
            </a:endParaRPr>
          </a:p>
          <a:p>
            <a:pPr marL="12700" marR="25527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price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differ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according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type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proximity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of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Bagh.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4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Are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children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able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to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have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test?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100">
                <a:latin typeface="Arial MT"/>
                <a:cs typeface="Arial MT"/>
              </a:rPr>
              <a:t>Well,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special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available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children.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spcBef>
                <a:spcPts val="5"/>
              </a:spcBef>
              <a:buClr>
                <a:srgbClr val="424242"/>
              </a:buClr>
              <a:buFont typeface="Arial MT"/>
              <a:buAutoNum type="arabicPeriod" startAt="5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Does</a:t>
            </a:r>
            <a:r>
              <a:rPr dirty="0" sz="1400" spc="-3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the</a:t>
            </a:r>
            <a:r>
              <a:rPr dirty="0" sz="1400" spc="-3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test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require</a:t>
            </a:r>
            <a:r>
              <a:rPr dirty="0" sz="1400" spc="-3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3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aid?</a:t>
            </a:r>
            <a:endParaRPr sz="1400">
              <a:latin typeface="Arial MT"/>
              <a:cs typeface="Arial MT"/>
            </a:endParaRPr>
          </a:p>
          <a:p>
            <a:pPr marL="12700" marR="73660">
              <a:lnSpc>
                <a:spcPct val="110200"/>
              </a:lnSpc>
              <a:spcBef>
                <a:spcPts val="455"/>
              </a:spcBef>
            </a:pP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only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recommended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test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Punjabi </a:t>
            </a:r>
            <a:r>
              <a:rPr dirty="0" sz="1100">
                <a:latin typeface="Arial MT"/>
                <a:cs typeface="Arial MT"/>
              </a:rPr>
              <a:t>Bagh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indicates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loss.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7587" y="933450"/>
            <a:ext cx="504825" cy="5048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4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Near Punjabi Bagh: Hearing test near Punjabi Bagh</dc:title>
  <dcterms:created xsi:type="dcterms:W3CDTF">2026-04-11T07:03:28Z</dcterms:created>
  <dcterms:modified xsi:type="dcterms:W3CDTF">2026-04-11T07:03:28Z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2026-04-11T00:00:00Z</vt:filetime>
  </property>
  <property fmtid="{D5CDD505-2E9C-101B-9397-08002B2CF9AE}" pid="3" name="Producer">
    <vt:lpwstr>Skia/PDF m148 Google Docs Renderer</vt:lpwstr>
  </property>
  <property fmtid="{D5CDD505-2E9C-101B-9397-08002B2CF9AE}" pid="4" name="LastSaved">
    <vt:filetime>2026-04-11T00:00:00Z</vt:filetime>
  </property>
</Properties>
</file>