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5143500" cy="9144000"/>
  <p:embeddedFontLst>
    <p:embeddedFont>
      <p:font typeface="Heebo" panose="020B0604020202020204" charset="-79"/>
      <p:regular r:id="rId10"/>
    </p:embeddedFont>
    <p:embeddedFont>
      <p:font typeface="Calibri" panose="020F0502020204030204" pitchFamily="34" charset="0"/>
      <p:regular r:id="rId11"/>
      <p:bold r:id="rId12"/>
      <p:italic r:id="rId13"/>
      <p:boldItalic r:id="rId14"/>
    </p:embeddedFont>
    <p:embeddedFont>
      <p:font typeface="Crimson Pro SemiBold" panose="020B0604020202020204" charset="0"/>
      <p:regular r:id="rId15"/>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16" d="100"/>
          <a:sy n="116" d="100"/>
        </p:scale>
        <p:origin x="49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4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master 1">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F0F0F1"/>
          </a:solidFill>
          <a:ln/>
        </p:spPr>
      </p:sp>
      <p:sp>
        <p:nvSpPr>
          <p:cNvPr id="3" name="Shape 1"/>
          <p:cNvSpPr/>
          <p:nvPr/>
        </p:nvSpPr>
        <p:spPr>
          <a:xfrm>
            <a:off x="0" y="0"/>
            <a:ext cx="9144000" cy="5143500"/>
          </a:xfrm>
          <a:prstGeom prst="rect">
            <a:avLst/>
          </a:prstGeom>
          <a:solidFill>
            <a:srgbClr val="FFFFFF"/>
          </a:solidFill>
          <a:ln/>
        </p:spPr>
      </p:sp>
      <p:pic>
        <p:nvPicPr>
          <p:cNvPr id="4" name="Image 0" descr="preencoded.png">
            <a:hlinkClick r:id="rId2"/>
          </p:cNvPr>
          <p:cNvPicPr>
            <a:picLocks noChangeAspect="1"/>
          </p:cNvPicPr>
          <p:nvPr/>
        </p:nvPicPr>
        <p:blipFill>
          <a:blip r:embed="rId3"/>
          <a:stretch>
            <a:fillRect/>
          </a:stretch>
        </p:blipFill>
        <p:spPr>
          <a:xfrm>
            <a:off x="8029180" y="4844491"/>
            <a:ext cx="1071843" cy="25603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hyperlink" Target="https://www.dentfinish.co.uk/paintless-dent-removal-training-cours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6.png"/><Relationship Id="rId7" Type="http://schemas.openxmlformats.org/officeDocument/2006/relationships/image" Target="../media/image-3-7.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3.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0.png"/><Relationship Id="rId7" Type="http://schemas.openxmlformats.org/officeDocument/2006/relationships/image" Target="../media/image-6-7.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3.sv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hyperlink" Target="https://www.instagram.com/dentfinish/" TargetMode="External"/><Relationship Id="rId7"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twitter.com/dentfinish?lang=en-gb" TargetMode="External"/><Relationship Id="rId4" Type="http://schemas.openxmlformats.org/officeDocument/2006/relationships/hyperlink" Target="https://www.facebook.com/Dentfinish/" TargetMode="Externa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429000" cy="5143500"/>
          </a:xfrm>
          <a:prstGeom prst="rect">
            <a:avLst/>
          </a:prstGeom>
        </p:spPr>
      </p:pic>
      <p:sp>
        <p:nvSpPr>
          <p:cNvPr id="3" name="Text 0"/>
          <p:cNvSpPr/>
          <p:nvPr/>
        </p:nvSpPr>
        <p:spPr>
          <a:xfrm>
            <a:off x="3925119" y="426690"/>
            <a:ext cx="4935513" cy="442987"/>
          </a:xfrm>
          <a:prstGeom prst="rect">
            <a:avLst/>
          </a:prstGeom>
          <a:noFill/>
          <a:ln/>
        </p:spPr>
        <p:txBody>
          <a:bodyPr wrap="none" lIns="0" tIns="0" rIns="0" bIns="0" rtlCol="0" anchor="t"/>
          <a:lstStyle/>
          <a:p>
            <a:pPr marL="0" indent="0" algn="l">
              <a:lnSpc>
                <a:spcPct val="104000"/>
              </a:lnSpc>
              <a:buNone/>
            </a:pPr>
            <a:r>
              <a:rPr lang="en-US" sz="2750" dirty="0">
                <a:solidFill>
                  <a:srgbClr val="152D47"/>
                </a:solidFill>
                <a:latin typeface="Crimson Pro SemiBold" pitchFamily="34" charset="0"/>
                <a:ea typeface="Crimson Pro SemiBold" pitchFamily="34" charset="-122"/>
                <a:cs typeface="Crimson Pro SemiBold" pitchFamily="34" charset="-120"/>
              </a:rPr>
              <a:t>Paintless Dent Repair Training</a:t>
            </a:r>
            <a:endParaRPr lang="en-US" sz="2750" dirty="0"/>
          </a:p>
        </p:txBody>
      </p:sp>
      <p:sp>
        <p:nvSpPr>
          <p:cNvPr id="4" name="Text 1"/>
          <p:cNvSpPr/>
          <p:nvPr/>
        </p:nvSpPr>
        <p:spPr>
          <a:xfrm>
            <a:off x="3925119" y="1082278"/>
            <a:ext cx="4722763" cy="1834158"/>
          </a:xfrm>
          <a:prstGeom prst="rect">
            <a:avLst/>
          </a:prstGeom>
          <a:noFill/>
          <a:ln/>
        </p:spPr>
        <p:txBody>
          <a:bodyPr wrap="square" lIns="0" tIns="0" rIns="0" bIns="0" rtlCol="0" anchor="t">
            <a:normAutofit/>
          </a:bodyPr>
          <a:lstStyle/>
          <a:p>
            <a:pPr marL="0" indent="0" algn="l">
              <a:lnSpc>
                <a:spcPct val="104000"/>
              </a:lnSpc>
              <a:buNone/>
            </a:pPr>
            <a:r>
              <a:rPr lang="en-US" sz="3850" dirty="0">
                <a:solidFill>
                  <a:srgbClr val="152D47"/>
                </a:solidFill>
                <a:latin typeface="Crimson Pro SemiBold" pitchFamily="34" charset="0"/>
                <a:ea typeface="Crimson Pro SemiBold" pitchFamily="34" charset="-122"/>
                <a:cs typeface="Crimson Pro SemiBold" pitchFamily="34" charset="-120"/>
              </a:rPr>
              <a:t>Develop Specialist Automotive Repair Skills</a:t>
            </a:r>
            <a:endParaRPr lang="en-US" sz="3850" dirty="0"/>
          </a:p>
        </p:txBody>
      </p:sp>
      <p:sp>
        <p:nvSpPr>
          <p:cNvPr id="5" name="Text 2"/>
          <p:cNvSpPr/>
          <p:nvPr/>
        </p:nvSpPr>
        <p:spPr>
          <a:xfrm>
            <a:off x="3925119" y="3129037"/>
            <a:ext cx="4722763" cy="158769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4C4C4D"/>
                </a:solidFill>
                <a:latin typeface="Heebo" pitchFamily="34" charset="0"/>
                <a:ea typeface="Heebo" pitchFamily="34" charset="-122"/>
                <a:cs typeface="Heebo" pitchFamily="34" charset="-120"/>
              </a:rPr>
              <a:t>The demand for skilled technicians continues to grow as vehicle owners seek cost-effective repair solutions that preserve original paintwork. </a:t>
            </a:r>
            <a:r>
              <a:rPr lang="en-US" sz="1100" b="1" u="sng" dirty="0">
                <a:solidFill>
                  <a:srgbClr val="2150FE"/>
                </a:solidFill>
                <a:latin typeface="Heebo" pitchFamily="34" charset="0"/>
                <a:ea typeface="Heebo" pitchFamily="34" charset="-122"/>
                <a:cs typeface="Heebo" pitchFamily="34" charset="-120"/>
                <a:hlinkClick r:id="rId4">
                  <a:extLst>
                    <a:ext uri="{A12FA001-AC4F-418D-AE19-62706E023703}">
                      <ahyp:hlinkClr xmlns:ahyp="http://schemas.microsoft.com/office/drawing/2018/hyperlinkcolor" xmlns="" val="tx"/>
                    </a:ext>
                  </a:extLst>
                </a:hlinkClick>
              </a:rPr>
              <a:t>Paintless dent repair training</a:t>
            </a:r>
            <a:r>
              <a:rPr lang="en-US" sz="1100" dirty="0">
                <a:solidFill>
                  <a:srgbClr val="4C4C4D"/>
                </a:solidFill>
                <a:latin typeface="Heebo" pitchFamily="34" charset="0"/>
                <a:ea typeface="Heebo" pitchFamily="34" charset="-122"/>
                <a:cs typeface="Heebo" pitchFamily="34" charset="-120"/>
              </a:rPr>
              <a:t> provides a practical pathway into this specialist area of the automotive industry. At Dent Finish, our training programme is designed to help students gain hands-on experience, technical knowledge, and the confidence needed to perform professional dent repairs.</a:t>
            </a:r>
            <a:endParaRPr lang="en-US" sz="11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5404" y="4716735"/>
            <a:ext cx="1045969" cy="36064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496119" y="792733"/>
            <a:ext cx="4722763" cy="885974"/>
          </a:xfrm>
          <a:prstGeom prst="rect">
            <a:avLst/>
          </a:prstGeom>
          <a:noFill/>
          <a:ln/>
        </p:spPr>
        <p:txBody>
          <a:bodyPr wrap="square" lIns="0" tIns="0" rIns="0" bIns="0" rtlCol="0" anchor="t">
            <a:normAutofit/>
          </a:bodyPr>
          <a:lstStyle/>
          <a:p>
            <a:pPr marL="0" indent="0" algn="l">
              <a:lnSpc>
                <a:spcPct val="104000"/>
              </a:lnSpc>
              <a:buNone/>
            </a:pPr>
            <a:r>
              <a:rPr lang="en-US" sz="2750" dirty="0">
                <a:solidFill>
                  <a:srgbClr val="152D47"/>
                </a:solidFill>
                <a:latin typeface="Crimson Pro SemiBold" pitchFamily="34" charset="0"/>
                <a:ea typeface="Crimson Pro SemiBold" pitchFamily="34" charset="-122"/>
                <a:cs typeface="Crimson Pro SemiBold" pitchFamily="34" charset="-120"/>
              </a:rPr>
              <a:t>Learn the Principles of Metal Restoration</a:t>
            </a:r>
            <a:endParaRPr lang="en-US" sz="2750" dirty="0"/>
          </a:p>
        </p:txBody>
      </p:sp>
      <p:sp>
        <p:nvSpPr>
          <p:cNvPr id="4" name="Text 1"/>
          <p:cNvSpPr/>
          <p:nvPr/>
        </p:nvSpPr>
        <p:spPr>
          <a:xfrm>
            <a:off x="496119" y="1891308"/>
            <a:ext cx="4722763" cy="1360884"/>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4C4C4D"/>
                </a:solidFill>
                <a:latin typeface="Heebo" pitchFamily="34" charset="0"/>
                <a:ea typeface="Heebo" pitchFamily="34" charset="-122"/>
                <a:cs typeface="Heebo" pitchFamily="34" charset="-120"/>
              </a:rPr>
              <a:t>Paintless dent repair focuses on restoring damaged panels without using fillers, sanding, or repainting. During </a:t>
            </a:r>
            <a:r>
              <a:rPr lang="en-US" sz="1100" b="1" dirty="0">
                <a:solidFill>
                  <a:srgbClr val="4C4C4D"/>
                </a:solidFill>
                <a:latin typeface="Heebo" pitchFamily="34" charset="0"/>
                <a:ea typeface="Heebo" pitchFamily="34" charset="-122"/>
                <a:cs typeface="Heebo" pitchFamily="34" charset="-120"/>
              </a:rPr>
              <a:t>paintless dent repair training</a:t>
            </a:r>
            <a:r>
              <a:rPr lang="en-US" sz="1100" dirty="0">
                <a:solidFill>
                  <a:srgbClr val="4C4C4D"/>
                </a:solidFill>
                <a:latin typeface="Heebo" pitchFamily="34" charset="0"/>
                <a:ea typeface="Heebo" pitchFamily="34" charset="-122"/>
                <a:cs typeface="Heebo" pitchFamily="34" charset="-120"/>
              </a:rPr>
              <a:t>, students learn how metal behaves under pressure and how dents can be carefully manipulated back to their original shape. Understanding these principles is essential for achieving smooth, high-quality repairs while maintaining the factory finish.</a:t>
            </a:r>
            <a:endParaRPr lang="en-US" sz="1100" dirty="0"/>
          </a:p>
        </p:txBody>
      </p:sp>
      <p:sp>
        <p:nvSpPr>
          <p:cNvPr id="5" name="Shape 2"/>
          <p:cNvSpPr/>
          <p:nvPr/>
        </p:nvSpPr>
        <p:spPr>
          <a:xfrm>
            <a:off x="496119" y="3411662"/>
            <a:ext cx="4722763" cy="779562"/>
          </a:xfrm>
          <a:prstGeom prst="roundRect">
            <a:avLst>
              <a:gd name="adj" fmla="val 2728"/>
            </a:avLst>
          </a:prstGeom>
          <a:solidFill>
            <a:srgbClr val="B6D6FC"/>
          </a:solidFill>
          <a:ln/>
        </p:spPr>
      </p:sp>
      <p:pic>
        <p:nvPicPr>
          <p:cNvPr id="6" name="Image 1" descr="preencoded.png"/>
          <p:cNvPicPr>
            <a:picLocks noChangeAspect="1"/>
          </p:cNvPicPr>
          <p:nvPr/>
        </p:nvPicPr>
        <p:blipFill>
          <a:blip r:embed="rId4"/>
          <a:stretch>
            <a:fillRect/>
          </a:stretch>
        </p:blipFill>
        <p:spPr>
          <a:xfrm>
            <a:off x="637877" y="3612431"/>
            <a:ext cx="177180" cy="141759"/>
          </a:xfrm>
          <a:prstGeom prst="rect">
            <a:avLst/>
          </a:prstGeom>
        </p:spPr>
      </p:pic>
      <p:sp>
        <p:nvSpPr>
          <p:cNvPr id="7" name="Text 3"/>
          <p:cNvSpPr/>
          <p:nvPr/>
        </p:nvSpPr>
        <p:spPr>
          <a:xfrm>
            <a:off x="956816" y="3574628"/>
            <a:ext cx="4120307" cy="453628"/>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000000"/>
                </a:solidFill>
                <a:latin typeface="Heebo" pitchFamily="34" charset="0"/>
                <a:ea typeface="Heebo" pitchFamily="34" charset="-122"/>
                <a:cs typeface="Heebo" pitchFamily="34" charset="-120"/>
              </a:rPr>
              <a:t>This knowledge forms the foundation of successful paintless dent repair techniques.</a:t>
            </a:r>
            <a:endParaRPr lang="en-US"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27336" y="328240"/>
            <a:ext cx="4973910" cy="339179"/>
          </a:xfrm>
          <a:prstGeom prst="rect">
            <a:avLst/>
          </a:prstGeom>
          <a:noFill/>
          <a:ln/>
        </p:spPr>
        <p:txBody>
          <a:bodyPr wrap="none" lIns="0" tIns="0" rIns="0" bIns="0" rtlCol="0" anchor="t"/>
          <a:lstStyle/>
          <a:p>
            <a:pPr marL="0" indent="0" algn="l">
              <a:lnSpc>
                <a:spcPct val="104000"/>
              </a:lnSpc>
              <a:buNone/>
            </a:pPr>
            <a:r>
              <a:rPr lang="en-US" sz="2100" dirty="0">
                <a:solidFill>
                  <a:srgbClr val="152D47"/>
                </a:solidFill>
                <a:latin typeface="Crimson Pro SemiBold" pitchFamily="34" charset="0"/>
                <a:ea typeface="Crimson Pro SemiBold" pitchFamily="34" charset="-122"/>
                <a:cs typeface="Crimson Pro SemiBold" pitchFamily="34" charset="-120"/>
              </a:rPr>
              <a:t>Gain Practical Tool Handling Experience</a:t>
            </a:r>
            <a:endParaRPr lang="en-US" sz="2100" dirty="0"/>
          </a:p>
        </p:txBody>
      </p:sp>
      <p:pic>
        <p:nvPicPr>
          <p:cNvPr id="3" name="Image 0" descr="preencoded.png"/>
          <p:cNvPicPr>
            <a:picLocks noChangeAspect="1"/>
          </p:cNvPicPr>
          <p:nvPr/>
        </p:nvPicPr>
        <p:blipFill>
          <a:blip r:embed="rId3"/>
          <a:stretch>
            <a:fillRect/>
          </a:stretch>
        </p:blipFill>
        <p:spPr>
          <a:xfrm>
            <a:off x="827336" y="885527"/>
            <a:ext cx="3169369" cy="2971279"/>
          </a:xfrm>
          <a:prstGeom prst="rect">
            <a:avLst/>
          </a:prstGeom>
        </p:spPr>
      </p:pic>
      <p:sp>
        <p:nvSpPr>
          <p:cNvPr id="4" name="Text 1"/>
          <p:cNvSpPr/>
          <p:nvPr/>
        </p:nvSpPr>
        <p:spPr>
          <a:xfrm>
            <a:off x="5872163" y="1834604"/>
            <a:ext cx="2449116" cy="1073051"/>
          </a:xfrm>
          <a:prstGeom prst="rect">
            <a:avLst/>
          </a:prstGeom>
          <a:noFill/>
          <a:ln/>
        </p:spPr>
        <p:txBody>
          <a:bodyPr wrap="square" lIns="0" tIns="0" rIns="0" bIns="0" rtlCol="0" anchor="t">
            <a:normAutofit/>
          </a:bodyPr>
          <a:lstStyle/>
          <a:p>
            <a:pPr marL="0" indent="0" algn="l">
              <a:lnSpc>
                <a:spcPct val="118000"/>
              </a:lnSpc>
              <a:buNone/>
            </a:pPr>
            <a:r>
              <a:rPr lang="en-US" sz="850" dirty="0">
                <a:solidFill>
                  <a:srgbClr val="4C4C4D"/>
                </a:solidFill>
                <a:latin typeface="Heebo" pitchFamily="34" charset="0"/>
                <a:ea typeface="Heebo" pitchFamily="34" charset="-122"/>
                <a:cs typeface="Heebo" pitchFamily="34" charset="-120"/>
              </a:rPr>
              <a:t>Professional dent repair requires precision and control. Trainees are introduced to specialist tools used throughout the repair process and learn how to access damaged areas safely and effectively. Practical exercises help students understand the correct use of equipment while improving accuracy and consistency.</a:t>
            </a:r>
            <a:endParaRPr lang="en-US" sz="85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13048" y="4043735"/>
            <a:ext cx="2455292" cy="771525"/>
          </a:xfrm>
          <a:prstGeom prst="rect">
            <a:avLst/>
          </a:prstGeom>
        </p:spPr>
      </p:pic>
      <p:sp>
        <p:nvSpPr>
          <p:cNvPr id="6" name="Text 2"/>
          <p:cNvSpPr/>
          <p:nvPr/>
        </p:nvSpPr>
        <p:spPr>
          <a:xfrm>
            <a:off x="992981" y="4166518"/>
            <a:ext cx="1356717" cy="169515"/>
          </a:xfrm>
          <a:prstGeom prst="rect">
            <a:avLst/>
          </a:prstGeom>
          <a:noFill/>
          <a:ln/>
        </p:spPr>
        <p:txBody>
          <a:bodyPr wrap="none" lIns="0" tIns="0" rIns="0" bIns="0" rtlCol="0" anchor="t"/>
          <a:lstStyle/>
          <a:p>
            <a:pPr marL="0" indent="0" algn="l">
              <a:lnSpc>
                <a:spcPct val="104000"/>
              </a:lnSpc>
              <a:buNone/>
            </a:pPr>
            <a:r>
              <a:rPr lang="en-US" sz="1050" dirty="0">
                <a:solidFill>
                  <a:srgbClr val="4C4C4D"/>
                </a:solidFill>
                <a:latin typeface="Crimson Pro SemiBold" pitchFamily="34" charset="0"/>
                <a:ea typeface="Crimson Pro SemiBold" pitchFamily="34" charset="-122"/>
                <a:cs typeface="Crimson Pro SemiBold" pitchFamily="34" charset="-120"/>
              </a:rPr>
              <a:t>Specialist Tools</a:t>
            </a:r>
            <a:endParaRPr lang="en-US" sz="1050" dirty="0"/>
          </a:p>
        </p:txBody>
      </p:sp>
      <p:sp>
        <p:nvSpPr>
          <p:cNvPr id="7" name="Text 3"/>
          <p:cNvSpPr/>
          <p:nvPr/>
        </p:nvSpPr>
        <p:spPr>
          <a:xfrm>
            <a:off x="992981" y="4385890"/>
            <a:ext cx="2152576" cy="306586"/>
          </a:xfrm>
          <a:prstGeom prst="rect">
            <a:avLst/>
          </a:prstGeom>
          <a:noFill/>
          <a:ln/>
        </p:spPr>
        <p:txBody>
          <a:bodyPr wrap="square" lIns="0" tIns="0" rIns="0" bIns="0" rtlCol="0" anchor="t">
            <a:normAutofit/>
          </a:bodyPr>
          <a:lstStyle/>
          <a:p>
            <a:pPr marL="0" indent="0" algn="l">
              <a:lnSpc>
                <a:spcPct val="118000"/>
              </a:lnSpc>
              <a:buNone/>
            </a:pPr>
            <a:r>
              <a:rPr lang="en-US" sz="850" dirty="0">
                <a:solidFill>
                  <a:srgbClr val="4C4C4D"/>
                </a:solidFill>
                <a:latin typeface="Heebo" pitchFamily="34" charset="0"/>
                <a:ea typeface="Heebo" pitchFamily="34" charset="-122"/>
                <a:cs typeface="Heebo" pitchFamily="34" charset="-120"/>
              </a:rPr>
              <a:t>Hands-on introduction to professional PDR equipment</a:t>
            </a:r>
            <a:endParaRPr lang="en-US" sz="850" dirty="0"/>
          </a:p>
        </p:txBody>
      </p:sp>
      <p:pic>
        <p:nvPicPr>
          <p:cNvPr id="8" name="Image 2" descr="preencoded.png"/>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3337099" y="4043735"/>
            <a:ext cx="2455366" cy="771525"/>
          </a:xfrm>
          <a:prstGeom prst="rect">
            <a:avLst/>
          </a:prstGeom>
        </p:spPr>
      </p:pic>
      <p:sp>
        <p:nvSpPr>
          <p:cNvPr id="9" name="Text 4"/>
          <p:cNvSpPr/>
          <p:nvPr/>
        </p:nvSpPr>
        <p:spPr>
          <a:xfrm>
            <a:off x="3517032" y="4166518"/>
            <a:ext cx="1356717" cy="169515"/>
          </a:xfrm>
          <a:prstGeom prst="rect">
            <a:avLst/>
          </a:prstGeom>
          <a:noFill/>
          <a:ln/>
        </p:spPr>
        <p:txBody>
          <a:bodyPr wrap="none" lIns="0" tIns="0" rIns="0" bIns="0" rtlCol="0" anchor="t"/>
          <a:lstStyle/>
          <a:p>
            <a:pPr marL="0" indent="0" algn="l">
              <a:lnSpc>
                <a:spcPct val="104000"/>
              </a:lnSpc>
              <a:buNone/>
            </a:pPr>
            <a:r>
              <a:rPr lang="en-US" sz="1050" dirty="0">
                <a:solidFill>
                  <a:srgbClr val="4C4C4D"/>
                </a:solidFill>
                <a:latin typeface="Crimson Pro SemiBold" pitchFamily="34" charset="0"/>
                <a:ea typeface="Crimson Pro SemiBold" pitchFamily="34" charset="-122"/>
                <a:cs typeface="Crimson Pro SemiBold" pitchFamily="34" charset="-120"/>
              </a:rPr>
              <a:t>Accuracy &amp; Consistency</a:t>
            </a:r>
            <a:endParaRPr lang="en-US" sz="1050" dirty="0"/>
          </a:p>
        </p:txBody>
      </p:sp>
      <p:sp>
        <p:nvSpPr>
          <p:cNvPr id="10" name="Text 5"/>
          <p:cNvSpPr/>
          <p:nvPr/>
        </p:nvSpPr>
        <p:spPr>
          <a:xfrm>
            <a:off x="3517032" y="4385890"/>
            <a:ext cx="2152650" cy="306586"/>
          </a:xfrm>
          <a:prstGeom prst="rect">
            <a:avLst/>
          </a:prstGeom>
          <a:noFill/>
          <a:ln/>
        </p:spPr>
        <p:txBody>
          <a:bodyPr wrap="square" lIns="0" tIns="0" rIns="0" bIns="0" rtlCol="0" anchor="t">
            <a:normAutofit/>
          </a:bodyPr>
          <a:lstStyle/>
          <a:p>
            <a:pPr marL="0" indent="0" algn="l">
              <a:lnSpc>
                <a:spcPct val="118000"/>
              </a:lnSpc>
              <a:buNone/>
            </a:pPr>
            <a:r>
              <a:rPr lang="en-US" sz="850" dirty="0">
                <a:solidFill>
                  <a:srgbClr val="4C4C4D"/>
                </a:solidFill>
                <a:latin typeface="Heebo" pitchFamily="34" charset="0"/>
                <a:ea typeface="Heebo" pitchFamily="34" charset="-122"/>
                <a:cs typeface="Heebo" pitchFamily="34" charset="-120"/>
              </a:rPr>
              <a:t>Practical exercises to build precision and control</a:t>
            </a:r>
            <a:endParaRPr lang="en-US" sz="850" dirty="0"/>
          </a:p>
        </p:txBody>
      </p:sp>
      <p:pic>
        <p:nvPicPr>
          <p:cNvPr id="11" name="Image 3" descr="preencoded.png"/>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5861224" y="4043735"/>
            <a:ext cx="2455366" cy="771525"/>
          </a:xfrm>
          <a:prstGeom prst="rect">
            <a:avLst/>
          </a:prstGeom>
        </p:spPr>
      </p:pic>
      <p:sp>
        <p:nvSpPr>
          <p:cNvPr id="12" name="Text 6"/>
          <p:cNvSpPr/>
          <p:nvPr/>
        </p:nvSpPr>
        <p:spPr>
          <a:xfrm>
            <a:off x="6041157" y="4166518"/>
            <a:ext cx="1356717" cy="169515"/>
          </a:xfrm>
          <a:prstGeom prst="rect">
            <a:avLst/>
          </a:prstGeom>
          <a:noFill/>
          <a:ln/>
        </p:spPr>
        <p:txBody>
          <a:bodyPr wrap="none" lIns="0" tIns="0" rIns="0" bIns="0" rtlCol="0" anchor="t"/>
          <a:lstStyle/>
          <a:p>
            <a:pPr marL="0" indent="0" algn="l">
              <a:lnSpc>
                <a:spcPct val="104000"/>
              </a:lnSpc>
              <a:buNone/>
            </a:pPr>
            <a:r>
              <a:rPr lang="en-US" sz="1050" dirty="0">
                <a:solidFill>
                  <a:srgbClr val="4C4C4D"/>
                </a:solidFill>
                <a:latin typeface="Crimson Pro SemiBold" pitchFamily="34" charset="0"/>
                <a:ea typeface="Crimson Pro SemiBold" pitchFamily="34" charset="-122"/>
                <a:cs typeface="Crimson Pro SemiBold" pitchFamily="34" charset="-120"/>
              </a:rPr>
              <a:t>Real-World Readiness</a:t>
            </a:r>
            <a:endParaRPr lang="en-US" sz="1050" dirty="0"/>
          </a:p>
        </p:txBody>
      </p:sp>
      <p:sp>
        <p:nvSpPr>
          <p:cNvPr id="13" name="Text 7"/>
          <p:cNvSpPr/>
          <p:nvPr/>
        </p:nvSpPr>
        <p:spPr>
          <a:xfrm>
            <a:off x="6041157" y="4385890"/>
            <a:ext cx="2152650" cy="306586"/>
          </a:xfrm>
          <a:prstGeom prst="rect">
            <a:avLst/>
          </a:prstGeom>
          <a:noFill/>
          <a:ln/>
        </p:spPr>
        <p:txBody>
          <a:bodyPr wrap="square" lIns="0" tIns="0" rIns="0" bIns="0" rtlCol="0" anchor="t">
            <a:normAutofit/>
          </a:bodyPr>
          <a:lstStyle/>
          <a:p>
            <a:pPr marL="0" indent="0" algn="l">
              <a:lnSpc>
                <a:spcPct val="118000"/>
              </a:lnSpc>
              <a:buNone/>
            </a:pPr>
            <a:r>
              <a:rPr lang="en-US" sz="850" dirty="0">
                <a:solidFill>
                  <a:srgbClr val="4C4C4D"/>
                </a:solidFill>
                <a:latin typeface="Heebo" pitchFamily="34" charset="0"/>
                <a:ea typeface="Heebo" pitchFamily="34" charset="-122"/>
                <a:cs typeface="Heebo" pitchFamily="34" charset="-120"/>
              </a:rPr>
              <a:t>Confidence to handle actual repair situations</a:t>
            </a:r>
            <a:endParaRPr lang="en-US" sz="850"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5404" y="4716735"/>
            <a:ext cx="1045969" cy="36064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80182" y="341561"/>
            <a:ext cx="5533951" cy="325338"/>
          </a:xfrm>
          <a:prstGeom prst="rect">
            <a:avLst/>
          </a:prstGeom>
          <a:noFill/>
          <a:ln/>
        </p:spPr>
        <p:txBody>
          <a:bodyPr wrap="none" lIns="0" tIns="0" rIns="0" bIns="0" rtlCol="0" anchor="t"/>
          <a:lstStyle/>
          <a:p>
            <a:pPr marL="0" indent="0" algn="l">
              <a:lnSpc>
                <a:spcPct val="104000"/>
              </a:lnSpc>
              <a:buNone/>
            </a:pPr>
            <a:r>
              <a:rPr lang="en-US" sz="2000" dirty="0">
                <a:solidFill>
                  <a:srgbClr val="152D47"/>
                </a:solidFill>
                <a:latin typeface="Crimson Pro SemiBold" pitchFamily="34" charset="0"/>
                <a:ea typeface="Crimson Pro SemiBold" pitchFamily="34" charset="-122"/>
                <a:cs typeface="Crimson Pro SemiBold" pitchFamily="34" charset="-120"/>
              </a:rPr>
              <a:t>Build Confidence Through Structured Learning</a:t>
            </a:r>
            <a:endParaRPr lang="en-US" sz="2000" dirty="0"/>
          </a:p>
        </p:txBody>
      </p:sp>
      <p:sp>
        <p:nvSpPr>
          <p:cNvPr id="3" name="Text 1"/>
          <p:cNvSpPr/>
          <p:nvPr/>
        </p:nvSpPr>
        <p:spPr>
          <a:xfrm>
            <a:off x="980182" y="819745"/>
            <a:ext cx="7183562" cy="433313"/>
          </a:xfrm>
          <a:prstGeom prst="rect">
            <a:avLst/>
          </a:prstGeom>
          <a:noFill/>
          <a:ln/>
        </p:spPr>
        <p:txBody>
          <a:bodyPr wrap="square" lIns="0" tIns="0" rIns="0" bIns="0" rtlCol="0" anchor="t">
            <a:normAutofit/>
          </a:bodyPr>
          <a:lstStyle/>
          <a:p>
            <a:pPr marL="0" indent="0" algn="l">
              <a:lnSpc>
                <a:spcPct val="116000"/>
              </a:lnSpc>
              <a:buNone/>
            </a:pPr>
            <a:r>
              <a:rPr lang="en-US" sz="800" dirty="0">
                <a:solidFill>
                  <a:srgbClr val="4C4C4D"/>
                </a:solidFill>
                <a:latin typeface="Heebo" pitchFamily="34" charset="0"/>
                <a:ea typeface="Heebo" pitchFamily="34" charset="-122"/>
                <a:cs typeface="Heebo" pitchFamily="34" charset="-120"/>
              </a:rPr>
              <a:t>A well-designed training programme provides a step-by-step approach to skill development. Students progress from basic repair techniques to more advanced dent removal methods under professional guidance. This structured learning process helps reinforce good habits and improve repair quality over time.</a:t>
            </a:r>
            <a:endParaRPr lang="en-US" sz="800" dirty="0"/>
          </a:p>
        </p:txBody>
      </p:sp>
      <p:pic>
        <p:nvPicPr>
          <p:cNvPr id="4" name="Image 0" descr="preencoded.png"/>
          <p:cNvPicPr>
            <a:picLocks noChangeAspect="1"/>
          </p:cNvPicPr>
          <p:nvPr/>
        </p:nvPicPr>
        <p:blipFill>
          <a:blip r:embed="rId3"/>
          <a:stretch>
            <a:fillRect/>
          </a:stretch>
        </p:blipFill>
        <p:spPr>
          <a:xfrm>
            <a:off x="980182" y="1339007"/>
            <a:ext cx="7183562" cy="3232547"/>
          </a:xfrm>
          <a:prstGeom prst="rect">
            <a:avLst/>
          </a:prstGeom>
        </p:spPr>
      </p:pic>
      <p:sp>
        <p:nvSpPr>
          <p:cNvPr id="5" name="Text 2"/>
          <p:cNvSpPr/>
          <p:nvPr/>
        </p:nvSpPr>
        <p:spPr>
          <a:xfrm>
            <a:off x="2352393" y="1493986"/>
            <a:ext cx="1257102" cy="194264"/>
          </a:xfrm>
          <a:prstGeom prst="rect">
            <a:avLst/>
          </a:prstGeom>
          <a:noFill/>
          <a:ln/>
        </p:spPr>
        <p:txBody>
          <a:bodyPr wrap="none" lIns="0" tIns="0" rIns="0" bIns="0" rtlCol="0" anchor="t"/>
          <a:lstStyle/>
          <a:p>
            <a:pPr marL="0" indent="0" algn="ctr">
              <a:lnSpc>
                <a:spcPct val="104000"/>
              </a:lnSpc>
              <a:buNone/>
            </a:pPr>
            <a:r>
              <a:rPr lang="en-US" sz="1200" dirty="0">
                <a:solidFill>
                  <a:srgbClr val="4C4C4D"/>
                </a:solidFill>
                <a:latin typeface="Crimson Pro SemiBold" pitchFamily="34" charset="0"/>
                <a:ea typeface="Crimson Pro SemiBold" pitchFamily="34" charset="-122"/>
                <a:cs typeface="Crimson Pro SemiBold" pitchFamily="34" charset="-120"/>
              </a:rPr>
              <a:t>Basics</a:t>
            </a:r>
            <a:endParaRPr lang="en-US" sz="1200" dirty="0"/>
          </a:p>
        </p:txBody>
      </p:sp>
      <p:sp>
        <p:nvSpPr>
          <p:cNvPr id="6" name="Text 3"/>
          <p:cNvSpPr/>
          <p:nvPr/>
        </p:nvSpPr>
        <p:spPr>
          <a:xfrm>
            <a:off x="2352393" y="1743507"/>
            <a:ext cx="1257102" cy="269379"/>
          </a:xfrm>
          <a:prstGeom prst="rect">
            <a:avLst/>
          </a:prstGeom>
          <a:noFill/>
          <a:ln/>
        </p:spPr>
        <p:txBody>
          <a:bodyPr wrap="square" lIns="0" tIns="0" rIns="0" bIns="0" rtlCol="0" anchor="t">
            <a:normAutofit/>
          </a:bodyPr>
          <a:lstStyle/>
          <a:p>
            <a:pPr marL="0" indent="0" algn="ctr">
              <a:lnSpc>
                <a:spcPct val="90000"/>
              </a:lnSpc>
              <a:buNone/>
            </a:pPr>
            <a:r>
              <a:rPr lang="en-US" sz="950" dirty="0">
                <a:solidFill>
                  <a:srgbClr val="4C4C4D"/>
                </a:solidFill>
                <a:latin typeface="Heebo" pitchFamily="34" charset="0"/>
                <a:ea typeface="Heebo" pitchFamily="34" charset="-122"/>
                <a:cs typeface="Heebo" pitchFamily="34" charset="-120"/>
              </a:rPr>
              <a:t>Foundational skills and panel awareness</a:t>
            </a:r>
            <a:endParaRPr lang="en-US" sz="950" dirty="0"/>
          </a:p>
        </p:txBody>
      </p:sp>
      <p:sp>
        <p:nvSpPr>
          <p:cNvPr id="7" name="Text 4"/>
          <p:cNvSpPr/>
          <p:nvPr/>
        </p:nvSpPr>
        <p:spPr>
          <a:xfrm>
            <a:off x="3941038" y="3918396"/>
            <a:ext cx="1264009" cy="194264"/>
          </a:xfrm>
          <a:prstGeom prst="rect">
            <a:avLst/>
          </a:prstGeom>
          <a:noFill/>
          <a:ln/>
        </p:spPr>
        <p:txBody>
          <a:bodyPr wrap="none" lIns="0" tIns="0" rIns="0" bIns="0" rtlCol="0" anchor="t"/>
          <a:lstStyle/>
          <a:p>
            <a:pPr marL="0" indent="0" algn="ctr">
              <a:lnSpc>
                <a:spcPct val="104000"/>
              </a:lnSpc>
              <a:buNone/>
            </a:pPr>
            <a:r>
              <a:rPr lang="en-US" sz="1200" dirty="0">
                <a:solidFill>
                  <a:srgbClr val="4C4C4D"/>
                </a:solidFill>
                <a:latin typeface="Crimson Pro SemiBold" pitchFamily="34" charset="0"/>
                <a:ea typeface="Crimson Pro SemiBold" pitchFamily="34" charset="-122"/>
                <a:cs typeface="Crimson Pro SemiBold" pitchFamily="34" charset="-120"/>
              </a:rPr>
              <a:t>Intermediate</a:t>
            </a:r>
            <a:endParaRPr lang="en-US" sz="1200" dirty="0"/>
          </a:p>
        </p:txBody>
      </p:sp>
      <p:sp>
        <p:nvSpPr>
          <p:cNvPr id="8" name="Text 5"/>
          <p:cNvSpPr/>
          <p:nvPr/>
        </p:nvSpPr>
        <p:spPr>
          <a:xfrm>
            <a:off x="3941038" y="4167917"/>
            <a:ext cx="1264009" cy="269379"/>
          </a:xfrm>
          <a:prstGeom prst="rect">
            <a:avLst/>
          </a:prstGeom>
          <a:noFill/>
          <a:ln/>
        </p:spPr>
        <p:txBody>
          <a:bodyPr wrap="square" lIns="0" tIns="0" rIns="0" bIns="0" rtlCol="0" anchor="t">
            <a:normAutofit/>
          </a:bodyPr>
          <a:lstStyle/>
          <a:p>
            <a:pPr marL="0" indent="0" algn="ctr">
              <a:lnSpc>
                <a:spcPct val="90000"/>
              </a:lnSpc>
              <a:buNone/>
            </a:pPr>
            <a:r>
              <a:rPr lang="en-US" sz="950" dirty="0">
                <a:solidFill>
                  <a:srgbClr val="4C4C4D"/>
                </a:solidFill>
                <a:latin typeface="Heebo" pitchFamily="34" charset="0"/>
                <a:ea typeface="Heebo" pitchFamily="34" charset="-122"/>
                <a:cs typeface="Heebo" pitchFamily="34" charset="-120"/>
              </a:rPr>
              <a:t>Various dent types and panel shapes</a:t>
            </a:r>
            <a:endParaRPr lang="en-US" sz="950" dirty="0"/>
          </a:p>
        </p:txBody>
      </p:sp>
      <p:sp>
        <p:nvSpPr>
          <p:cNvPr id="9" name="Text 6"/>
          <p:cNvSpPr/>
          <p:nvPr/>
        </p:nvSpPr>
        <p:spPr>
          <a:xfrm>
            <a:off x="5481333" y="1469811"/>
            <a:ext cx="1257101" cy="194264"/>
          </a:xfrm>
          <a:prstGeom prst="rect">
            <a:avLst/>
          </a:prstGeom>
          <a:noFill/>
          <a:ln/>
        </p:spPr>
        <p:txBody>
          <a:bodyPr wrap="none" lIns="0" tIns="0" rIns="0" bIns="0" rtlCol="0" anchor="t"/>
          <a:lstStyle/>
          <a:p>
            <a:pPr marL="0" indent="0" algn="ctr">
              <a:lnSpc>
                <a:spcPct val="104000"/>
              </a:lnSpc>
              <a:buNone/>
            </a:pPr>
            <a:r>
              <a:rPr lang="en-US" sz="1200" dirty="0">
                <a:solidFill>
                  <a:srgbClr val="4C4C4D"/>
                </a:solidFill>
                <a:latin typeface="Crimson Pro SemiBold" pitchFamily="34" charset="0"/>
                <a:ea typeface="Crimson Pro SemiBold" pitchFamily="34" charset="-122"/>
                <a:cs typeface="Crimson Pro SemiBold" pitchFamily="34" charset="-120"/>
              </a:rPr>
              <a:t>Advanced</a:t>
            </a:r>
            <a:endParaRPr lang="en-US" sz="1200" dirty="0"/>
          </a:p>
        </p:txBody>
      </p:sp>
      <p:sp>
        <p:nvSpPr>
          <p:cNvPr id="10" name="Text 7"/>
          <p:cNvSpPr/>
          <p:nvPr/>
        </p:nvSpPr>
        <p:spPr>
          <a:xfrm>
            <a:off x="5481333" y="1719332"/>
            <a:ext cx="1257101" cy="269379"/>
          </a:xfrm>
          <a:prstGeom prst="rect">
            <a:avLst/>
          </a:prstGeom>
          <a:noFill/>
          <a:ln/>
        </p:spPr>
        <p:txBody>
          <a:bodyPr wrap="square" lIns="0" tIns="0" rIns="0" bIns="0" rtlCol="0" anchor="t">
            <a:normAutofit/>
          </a:bodyPr>
          <a:lstStyle/>
          <a:p>
            <a:pPr marL="0" indent="0" algn="ctr">
              <a:lnSpc>
                <a:spcPct val="90000"/>
              </a:lnSpc>
              <a:buNone/>
            </a:pPr>
            <a:r>
              <a:rPr lang="en-US" sz="950" dirty="0">
                <a:solidFill>
                  <a:srgbClr val="4C4C4D"/>
                </a:solidFill>
                <a:latin typeface="Heebo" pitchFamily="34" charset="0"/>
                <a:ea typeface="Heebo" pitchFamily="34" charset="-122"/>
                <a:cs typeface="Heebo" pitchFamily="34" charset="-120"/>
              </a:rPr>
              <a:t>Complex repairs under supervision</a:t>
            </a:r>
            <a:endParaRPr lang="en-US" sz="950" dirty="0"/>
          </a:p>
        </p:txBody>
      </p:sp>
      <p:sp>
        <p:nvSpPr>
          <p:cNvPr id="11" name="Text 8"/>
          <p:cNvSpPr/>
          <p:nvPr/>
        </p:nvSpPr>
        <p:spPr>
          <a:xfrm>
            <a:off x="980182" y="4657502"/>
            <a:ext cx="7640762" cy="144438"/>
          </a:xfrm>
          <a:prstGeom prst="rect">
            <a:avLst/>
          </a:prstGeom>
          <a:noFill/>
          <a:ln/>
        </p:spPr>
        <p:txBody>
          <a:bodyPr wrap="none" lIns="0" tIns="0" rIns="0" bIns="0" rtlCol="0" anchor="t"/>
          <a:lstStyle/>
          <a:p>
            <a:pPr marL="0" indent="0" algn="l">
              <a:lnSpc>
                <a:spcPct val="116000"/>
              </a:lnSpc>
              <a:buNone/>
            </a:pPr>
            <a:r>
              <a:rPr lang="en-US" sz="800" dirty="0">
                <a:solidFill>
                  <a:srgbClr val="4C4C4D"/>
                </a:solidFill>
                <a:latin typeface="Heebo" pitchFamily="34" charset="0"/>
                <a:ea typeface="Heebo" pitchFamily="34" charset="-122"/>
                <a:cs typeface="Heebo" pitchFamily="34" charset="-120"/>
              </a:rPr>
              <a:t>Through supervised practice, trainees gain valuable experience working on different panel shapes and dent types.</a:t>
            </a:r>
            <a:endParaRPr lang="en-US" sz="8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5404" y="4716735"/>
            <a:ext cx="1045969" cy="36064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0"/>
            <a:ext cx="3429000" cy="5143500"/>
          </a:xfrm>
          <a:prstGeom prst="rect">
            <a:avLst/>
          </a:prstGeom>
        </p:spPr>
      </p:pic>
      <p:sp>
        <p:nvSpPr>
          <p:cNvPr id="3" name="Text 0"/>
          <p:cNvSpPr/>
          <p:nvPr/>
        </p:nvSpPr>
        <p:spPr>
          <a:xfrm>
            <a:off x="395362" y="367010"/>
            <a:ext cx="4341391" cy="352946"/>
          </a:xfrm>
          <a:prstGeom prst="rect">
            <a:avLst/>
          </a:prstGeom>
          <a:noFill/>
          <a:ln/>
        </p:spPr>
        <p:txBody>
          <a:bodyPr wrap="none" lIns="0" tIns="0" rIns="0" bIns="0" rtlCol="0" anchor="t"/>
          <a:lstStyle/>
          <a:p>
            <a:pPr marL="0" indent="0" algn="l">
              <a:lnSpc>
                <a:spcPct val="104000"/>
              </a:lnSpc>
              <a:buNone/>
            </a:pPr>
            <a:r>
              <a:rPr lang="en-US" sz="2200" dirty="0">
                <a:solidFill>
                  <a:srgbClr val="152D47"/>
                </a:solidFill>
                <a:latin typeface="Crimson Pro SemiBold" pitchFamily="34" charset="0"/>
                <a:ea typeface="Crimson Pro SemiBold" pitchFamily="34" charset="-122"/>
                <a:cs typeface="Crimson Pro SemiBold" pitchFamily="34" charset="-120"/>
              </a:rPr>
              <a:t>Create New Career Opportunities</a:t>
            </a:r>
            <a:endParaRPr lang="en-US" sz="2200" dirty="0"/>
          </a:p>
        </p:txBody>
      </p:sp>
      <p:sp>
        <p:nvSpPr>
          <p:cNvPr id="4" name="Text 1"/>
          <p:cNvSpPr/>
          <p:nvPr/>
        </p:nvSpPr>
        <p:spPr>
          <a:xfrm>
            <a:off x="395362" y="854943"/>
            <a:ext cx="4924276" cy="649486"/>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Completing </a:t>
            </a:r>
            <a:r>
              <a:rPr lang="en-US" sz="850" b="1" dirty="0">
                <a:solidFill>
                  <a:srgbClr val="4C4C4D"/>
                </a:solidFill>
                <a:latin typeface="Heebo" pitchFamily="34" charset="0"/>
                <a:ea typeface="Heebo" pitchFamily="34" charset="-122"/>
                <a:cs typeface="Heebo" pitchFamily="34" charset="-120"/>
              </a:rPr>
              <a:t>paintless dent repair training</a:t>
            </a:r>
            <a:r>
              <a:rPr lang="en-US" sz="850" dirty="0">
                <a:solidFill>
                  <a:srgbClr val="4C4C4D"/>
                </a:solidFill>
                <a:latin typeface="Heebo" pitchFamily="34" charset="0"/>
                <a:ea typeface="Heebo" pitchFamily="34" charset="-122"/>
                <a:cs typeface="Heebo" pitchFamily="34" charset="-120"/>
              </a:rPr>
              <a:t> can open doors to a variety of roles within the automotive sector. Skilled technicians are sought after by body shops, vehicle repair centres, dealerships, and mobile repair businesses. The specialised nature of paintless dent repair also makes it an attractive option for individuals interested in self-employment.</a:t>
            </a:r>
            <a:endParaRPr lang="en-US" sz="850" dirty="0"/>
          </a:p>
        </p:txBody>
      </p:sp>
      <p:sp>
        <p:nvSpPr>
          <p:cNvPr id="5" name="Shape 2"/>
          <p:cNvSpPr/>
          <p:nvPr/>
        </p:nvSpPr>
        <p:spPr>
          <a:xfrm>
            <a:off x="395362" y="1605632"/>
            <a:ext cx="4924276" cy="618753"/>
          </a:xfrm>
          <a:prstGeom prst="roundRect">
            <a:avLst>
              <a:gd name="adj" fmla="val 2739"/>
            </a:avLst>
          </a:prstGeom>
          <a:solidFill>
            <a:srgbClr val="F2EEEE"/>
          </a:solidFill>
          <a:ln/>
        </p:spPr>
      </p:sp>
      <p:sp>
        <p:nvSpPr>
          <p:cNvPr id="6" name="Text 3"/>
          <p:cNvSpPr/>
          <p:nvPr/>
        </p:nvSpPr>
        <p:spPr>
          <a:xfrm>
            <a:off x="508322" y="1718593"/>
            <a:ext cx="1412081" cy="176510"/>
          </a:xfrm>
          <a:prstGeom prst="rect">
            <a:avLst/>
          </a:prstGeom>
          <a:noFill/>
          <a:ln/>
        </p:spPr>
        <p:txBody>
          <a:bodyPr wrap="none" lIns="0" tIns="0" rIns="0" bIns="0" rtlCol="0" anchor="t"/>
          <a:lstStyle/>
          <a:p>
            <a:pPr marL="0" indent="0" algn="l">
              <a:lnSpc>
                <a:spcPct val="104000"/>
              </a:lnSpc>
              <a:buNone/>
            </a:pPr>
            <a:r>
              <a:rPr lang="en-US" sz="1100" dirty="0">
                <a:solidFill>
                  <a:srgbClr val="4C4C4D"/>
                </a:solidFill>
                <a:latin typeface="Crimson Pro SemiBold" pitchFamily="34" charset="0"/>
                <a:ea typeface="Crimson Pro SemiBold" pitchFamily="34" charset="-122"/>
                <a:cs typeface="Crimson Pro SemiBold" pitchFamily="34" charset="-120"/>
              </a:rPr>
              <a:t>Body Shops</a:t>
            </a:r>
            <a:endParaRPr lang="en-US" sz="1100" dirty="0"/>
          </a:p>
        </p:txBody>
      </p:sp>
      <p:sp>
        <p:nvSpPr>
          <p:cNvPr id="7" name="Text 4"/>
          <p:cNvSpPr/>
          <p:nvPr/>
        </p:nvSpPr>
        <p:spPr>
          <a:xfrm>
            <a:off x="508322" y="1949053"/>
            <a:ext cx="4698355" cy="162371"/>
          </a:xfrm>
          <a:prstGeom prst="rect">
            <a:avLst/>
          </a:prstGeom>
          <a:noFill/>
          <a:ln/>
        </p:spPr>
        <p:txBody>
          <a:bodyPr wrap="none" lIns="0" tIns="0" rIns="0" bIns="0" rtlCol="0" anchor="t"/>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Join established repair facilities</a:t>
            </a:r>
            <a:endParaRPr lang="en-US" sz="850" dirty="0"/>
          </a:p>
        </p:txBody>
      </p:sp>
      <p:sp>
        <p:nvSpPr>
          <p:cNvPr id="8" name="Shape 5"/>
          <p:cNvSpPr/>
          <p:nvPr/>
        </p:nvSpPr>
        <p:spPr>
          <a:xfrm>
            <a:off x="395362" y="2314352"/>
            <a:ext cx="4924276" cy="618753"/>
          </a:xfrm>
          <a:prstGeom prst="roundRect">
            <a:avLst>
              <a:gd name="adj" fmla="val 2739"/>
            </a:avLst>
          </a:prstGeom>
          <a:solidFill>
            <a:srgbClr val="F2EEEE"/>
          </a:solidFill>
          <a:ln/>
        </p:spPr>
      </p:sp>
      <p:sp>
        <p:nvSpPr>
          <p:cNvPr id="9" name="Text 6"/>
          <p:cNvSpPr/>
          <p:nvPr/>
        </p:nvSpPr>
        <p:spPr>
          <a:xfrm>
            <a:off x="508322" y="2427312"/>
            <a:ext cx="1412081" cy="176510"/>
          </a:xfrm>
          <a:prstGeom prst="rect">
            <a:avLst/>
          </a:prstGeom>
          <a:noFill/>
          <a:ln/>
        </p:spPr>
        <p:txBody>
          <a:bodyPr wrap="none" lIns="0" tIns="0" rIns="0" bIns="0" rtlCol="0" anchor="t"/>
          <a:lstStyle/>
          <a:p>
            <a:pPr marL="0" indent="0" algn="l">
              <a:lnSpc>
                <a:spcPct val="104000"/>
              </a:lnSpc>
              <a:buNone/>
            </a:pPr>
            <a:r>
              <a:rPr lang="en-US" sz="1100" dirty="0">
                <a:solidFill>
                  <a:srgbClr val="4C4C4D"/>
                </a:solidFill>
                <a:latin typeface="Crimson Pro SemiBold" pitchFamily="34" charset="0"/>
                <a:ea typeface="Crimson Pro SemiBold" pitchFamily="34" charset="-122"/>
                <a:cs typeface="Crimson Pro SemiBold" pitchFamily="34" charset="-120"/>
              </a:rPr>
              <a:t>Dealerships</a:t>
            </a:r>
            <a:endParaRPr lang="en-US" sz="1100" dirty="0"/>
          </a:p>
        </p:txBody>
      </p:sp>
      <p:sp>
        <p:nvSpPr>
          <p:cNvPr id="10" name="Text 7"/>
          <p:cNvSpPr/>
          <p:nvPr/>
        </p:nvSpPr>
        <p:spPr>
          <a:xfrm>
            <a:off x="508322" y="2657773"/>
            <a:ext cx="4698355" cy="162371"/>
          </a:xfrm>
          <a:prstGeom prst="rect">
            <a:avLst/>
          </a:prstGeom>
          <a:noFill/>
          <a:ln/>
        </p:spPr>
        <p:txBody>
          <a:bodyPr wrap="none" lIns="0" tIns="0" rIns="0" bIns="0" rtlCol="0" anchor="t"/>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Work within manufacturer networks</a:t>
            </a:r>
            <a:endParaRPr lang="en-US" sz="850" dirty="0"/>
          </a:p>
        </p:txBody>
      </p:sp>
      <p:sp>
        <p:nvSpPr>
          <p:cNvPr id="11" name="Shape 8"/>
          <p:cNvSpPr/>
          <p:nvPr/>
        </p:nvSpPr>
        <p:spPr>
          <a:xfrm>
            <a:off x="395362" y="3023071"/>
            <a:ext cx="4924276" cy="618753"/>
          </a:xfrm>
          <a:prstGeom prst="roundRect">
            <a:avLst>
              <a:gd name="adj" fmla="val 2739"/>
            </a:avLst>
          </a:prstGeom>
          <a:solidFill>
            <a:srgbClr val="F2EEEE"/>
          </a:solidFill>
          <a:ln/>
        </p:spPr>
      </p:sp>
      <p:sp>
        <p:nvSpPr>
          <p:cNvPr id="12" name="Text 9"/>
          <p:cNvSpPr/>
          <p:nvPr/>
        </p:nvSpPr>
        <p:spPr>
          <a:xfrm>
            <a:off x="508322" y="3136032"/>
            <a:ext cx="1412081" cy="176510"/>
          </a:xfrm>
          <a:prstGeom prst="rect">
            <a:avLst/>
          </a:prstGeom>
          <a:noFill/>
          <a:ln/>
        </p:spPr>
        <p:txBody>
          <a:bodyPr wrap="none" lIns="0" tIns="0" rIns="0" bIns="0" rtlCol="0" anchor="t"/>
          <a:lstStyle/>
          <a:p>
            <a:pPr marL="0" indent="0" algn="l">
              <a:lnSpc>
                <a:spcPct val="104000"/>
              </a:lnSpc>
              <a:buNone/>
            </a:pPr>
            <a:r>
              <a:rPr lang="en-US" sz="1100" dirty="0">
                <a:solidFill>
                  <a:srgbClr val="4C4C4D"/>
                </a:solidFill>
                <a:latin typeface="Crimson Pro SemiBold" pitchFamily="34" charset="0"/>
                <a:ea typeface="Crimson Pro SemiBold" pitchFamily="34" charset="-122"/>
                <a:cs typeface="Crimson Pro SemiBold" pitchFamily="34" charset="-120"/>
              </a:rPr>
              <a:t>Mobile Repair</a:t>
            </a:r>
            <a:endParaRPr lang="en-US" sz="1100" dirty="0"/>
          </a:p>
        </p:txBody>
      </p:sp>
      <p:sp>
        <p:nvSpPr>
          <p:cNvPr id="13" name="Text 10"/>
          <p:cNvSpPr/>
          <p:nvPr/>
        </p:nvSpPr>
        <p:spPr>
          <a:xfrm>
            <a:off x="508322" y="3366492"/>
            <a:ext cx="4698355" cy="162371"/>
          </a:xfrm>
          <a:prstGeom prst="rect">
            <a:avLst/>
          </a:prstGeom>
          <a:noFill/>
          <a:ln/>
        </p:spPr>
        <p:txBody>
          <a:bodyPr wrap="none" lIns="0" tIns="0" rIns="0" bIns="0" rtlCol="0" anchor="t"/>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Flexible, on-the-go service options</a:t>
            </a:r>
            <a:endParaRPr lang="en-US" sz="850" dirty="0"/>
          </a:p>
        </p:txBody>
      </p:sp>
      <p:sp>
        <p:nvSpPr>
          <p:cNvPr id="14" name="Shape 11"/>
          <p:cNvSpPr/>
          <p:nvPr/>
        </p:nvSpPr>
        <p:spPr>
          <a:xfrm>
            <a:off x="395362" y="3731791"/>
            <a:ext cx="4924276" cy="618753"/>
          </a:xfrm>
          <a:prstGeom prst="roundRect">
            <a:avLst>
              <a:gd name="adj" fmla="val 2739"/>
            </a:avLst>
          </a:prstGeom>
          <a:solidFill>
            <a:srgbClr val="F2EEEE"/>
          </a:solidFill>
          <a:ln/>
        </p:spPr>
      </p:sp>
      <p:sp>
        <p:nvSpPr>
          <p:cNvPr id="15" name="Text 12"/>
          <p:cNvSpPr/>
          <p:nvPr/>
        </p:nvSpPr>
        <p:spPr>
          <a:xfrm>
            <a:off x="508322" y="3844751"/>
            <a:ext cx="1412081" cy="176510"/>
          </a:xfrm>
          <a:prstGeom prst="rect">
            <a:avLst/>
          </a:prstGeom>
          <a:noFill/>
          <a:ln/>
        </p:spPr>
        <p:txBody>
          <a:bodyPr wrap="none" lIns="0" tIns="0" rIns="0" bIns="0" rtlCol="0" anchor="t"/>
          <a:lstStyle/>
          <a:p>
            <a:pPr marL="0" indent="0" algn="l">
              <a:lnSpc>
                <a:spcPct val="104000"/>
              </a:lnSpc>
              <a:buNone/>
            </a:pPr>
            <a:r>
              <a:rPr lang="en-US" sz="1100" dirty="0">
                <a:solidFill>
                  <a:srgbClr val="4C4C4D"/>
                </a:solidFill>
                <a:latin typeface="Crimson Pro SemiBold" pitchFamily="34" charset="0"/>
                <a:ea typeface="Crimson Pro SemiBold" pitchFamily="34" charset="-122"/>
                <a:cs typeface="Crimson Pro SemiBold" pitchFamily="34" charset="-120"/>
              </a:rPr>
              <a:t>Self-Employment</a:t>
            </a:r>
            <a:endParaRPr lang="en-US" sz="1100" dirty="0"/>
          </a:p>
        </p:txBody>
      </p:sp>
      <p:sp>
        <p:nvSpPr>
          <p:cNvPr id="16" name="Text 13"/>
          <p:cNvSpPr/>
          <p:nvPr/>
        </p:nvSpPr>
        <p:spPr>
          <a:xfrm>
            <a:off x="508322" y="4075212"/>
            <a:ext cx="4698355" cy="162371"/>
          </a:xfrm>
          <a:prstGeom prst="rect">
            <a:avLst/>
          </a:prstGeom>
          <a:noFill/>
          <a:ln/>
        </p:spPr>
        <p:txBody>
          <a:bodyPr wrap="none" lIns="0" tIns="0" rIns="0" bIns="0" rtlCol="0" anchor="t"/>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Build your own specialist business</a:t>
            </a:r>
            <a:endParaRPr lang="en-US" sz="850" dirty="0"/>
          </a:p>
        </p:txBody>
      </p:sp>
      <p:sp>
        <p:nvSpPr>
          <p:cNvPr id="17" name="Text 14"/>
          <p:cNvSpPr/>
          <p:nvPr/>
        </p:nvSpPr>
        <p:spPr>
          <a:xfrm>
            <a:off x="395362" y="4451747"/>
            <a:ext cx="4924276" cy="324743"/>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As demand for non-invasive vehicle repairs continues to increase, qualified technicians can benefit from long-term career prospects.</a:t>
            </a:r>
            <a:endParaRPr lang="en-US" sz="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74489" y="352053"/>
            <a:ext cx="3281437" cy="352946"/>
          </a:xfrm>
          <a:prstGeom prst="rect">
            <a:avLst/>
          </a:prstGeom>
          <a:noFill/>
          <a:ln/>
        </p:spPr>
        <p:txBody>
          <a:bodyPr wrap="none" lIns="0" tIns="0" rIns="0" bIns="0" rtlCol="0" anchor="t"/>
          <a:lstStyle/>
          <a:p>
            <a:pPr marL="0" indent="0" algn="l">
              <a:lnSpc>
                <a:spcPct val="104000"/>
              </a:lnSpc>
              <a:buNone/>
            </a:pPr>
            <a:r>
              <a:rPr lang="en-US" sz="2200" dirty="0">
                <a:solidFill>
                  <a:srgbClr val="152D47"/>
                </a:solidFill>
                <a:latin typeface="Crimson Pro SemiBold" pitchFamily="34" charset="0"/>
                <a:ea typeface="Crimson Pro SemiBold" pitchFamily="34" charset="-122"/>
                <a:cs typeface="Crimson Pro SemiBold" pitchFamily="34" charset="-120"/>
              </a:rPr>
              <a:t>Train with Dent Finish</a:t>
            </a:r>
            <a:endParaRPr lang="en-US" sz="2200" dirty="0"/>
          </a:p>
        </p:txBody>
      </p:sp>
      <p:pic>
        <p:nvPicPr>
          <p:cNvPr id="3" name="Image 0" descr="preencoded.png"/>
          <p:cNvPicPr>
            <a:picLocks noChangeAspect="1"/>
          </p:cNvPicPr>
          <p:nvPr/>
        </p:nvPicPr>
        <p:blipFill>
          <a:blip r:embed="rId3"/>
          <a:stretch>
            <a:fillRect/>
          </a:stretch>
        </p:blipFill>
        <p:spPr>
          <a:xfrm>
            <a:off x="674489" y="941189"/>
            <a:ext cx="3096369" cy="3092574"/>
          </a:xfrm>
          <a:prstGeom prst="rect">
            <a:avLst/>
          </a:prstGeom>
        </p:spPr>
      </p:pic>
      <p:sp>
        <p:nvSpPr>
          <p:cNvPr id="4" name="Text 1"/>
          <p:cNvSpPr/>
          <p:nvPr/>
        </p:nvSpPr>
        <p:spPr>
          <a:xfrm>
            <a:off x="5925071" y="1837953"/>
            <a:ext cx="2549054" cy="1298972"/>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At Dent Finish, our </a:t>
            </a:r>
            <a:r>
              <a:rPr lang="en-US" sz="850" b="1" dirty="0">
                <a:solidFill>
                  <a:srgbClr val="4C4C4D"/>
                </a:solidFill>
                <a:latin typeface="Heebo" pitchFamily="34" charset="0"/>
                <a:ea typeface="Heebo" pitchFamily="34" charset="-122"/>
                <a:cs typeface="Heebo" pitchFamily="34" charset="-120"/>
              </a:rPr>
              <a:t>paintless dent repair training</a:t>
            </a:r>
            <a:r>
              <a:rPr lang="en-US" sz="850" dirty="0">
                <a:solidFill>
                  <a:srgbClr val="4C4C4D"/>
                </a:solidFill>
                <a:latin typeface="Heebo" pitchFamily="34" charset="0"/>
                <a:ea typeface="Heebo" pitchFamily="34" charset="-122"/>
                <a:cs typeface="Heebo" pitchFamily="34" charset="-120"/>
              </a:rPr>
              <a:t> combines practical instruction with industry-focused techniques to help students build valuable expertise. Whether you are starting a new career or expanding your existing automotive skills, our course provides the knowledge and hands-on experience needed to succeed in the growing paintless dent repair industry.</a:t>
            </a:r>
            <a:endParaRPr lang="en-US" sz="850" dirty="0"/>
          </a:p>
        </p:txBody>
      </p:sp>
      <p:pic>
        <p:nvPicPr>
          <p:cNvPr id="5" name="Image 1" descr="preencoded.png"/>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16831" y="4239630"/>
            <a:ext cx="169441" cy="169441"/>
          </a:xfrm>
          <a:prstGeom prst="rect">
            <a:avLst/>
          </a:prstGeom>
        </p:spPr>
      </p:pic>
      <p:sp>
        <p:nvSpPr>
          <p:cNvPr id="6" name="Text 2"/>
          <p:cNvSpPr/>
          <p:nvPr/>
        </p:nvSpPr>
        <p:spPr>
          <a:xfrm>
            <a:off x="1041574" y="4236169"/>
            <a:ext cx="1412081" cy="176510"/>
          </a:xfrm>
          <a:prstGeom prst="rect">
            <a:avLst/>
          </a:prstGeom>
          <a:noFill/>
          <a:ln/>
        </p:spPr>
        <p:txBody>
          <a:bodyPr wrap="none" lIns="0" tIns="0" rIns="0" bIns="0" rtlCol="0" anchor="t"/>
          <a:lstStyle/>
          <a:p>
            <a:pPr marL="0" indent="0" algn="l">
              <a:lnSpc>
                <a:spcPct val="104000"/>
              </a:lnSpc>
              <a:buNone/>
            </a:pPr>
            <a:r>
              <a:rPr lang="en-US" sz="1100" dirty="0">
                <a:solidFill>
                  <a:srgbClr val="4C4C4D"/>
                </a:solidFill>
                <a:latin typeface="Crimson Pro SemiBold" pitchFamily="34" charset="0"/>
                <a:ea typeface="Crimson Pro SemiBold" pitchFamily="34" charset="-122"/>
                <a:cs typeface="Crimson Pro SemiBold" pitchFamily="34" charset="-120"/>
              </a:rPr>
              <a:t>Practical Instruction</a:t>
            </a:r>
            <a:endParaRPr lang="en-US" sz="1100" dirty="0"/>
          </a:p>
        </p:txBody>
      </p:sp>
      <p:sp>
        <p:nvSpPr>
          <p:cNvPr id="7" name="Text 3"/>
          <p:cNvSpPr/>
          <p:nvPr/>
        </p:nvSpPr>
        <p:spPr>
          <a:xfrm>
            <a:off x="1041574" y="4466630"/>
            <a:ext cx="2156222" cy="324743"/>
          </a:xfrm>
          <a:prstGeom prst="rect">
            <a:avLst/>
          </a:prstGeom>
          <a:noFill/>
          <a:ln/>
        </p:spPr>
        <p:txBody>
          <a:bodyPr wrap="square" lIns="0" tIns="0" rIns="0" bIns="0" rtlCol="0" anchor="t">
            <a:normAutofit/>
          </a:bodyPr>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Hands-on learning in a real workshop environment</a:t>
            </a:r>
            <a:endParaRPr lang="en-US" sz="850" dirty="0"/>
          </a:p>
        </p:txBody>
      </p:sp>
      <p:pic>
        <p:nvPicPr>
          <p:cNvPr id="8" name="Image 2" descr="preencoded.png"/>
          <p:cNvPicPr>
            <a:picLocks noChangeAspect="1"/>
          </p:cNvPicPr>
          <p:nvPr/>
        </p:nvPicPr>
        <p:blipFill>
          <a:blip r:embed="rId4">
            <a:extLst>
              <a:ext uri="{96DAC541-7B7A-43D3-8B79-37D633B846F1}">
                <asvg:svgBlip xmlns:asvg="http://schemas.microsoft.com/office/drawing/2016/SVG/main" xmlns="" r:embed="rId6"/>
              </a:ext>
            </a:extLst>
          </a:blip>
          <a:stretch>
            <a:fillRect/>
          </a:stretch>
        </p:blipFill>
        <p:spPr>
          <a:xfrm>
            <a:off x="3352651" y="4239630"/>
            <a:ext cx="169441" cy="169441"/>
          </a:xfrm>
          <a:prstGeom prst="rect">
            <a:avLst/>
          </a:prstGeom>
        </p:spPr>
      </p:pic>
      <p:sp>
        <p:nvSpPr>
          <p:cNvPr id="9" name="Text 4"/>
          <p:cNvSpPr/>
          <p:nvPr/>
        </p:nvSpPr>
        <p:spPr>
          <a:xfrm>
            <a:off x="3677394" y="4236169"/>
            <a:ext cx="1734369" cy="176510"/>
          </a:xfrm>
          <a:prstGeom prst="rect">
            <a:avLst/>
          </a:prstGeom>
          <a:noFill/>
          <a:ln/>
        </p:spPr>
        <p:txBody>
          <a:bodyPr wrap="none" lIns="0" tIns="0" rIns="0" bIns="0" rtlCol="0" anchor="t"/>
          <a:lstStyle/>
          <a:p>
            <a:pPr marL="0" indent="0" algn="l">
              <a:lnSpc>
                <a:spcPct val="104000"/>
              </a:lnSpc>
              <a:buNone/>
            </a:pPr>
            <a:r>
              <a:rPr lang="en-US" sz="1100" dirty="0">
                <a:solidFill>
                  <a:srgbClr val="4C4C4D"/>
                </a:solidFill>
                <a:latin typeface="Crimson Pro SemiBold" pitchFamily="34" charset="0"/>
                <a:ea typeface="Crimson Pro SemiBold" pitchFamily="34" charset="-122"/>
                <a:cs typeface="Crimson Pro SemiBold" pitchFamily="34" charset="-120"/>
              </a:rPr>
              <a:t>Industry-Focused Techniques</a:t>
            </a:r>
            <a:endParaRPr lang="en-US" sz="1100" dirty="0"/>
          </a:p>
        </p:txBody>
      </p:sp>
      <p:sp>
        <p:nvSpPr>
          <p:cNvPr id="10" name="Text 5"/>
          <p:cNvSpPr/>
          <p:nvPr/>
        </p:nvSpPr>
        <p:spPr>
          <a:xfrm>
            <a:off x="3677394" y="4466630"/>
            <a:ext cx="2156222" cy="162371"/>
          </a:xfrm>
          <a:prstGeom prst="rect">
            <a:avLst/>
          </a:prstGeom>
          <a:noFill/>
          <a:ln/>
        </p:spPr>
        <p:txBody>
          <a:bodyPr wrap="none" lIns="0" tIns="0" rIns="0" bIns="0" rtlCol="0" anchor="t"/>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Up-to-date methods used by professionals</a:t>
            </a:r>
            <a:endParaRPr lang="en-US" sz="850" dirty="0"/>
          </a:p>
        </p:txBody>
      </p:sp>
      <p:pic>
        <p:nvPicPr>
          <p:cNvPr id="11" name="Image 3" descr="preencoded.png"/>
          <p:cNvPicPr>
            <a:picLocks noChangeAspect="1"/>
          </p:cNvPicPr>
          <p:nvPr/>
        </p:nvPicPr>
        <p:blipFill>
          <a:blip r:embed="rId4">
            <a:extLst>
              <a:ext uri="{96DAC541-7B7A-43D3-8B79-37D633B846F1}">
                <asvg:svgBlip xmlns:asvg="http://schemas.microsoft.com/office/drawing/2016/SVG/main" xmlns="" r:embed="rId7"/>
              </a:ext>
            </a:extLst>
          </a:blip>
          <a:stretch>
            <a:fillRect/>
          </a:stretch>
        </p:blipFill>
        <p:spPr>
          <a:xfrm>
            <a:off x="5988472" y="4239630"/>
            <a:ext cx="169441" cy="169441"/>
          </a:xfrm>
          <a:prstGeom prst="rect">
            <a:avLst/>
          </a:prstGeom>
        </p:spPr>
      </p:pic>
      <p:sp>
        <p:nvSpPr>
          <p:cNvPr id="12" name="Text 6"/>
          <p:cNvSpPr/>
          <p:nvPr/>
        </p:nvSpPr>
        <p:spPr>
          <a:xfrm>
            <a:off x="6313215" y="4236169"/>
            <a:ext cx="1412081" cy="176510"/>
          </a:xfrm>
          <a:prstGeom prst="rect">
            <a:avLst/>
          </a:prstGeom>
          <a:noFill/>
          <a:ln/>
        </p:spPr>
        <p:txBody>
          <a:bodyPr wrap="none" lIns="0" tIns="0" rIns="0" bIns="0" rtlCol="0" anchor="t"/>
          <a:lstStyle/>
          <a:p>
            <a:pPr marL="0" indent="0" algn="l">
              <a:lnSpc>
                <a:spcPct val="104000"/>
              </a:lnSpc>
              <a:buNone/>
            </a:pPr>
            <a:r>
              <a:rPr lang="en-US" sz="1100" dirty="0">
                <a:solidFill>
                  <a:srgbClr val="4C4C4D"/>
                </a:solidFill>
                <a:latin typeface="Crimson Pro SemiBold" pitchFamily="34" charset="0"/>
                <a:ea typeface="Crimson Pro SemiBold" pitchFamily="34" charset="-122"/>
                <a:cs typeface="Crimson Pro SemiBold" pitchFamily="34" charset="-120"/>
              </a:rPr>
              <a:t>Career-Ready Expertise</a:t>
            </a:r>
            <a:endParaRPr lang="en-US" sz="1100" dirty="0"/>
          </a:p>
        </p:txBody>
      </p:sp>
      <p:sp>
        <p:nvSpPr>
          <p:cNvPr id="13" name="Text 7"/>
          <p:cNvSpPr/>
          <p:nvPr/>
        </p:nvSpPr>
        <p:spPr>
          <a:xfrm>
            <a:off x="6313215" y="4466630"/>
            <a:ext cx="2156222" cy="162371"/>
          </a:xfrm>
          <a:prstGeom prst="rect">
            <a:avLst/>
          </a:prstGeom>
          <a:noFill/>
          <a:ln/>
        </p:spPr>
        <p:txBody>
          <a:bodyPr wrap="none" lIns="0" tIns="0" rIns="0" bIns="0" rtlCol="0" anchor="t"/>
          <a:lstStyle/>
          <a:p>
            <a:pPr marL="0" indent="0" algn="l">
              <a:lnSpc>
                <a:spcPct val="120000"/>
              </a:lnSpc>
              <a:buNone/>
            </a:pPr>
            <a:r>
              <a:rPr lang="en-US" sz="850" dirty="0">
                <a:solidFill>
                  <a:srgbClr val="4C4C4D"/>
                </a:solidFill>
                <a:latin typeface="Heebo" pitchFamily="34" charset="0"/>
                <a:ea typeface="Heebo" pitchFamily="34" charset="-122"/>
                <a:cs typeface="Heebo" pitchFamily="34" charset="-120"/>
              </a:rPr>
              <a:t>Skills designed for immediate employment</a:t>
            </a:r>
            <a:endParaRPr lang="en-US" sz="850"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5404" y="4716735"/>
            <a:ext cx="1045969" cy="36064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496119" y="648370"/>
            <a:ext cx="4001319" cy="442987"/>
          </a:xfrm>
          <a:prstGeom prst="rect">
            <a:avLst/>
          </a:prstGeom>
          <a:noFill/>
          <a:ln/>
        </p:spPr>
        <p:txBody>
          <a:bodyPr wrap="none" lIns="0" tIns="0" rIns="0" bIns="0" rtlCol="0" anchor="t"/>
          <a:lstStyle/>
          <a:p>
            <a:pPr marL="0" indent="0" algn="l">
              <a:lnSpc>
                <a:spcPct val="104000"/>
              </a:lnSpc>
              <a:buNone/>
            </a:pPr>
            <a:r>
              <a:rPr lang="en-US" sz="2750" dirty="0">
                <a:solidFill>
                  <a:srgbClr val="152D47"/>
                </a:solidFill>
                <a:latin typeface="Crimson Pro SemiBold" pitchFamily="34" charset="0"/>
                <a:ea typeface="Crimson Pro SemiBold" pitchFamily="34" charset="-122"/>
                <a:cs typeface="Crimson Pro SemiBold" pitchFamily="34" charset="-120"/>
              </a:rPr>
              <a:t>Contact Dent Finish</a:t>
            </a:r>
            <a:endParaRPr lang="en-US" sz="2750" dirty="0"/>
          </a:p>
        </p:txBody>
      </p:sp>
      <p:sp>
        <p:nvSpPr>
          <p:cNvPr id="3" name="Shape 1"/>
          <p:cNvSpPr/>
          <p:nvPr/>
        </p:nvSpPr>
        <p:spPr>
          <a:xfrm>
            <a:off x="394022" y="1303958"/>
            <a:ext cx="4107135" cy="3191173"/>
          </a:xfrm>
          <a:prstGeom prst="roundRect">
            <a:avLst>
              <a:gd name="adj" fmla="val 666"/>
            </a:avLst>
          </a:prstGeom>
          <a:solidFill>
            <a:srgbClr val="2150FE"/>
          </a:solidFill>
          <a:ln/>
        </p:spPr>
      </p:sp>
      <p:sp>
        <p:nvSpPr>
          <p:cNvPr id="4" name="Text 2"/>
          <p:cNvSpPr/>
          <p:nvPr/>
        </p:nvSpPr>
        <p:spPr>
          <a:xfrm>
            <a:off x="535781" y="1445716"/>
            <a:ext cx="2229222" cy="221456"/>
          </a:xfrm>
          <a:prstGeom prst="rect">
            <a:avLst/>
          </a:prstGeom>
          <a:noFill/>
          <a:ln/>
        </p:spPr>
        <p:txBody>
          <a:bodyPr wrap="none" lIns="0" tIns="0" rIns="0" bIns="0" rtlCol="0" anchor="t"/>
          <a:lstStyle/>
          <a:p>
            <a:pPr marL="0" indent="0" algn="l">
              <a:lnSpc>
                <a:spcPct val="104000"/>
              </a:lnSpc>
              <a:buNone/>
            </a:pPr>
            <a:r>
              <a:rPr lang="en-US" sz="1350" dirty="0">
                <a:solidFill>
                  <a:srgbClr val="FFFFFF"/>
                </a:solidFill>
                <a:latin typeface="Crimson Pro SemiBold" pitchFamily="34" charset="0"/>
                <a:ea typeface="Crimson Pro SemiBold" pitchFamily="34" charset="-122"/>
                <a:cs typeface="Crimson Pro SemiBold" pitchFamily="34" charset="-120"/>
              </a:rPr>
              <a:t>Get in Touch</a:t>
            </a:r>
            <a:endParaRPr lang="en-US" sz="1350" dirty="0"/>
          </a:p>
        </p:txBody>
      </p:sp>
      <p:sp>
        <p:nvSpPr>
          <p:cNvPr id="5" name="Text 3"/>
          <p:cNvSpPr/>
          <p:nvPr/>
        </p:nvSpPr>
        <p:spPr>
          <a:xfrm>
            <a:off x="535781" y="1808931"/>
            <a:ext cx="3823618" cy="709017"/>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000000"/>
                </a:solidFill>
                <a:latin typeface="Heebo" pitchFamily="34" charset="0"/>
                <a:ea typeface="Heebo" pitchFamily="34" charset="-122"/>
                <a:cs typeface="Heebo" pitchFamily="34" charset="-120"/>
              </a:rPr>
              <a:t>📞</a:t>
            </a:r>
            <a:r>
              <a:rPr lang="en-US" sz="1100" dirty="0">
                <a:solidFill>
                  <a:srgbClr val="FFFFFF"/>
                </a:solidFill>
                <a:latin typeface="Heebo" pitchFamily="34" charset="0"/>
                <a:ea typeface="Heebo" pitchFamily="34" charset="-122"/>
                <a:cs typeface="Heebo" pitchFamily="34" charset="-120"/>
              </a:rPr>
              <a:t> 0151 345 5575</a:t>
            </a:r>
            <a:endParaRPr lang="en-US" sz="1100" dirty="0"/>
          </a:p>
          <a:p>
            <a:pPr marL="0" indent="0" algn="l">
              <a:lnSpc>
                <a:spcPct val="133000"/>
              </a:lnSpc>
              <a:buNone/>
            </a:pPr>
            <a:r>
              <a:rPr lang="en-US" sz="1100" dirty="0">
                <a:solidFill>
                  <a:srgbClr val="000000"/>
                </a:solidFill>
                <a:latin typeface="Heebo" pitchFamily="34" charset="0"/>
                <a:ea typeface="Heebo" pitchFamily="34" charset="-122"/>
                <a:cs typeface="Heebo" pitchFamily="34" charset="-120"/>
              </a:rPr>
              <a:t>📱</a:t>
            </a:r>
            <a:r>
              <a:rPr lang="en-US" sz="1100" dirty="0">
                <a:solidFill>
                  <a:srgbClr val="FFFFFF"/>
                </a:solidFill>
                <a:latin typeface="Heebo" pitchFamily="34" charset="0"/>
                <a:ea typeface="Heebo" pitchFamily="34" charset="-122"/>
                <a:cs typeface="Heebo" pitchFamily="34" charset="-120"/>
              </a:rPr>
              <a:t> 07737731119</a:t>
            </a:r>
            <a:endParaRPr lang="en-US" sz="1100" dirty="0"/>
          </a:p>
          <a:p>
            <a:pPr marL="0" indent="0" algn="l">
              <a:lnSpc>
                <a:spcPct val="133000"/>
              </a:lnSpc>
              <a:buNone/>
            </a:pPr>
            <a:r>
              <a:rPr lang="en-US" sz="1100" dirty="0">
                <a:solidFill>
                  <a:srgbClr val="000000"/>
                </a:solidFill>
                <a:latin typeface="Heebo" pitchFamily="34" charset="0"/>
                <a:ea typeface="Heebo" pitchFamily="34" charset="-122"/>
                <a:cs typeface="Heebo" pitchFamily="34" charset="-120"/>
              </a:rPr>
              <a:t>✉️</a:t>
            </a:r>
            <a:r>
              <a:rPr lang="en-US" sz="1100" dirty="0">
                <a:solidFill>
                  <a:srgbClr val="FFFFFF"/>
                </a:solidFill>
                <a:latin typeface="Heebo" pitchFamily="34" charset="0"/>
                <a:ea typeface="Heebo" pitchFamily="34" charset="-122"/>
                <a:cs typeface="Heebo" pitchFamily="34" charset="-120"/>
              </a:rPr>
              <a:t> info@dentfinish.co.uk</a:t>
            </a:r>
            <a:endParaRPr lang="en-US" sz="1100" dirty="0"/>
          </a:p>
        </p:txBody>
      </p:sp>
      <p:sp>
        <p:nvSpPr>
          <p:cNvPr id="6" name="Shape 4"/>
          <p:cNvSpPr/>
          <p:nvPr/>
        </p:nvSpPr>
        <p:spPr>
          <a:xfrm>
            <a:off x="535781" y="2712839"/>
            <a:ext cx="3823618" cy="10567"/>
          </a:xfrm>
          <a:prstGeom prst="rect">
            <a:avLst/>
          </a:prstGeom>
          <a:solidFill>
            <a:srgbClr val="FFFFFF">
              <a:alpha val="50000"/>
            </a:srgbClr>
          </a:solidFill>
          <a:ln/>
        </p:spPr>
      </p:sp>
      <p:sp>
        <p:nvSpPr>
          <p:cNvPr id="7" name="Text 5"/>
          <p:cNvSpPr/>
          <p:nvPr/>
        </p:nvSpPr>
        <p:spPr>
          <a:xfrm>
            <a:off x="535781" y="2918296"/>
            <a:ext cx="2229222" cy="221456"/>
          </a:xfrm>
          <a:prstGeom prst="rect">
            <a:avLst/>
          </a:prstGeom>
          <a:noFill/>
          <a:ln/>
        </p:spPr>
        <p:txBody>
          <a:bodyPr wrap="none" lIns="0" tIns="0" rIns="0" bIns="0" rtlCol="0" anchor="t"/>
          <a:lstStyle/>
          <a:p>
            <a:pPr marL="0" indent="0" algn="l">
              <a:lnSpc>
                <a:spcPct val="104000"/>
              </a:lnSpc>
              <a:buNone/>
            </a:pPr>
            <a:r>
              <a:rPr lang="en-US" sz="1350" dirty="0">
                <a:solidFill>
                  <a:srgbClr val="FFFFFF"/>
                </a:solidFill>
                <a:latin typeface="Crimson Pro SemiBold" pitchFamily="34" charset="0"/>
                <a:ea typeface="Crimson Pro SemiBold" pitchFamily="34" charset="-122"/>
                <a:cs typeface="Crimson Pro SemiBold" pitchFamily="34" charset="-120"/>
              </a:rPr>
              <a:t>Follow Us</a:t>
            </a:r>
            <a:endParaRPr lang="en-US" sz="1350" dirty="0"/>
          </a:p>
        </p:txBody>
      </p:sp>
      <p:sp>
        <p:nvSpPr>
          <p:cNvPr id="8" name="Text 6"/>
          <p:cNvSpPr/>
          <p:nvPr/>
        </p:nvSpPr>
        <p:spPr>
          <a:xfrm>
            <a:off x="535781" y="3281511"/>
            <a:ext cx="4280818" cy="226814"/>
          </a:xfrm>
          <a:prstGeom prst="rect">
            <a:avLst/>
          </a:prstGeom>
          <a:noFill/>
          <a:ln/>
        </p:spPr>
        <p:txBody>
          <a:bodyPr wrap="none" lIns="0" tIns="0" rIns="0" bIns="0" rtlCol="0" anchor="t"/>
          <a:lstStyle/>
          <a:p>
            <a:pPr marL="0" indent="0" algn="l">
              <a:lnSpc>
                <a:spcPct val="133000"/>
              </a:lnSpc>
              <a:buNone/>
            </a:pPr>
            <a:r>
              <a:rPr lang="en-US" sz="1100" dirty="0">
                <a:solidFill>
                  <a:srgbClr val="FFFFFF"/>
                </a:solidFill>
                <a:latin typeface="Heebo" pitchFamily="34" charset="0"/>
                <a:ea typeface="Heebo" pitchFamily="34" charset="-122"/>
                <a:cs typeface="Heebo" pitchFamily="34" charset="-120"/>
              </a:rPr>
              <a:t> </a:t>
            </a:r>
            <a:r>
              <a:rPr lang="en-US" sz="1100" u="sng" dirty="0">
                <a:solidFill>
                  <a:srgbClr val="FFFFFF"/>
                </a:solidFill>
                <a:latin typeface="Heebo" pitchFamily="34" charset="0"/>
                <a:ea typeface="Heebo" pitchFamily="34" charset="-122"/>
                <a:cs typeface="Heebo" pitchFamily="34" charset="-120"/>
                <a:hlinkClick r:id="rId3">
                  <a:extLst>
                    <a:ext uri="{A12FA001-AC4F-418D-AE19-62706E023703}">
                      <ahyp:hlinkClr xmlns:ahyp="http://schemas.microsoft.com/office/drawing/2018/hyperlinkcolor" xmlns="" val="tx"/>
                    </a:ext>
                  </a:extLst>
                </a:hlinkClick>
              </a:rPr>
              <a:t>Instagram</a:t>
            </a:r>
            <a:r>
              <a:rPr lang="en-US" sz="1100" dirty="0">
                <a:solidFill>
                  <a:srgbClr val="FFFFFF"/>
                </a:solidFill>
                <a:latin typeface="Heebo" pitchFamily="34" charset="0"/>
                <a:ea typeface="Heebo" pitchFamily="34" charset="-122"/>
                <a:cs typeface="Heebo" pitchFamily="34" charset="-120"/>
              </a:rPr>
              <a:t> · </a:t>
            </a:r>
            <a:r>
              <a:rPr lang="en-US" sz="1100" u="sng" dirty="0">
                <a:solidFill>
                  <a:srgbClr val="FFFFFF"/>
                </a:solidFill>
                <a:latin typeface="Heebo" pitchFamily="34" charset="0"/>
                <a:ea typeface="Heebo" pitchFamily="34" charset="-122"/>
                <a:cs typeface="Heebo" pitchFamily="34" charset="-120"/>
                <a:hlinkClick r:id="rId4">
                  <a:extLst>
                    <a:ext uri="{A12FA001-AC4F-418D-AE19-62706E023703}">
                      <ahyp:hlinkClr xmlns:ahyp="http://schemas.microsoft.com/office/drawing/2018/hyperlinkcolor" xmlns="" val="tx"/>
                    </a:ext>
                  </a:extLst>
                </a:hlinkClick>
              </a:rPr>
              <a:t>Facebook</a:t>
            </a:r>
            <a:r>
              <a:rPr lang="en-US" sz="1100" dirty="0">
                <a:solidFill>
                  <a:srgbClr val="FFFFFF"/>
                </a:solidFill>
                <a:latin typeface="Heebo" pitchFamily="34" charset="0"/>
                <a:ea typeface="Heebo" pitchFamily="34" charset="-122"/>
                <a:cs typeface="Heebo" pitchFamily="34" charset="-120"/>
              </a:rPr>
              <a:t> · </a:t>
            </a:r>
            <a:r>
              <a:rPr lang="en-US" sz="1100" u="sng" dirty="0">
                <a:solidFill>
                  <a:srgbClr val="FFFFFF"/>
                </a:solidFill>
                <a:latin typeface="Heebo" pitchFamily="34" charset="0"/>
                <a:ea typeface="Heebo" pitchFamily="34" charset="-122"/>
                <a:cs typeface="Heebo" pitchFamily="34" charset="-120"/>
                <a:hlinkClick r:id="rId5">
                  <a:extLst>
                    <a:ext uri="{A12FA001-AC4F-418D-AE19-62706E023703}">
                      <ahyp:hlinkClr xmlns:ahyp="http://schemas.microsoft.com/office/drawing/2018/hyperlinkcolor" xmlns="" val="tx"/>
                    </a:ext>
                  </a:extLst>
                </a:hlinkClick>
              </a:rPr>
              <a:t>Twitter</a:t>
            </a:r>
            <a:r>
              <a:rPr lang="en-US" sz="1100" dirty="0">
                <a:solidFill>
                  <a:srgbClr val="FFFFFF"/>
                </a:solidFill>
                <a:latin typeface="Heebo" pitchFamily="34" charset="0"/>
                <a:ea typeface="Heebo" pitchFamily="34" charset="-122"/>
                <a:cs typeface="Heebo" pitchFamily="34" charset="-120"/>
              </a:rPr>
              <a:t> </a:t>
            </a:r>
            <a:endParaRPr lang="en-US" sz="1100" dirty="0"/>
          </a:p>
        </p:txBody>
      </p:sp>
      <p:sp>
        <p:nvSpPr>
          <p:cNvPr id="9" name="Text 7"/>
          <p:cNvSpPr/>
          <p:nvPr/>
        </p:nvSpPr>
        <p:spPr>
          <a:xfrm>
            <a:off x="4749701" y="1445716"/>
            <a:ext cx="2229222" cy="221456"/>
          </a:xfrm>
          <a:prstGeom prst="rect">
            <a:avLst/>
          </a:prstGeom>
          <a:noFill/>
          <a:ln/>
        </p:spPr>
        <p:txBody>
          <a:bodyPr wrap="none" lIns="0" tIns="0" rIns="0" bIns="0" rtlCol="0" anchor="t"/>
          <a:lstStyle/>
          <a:p>
            <a:pPr marL="0" indent="0" algn="l">
              <a:lnSpc>
                <a:spcPct val="104000"/>
              </a:lnSpc>
              <a:buNone/>
            </a:pPr>
            <a:r>
              <a:rPr lang="en-US" sz="1350" dirty="0">
                <a:solidFill>
                  <a:srgbClr val="152D47"/>
                </a:solidFill>
                <a:latin typeface="Crimson Pro SemiBold" pitchFamily="34" charset="0"/>
                <a:ea typeface="Crimson Pro SemiBold" pitchFamily="34" charset="-122"/>
                <a:cs typeface="Crimson Pro SemiBold" pitchFamily="34" charset="-120"/>
              </a:rPr>
              <a:t>Our Location</a:t>
            </a:r>
            <a:endParaRPr lang="en-US" sz="1350" dirty="0"/>
          </a:p>
        </p:txBody>
      </p:sp>
      <p:sp>
        <p:nvSpPr>
          <p:cNvPr id="10" name="Text 8"/>
          <p:cNvSpPr/>
          <p:nvPr/>
        </p:nvSpPr>
        <p:spPr>
          <a:xfrm>
            <a:off x="4749701" y="1808931"/>
            <a:ext cx="3902943" cy="1360884"/>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4C4C4D"/>
                </a:solidFill>
                <a:latin typeface="Heebo" pitchFamily="34" charset="0"/>
                <a:ea typeface="Heebo" pitchFamily="34" charset="-122"/>
                <a:cs typeface="Heebo" pitchFamily="34" charset="-120"/>
              </a:rPr>
              <a:t>Unit 1 Westminster Ind Park</a:t>
            </a:r>
            <a:endParaRPr lang="en-US" sz="1100" dirty="0"/>
          </a:p>
          <a:p>
            <a:pPr marL="0" indent="0" algn="l">
              <a:lnSpc>
                <a:spcPct val="133000"/>
              </a:lnSpc>
              <a:buNone/>
            </a:pPr>
            <a:r>
              <a:rPr lang="en-US" sz="1100" dirty="0">
                <a:solidFill>
                  <a:srgbClr val="4C4C4D"/>
                </a:solidFill>
                <a:latin typeface="Heebo" pitchFamily="34" charset="0"/>
                <a:ea typeface="Heebo" pitchFamily="34" charset="-122"/>
                <a:cs typeface="Heebo" pitchFamily="34" charset="-120"/>
              </a:rPr>
              <a:t>Rossfield Rd</a:t>
            </a:r>
            <a:endParaRPr lang="en-US" sz="1100" dirty="0"/>
          </a:p>
          <a:p>
            <a:pPr marL="0" indent="0" algn="l">
              <a:lnSpc>
                <a:spcPct val="133000"/>
              </a:lnSpc>
              <a:buNone/>
            </a:pPr>
            <a:r>
              <a:rPr lang="en-US" sz="1100" dirty="0">
                <a:solidFill>
                  <a:srgbClr val="4C4C4D"/>
                </a:solidFill>
                <a:latin typeface="Heebo" pitchFamily="34" charset="0"/>
                <a:ea typeface="Heebo" pitchFamily="34" charset="-122"/>
                <a:cs typeface="Heebo" pitchFamily="34" charset="-120"/>
              </a:rPr>
              <a:t>Ellesmere Port</a:t>
            </a:r>
            <a:endParaRPr lang="en-US" sz="1100" dirty="0"/>
          </a:p>
          <a:p>
            <a:pPr marL="0" indent="0" algn="l">
              <a:lnSpc>
                <a:spcPct val="133000"/>
              </a:lnSpc>
              <a:buNone/>
            </a:pPr>
            <a:r>
              <a:rPr lang="en-US" sz="1100" dirty="0">
                <a:solidFill>
                  <a:srgbClr val="4C4C4D"/>
                </a:solidFill>
                <a:latin typeface="Heebo" pitchFamily="34" charset="0"/>
                <a:ea typeface="Heebo" pitchFamily="34" charset="-122"/>
                <a:cs typeface="Heebo" pitchFamily="34" charset="-120"/>
              </a:rPr>
              <a:t>Cheshire, North West England</a:t>
            </a:r>
            <a:endParaRPr lang="en-US" sz="1100" dirty="0"/>
          </a:p>
          <a:p>
            <a:pPr marL="0" indent="0" algn="l">
              <a:lnSpc>
                <a:spcPct val="133000"/>
              </a:lnSpc>
              <a:buNone/>
            </a:pPr>
            <a:r>
              <a:rPr lang="en-US" sz="1100" b="1" dirty="0">
                <a:solidFill>
                  <a:srgbClr val="4C4C4D"/>
                </a:solidFill>
                <a:latin typeface="Heebo" pitchFamily="34" charset="0"/>
                <a:ea typeface="Heebo" pitchFamily="34" charset="-122"/>
                <a:cs typeface="Heebo" pitchFamily="34" charset="-120"/>
              </a:rPr>
              <a:t>CH65 3DU</a:t>
            </a:r>
            <a:endParaRPr lang="en-US" sz="1100" dirty="0"/>
          </a:p>
          <a:p>
            <a:pPr marL="0" indent="0" algn="l">
              <a:lnSpc>
                <a:spcPct val="133000"/>
              </a:lnSpc>
              <a:buNone/>
            </a:pPr>
            <a:r>
              <a:rPr lang="en-US" sz="1100" dirty="0">
                <a:solidFill>
                  <a:srgbClr val="4C4C4D"/>
                </a:solidFill>
                <a:latin typeface="Heebo" pitchFamily="34" charset="0"/>
                <a:ea typeface="Heebo" pitchFamily="34" charset="-122"/>
                <a:cs typeface="Heebo" pitchFamily="34" charset="-120"/>
              </a:rPr>
              <a:t>United Kingdom</a:t>
            </a:r>
            <a:endParaRPr lang="en-US" sz="1100" dirty="0"/>
          </a:p>
        </p:txBody>
      </p:sp>
      <p:sp>
        <p:nvSpPr>
          <p:cNvPr id="11" name="Shape 9"/>
          <p:cNvSpPr/>
          <p:nvPr/>
        </p:nvSpPr>
        <p:spPr>
          <a:xfrm>
            <a:off x="4749701" y="3329285"/>
            <a:ext cx="3902943" cy="1006376"/>
          </a:xfrm>
          <a:prstGeom prst="roundRect">
            <a:avLst>
              <a:gd name="adj" fmla="val 2113"/>
            </a:avLst>
          </a:prstGeom>
          <a:solidFill>
            <a:srgbClr val="B3C3FF"/>
          </a:solidFill>
          <a:ln/>
        </p:spPr>
      </p:sp>
      <p:pic>
        <p:nvPicPr>
          <p:cNvPr id="12" name="Image 0" descr="preencoded.png"/>
          <p:cNvPicPr>
            <a:picLocks noChangeAspect="1"/>
          </p:cNvPicPr>
          <p:nvPr/>
        </p:nvPicPr>
        <p:blipFill>
          <a:blip r:embed="rId6"/>
          <a:stretch>
            <a:fillRect/>
          </a:stretch>
        </p:blipFill>
        <p:spPr>
          <a:xfrm>
            <a:off x="4891460" y="3534817"/>
            <a:ext cx="177180" cy="141759"/>
          </a:xfrm>
          <a:prstGeom prst="rect">
            <a:avLst/>
          </a:prstGeom>
        </p:spPr>
      </p:pic>
      <p:sp>
        <p:nvSpPr>
          <p:cNvPr id="13" name="Text 10"/>
          <p:cNvSpPr/>
          <p:nvPr/>
        </p:nvSpPr>
        <p:spPr>
          <a:xfrm>
            <a:off x="5210398" y="3492252"/>
            <a:ext cx="3300487" cy="680442"/>
          </a:xfrm>
          <a:prstGeom prst="rect">
            <a:avLst/>
          </a:prstGeom>
          <a:noFill/>
          <a:ln/>
        </p:spPr>
        <p:txBody>
          <a:bodyPr wrap="square" lIns="0" tIns="0" rIns="0" bIns="0" rtlCol="0" anchor="t">
            <a:normAutofit/>
          </a:bodyPr>
          <a:lstStyle/>
          <a:p>
            <a:pPr marL="0" indent="0" algn="l">
              <a:lnSpc>
                <a:spcPct val="133000"/>
              </a:lnSpc>
              <a:buNone/>
            </a:pPr>
            <a:r>
              <a:rPr lang="en-US" sz="1100" dirty="0">
                <a:solidFill>
                  <a:srgbClr val="000000"/>
                </a:solidFill>
                <a:latin typeface="Heebo" pitchFamily="34" charset="0"/>
                <a:ea typeface="Heebo" pitchFamily="34" charset="-122"/>
                <a:cs typeface="Heebo" pitchFamily="34" charset="-120"/>
              </a:rPr>
              <a:t>Ready to start your paintless dent repair career? Contact Dent Finish today to find out more about our training programme.</a:t>
            </a:r>
            <a:endParaRPr lang="en-US" sz="1100" dirty="0"/>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5404" y="4716735"/>
            <a:ext cx="1045969" cy="36064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570</Words>
  <Application>Microsoft Office PowerPoint</Application>
  <PresentationFormat>On-screen Show (16:9)</PresentationFormat>
  <Paragraphs>64</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Heebo</vt:lpstr>
      <vt:lpstr>Calibri</vt:lpstr>
      <vt:lpstr>Crimson Pro SemiBold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Microsoft account</cp:lastModifiedBy>
  <cp:revision>2</cp:revision>
  <dcterms:created xsi:type="dcterms:W3CDTF">2026-06-11T12:27:29Z</dcterms:created>
  <dcterms:modified xsi:type="dcterms:W3CDTF">2026-06-11T12:28:57Z</dcterms:modified>
</cp:coreProperties>
</file>