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8288000" cy="10287000"/>
  <p:notesSz cx="6858000" cy="9144000"/>
  <p:embeddedFontLst>
    <p:embeddedFont>
      <p:font typeface="Canva Sans Bold" charset="1" panose="020B0803030501040103"/>
      <p:regular r:id="rId24"/>
    </p:embeddedFont>
    <p:embeddedFont>
      <p:font typeface="Canva Sans" charset="1" panose="020B0503030501040103"/>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fonts/font24.fntdata" Type="http://schemas.openxmlformats.org/officeDocument/2006/relationships/font"/><Relationship Id="rId25" Target="fonts/font25.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16442" t="0" r="-16442"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01427"/>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In today’s fast-moving digital landscape, your website often serves as the initial point of contact between your brand and potential customers. Whether you’re a startup, an established business, or a personal brand, your website should be more than just attractive — it must be functional, fast, and user-focused. We spoke to top web developers and compiled the 10 must-have features every modern website should include in 2025 and beyond.</a:t>
            </a:r>
          </a:p>
          <a:p>
            <a:pPr algn="ctr">
              <a:lnSpc>
                <a:spcPts val="4373"/>
              </a:lnSpc>
              <a:spcBef>
                <a:spcPct val="0"/>
              </a:spcBef>
            </a:pPr>
            <a:r>
              <a:rPr lang="en-US" sz="2733">
                <a:solidFill>
                  <a:srgbClr val="000000"/>
                </a:solidFill>
                <a:latin typeface="Canva Sans"/>
                <a:ea typeface="Canva Sans"/>
                <a:cs typeface="Canva Sans"/>
                <a:sym typeface="Canva Sans"/>
              </a:rPr>
              <a:t>1. Responsive Design for Mobile and Tablet Compatibility</a:t>
            </a:r>
          </a:p>
          <a:p>
            <a:pPr algn="ctr">
              <a:lnSpc>
                <a:spcPts val="4373"/>
              </a:lnSpc>
              <a:spcBef>
                <a:spcPct val="0"/>
              </a:spcBef>
            </a:pPr>
            <a:r>
              <a:rPr lang="en-US" sz="2733">
                <a:solidFill>
                  <a:srgbClr val="000000"/>
                </a:solidFill>
                <a:latin typeface="Canva Sans"/>
                <a:ea typeface="Canva Sans"/>
                <a:cs typeface="Canva Sans"/>
                <a:sym typeface="Canva Sans"/>
              </a:rPr>
              <a:t>With over 60% of web traffic coming from mobile devices, your website must look and function flawlessly on every screen size. A responsive design ensures users on smartphones, tablets, laptops, and desktops get a consistent and optimized experience.</a:t>
            </a:r>
          </a:p>
          <a:p>
            <a:pPr algn="ctr">
              <a:lnSpc>
                <a:spcPts val="4373"/>
              </a:lnSpc>
              <a:spcBef>
                <a:spcPct val="0"/>
              </a:spcBef>
            </a:pPr>
            <a:r>
              <a:rPr lang="en-US" sz="2733">
                <a:solidFill>
                  <a:srgbClr val="000000"/>
                </a:solidFill>
                <a:latin typeface="Canva Sans"/>
                <a:ea typeface="Canva Sans"/>
                <a:cs typeface="Canva Sans"/>
                <a:sym typeface="Canva Sans"/>
              </a:rPr>
              <a:t>💡 Pro Tip: Use flexible grids and scalable images to adapt layout dynamically.</a:t>
            </a:r>
          </a:p>
          <a:p>
            <a:pPr algn="ctr">
              <a:lnSpc>
                <a:spcPts val="4373"/>
              </a:lnSpc>
              <a:spcBef>
                <a:spcPct val="0"/>
              </a:spcBef>
            </a:pPr>
            <a:r>
              <a:rPr lang="en-US" sz="2733">
                <a:solidFill>
                  <a:srgbClr val="000000"/>
                </a:solidFill>
                <a:latin typeface="Canva Sans"/>
                <a:ea typeface="Canva Sans"/>
                <a:cs typeface="Canva Sans"/>
                <a:sym typeface="Canva Sans"/>
              </a:rPr>
              <a:t>2. Fast Loading Speed</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80355"/>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The speed of your website plays a crucial role in keeping users engaged and maintaining strong SEO performance. A delay of just one second in loading time could potentially reduce your conversion rate by up to 7%. Compress images, leverage browser caching, and use a reliable hosting provider to keep your site lightning-fast.</a:t>
            </a:r>
          </a:p>
          <a:p>
            <a:pPr algn="ctr">
              <a:lnSpc>
                <a:spcPts val="4373"/>
              </a:lnSpc>
              <a:spcBef>
                <a:spcPct val="0"/>
              </a:spcBef>
            </a:pPr>
            <a:r>
              <a:rPr lang="en-US" sz="2733">
                <a:solidFill>
                  <a:srgbClr val="000000"/>
                </a:solidFill>
                <a:latin typeface="Canva Sans"/>
                <a:ea typeface="Canva Sans"/>
                <a:cs typeface="Canva Sans"/>
                <a:sym typeface="Canva Sans"/>
              </a:rPr>
              <a:t>💡 Recommended Tools: Use Google PageSpeed Insights and GTmetrix to analyze your site's speed, identify performance bottlenecks, and receive actionable optimization tips.</a:t>
            </a:r>
          </a:p>
          <a:p>
            <a:pPr algn="ctr">
              <a:lnSpc>
                <a:spcPts val="4373"/>
              </a:lnSpc>
              <a:spcBef>
                <a:spcPct val="0"/>
              </a:spcBef>
            </a:pPr>
            <a:r>
              <a:rPr lang="en-US" sz="2733">
                <a:solidFill>
                  <a:srgbClr val="000000"/>
                </a:solidFill>
                <a:latin typeface="Canva Sans"/>
                <a:ea typeface="Canva Sans"/>
                <a:cs typeface="Canva Sans"/>
                <a:sym typeface="Canva Sans"/>
              </a:rPr>
              <a:t>3. Secure HTTPS Protocol</a:t>
            </a:r>
          </a:p>
          <a:p>
            <a:pPr algn="ctr">
              <a:lnSpc>
                <a:spcPts val="4373"/>
              </a:lnSpc>
              <a:spcBef>
                <a:spcPct val="0"/>
              </a:spcBef>
            </a:pPr>
            <a:r>
              <a:rPr lang="en-US" sz="2733">
                <a:solidFill>
                  <a:srgbClr val="000000"/>
                </a:solidFill>
                <a:latin typeface="Canva Sans"/>
                <a:ea typeface="Canva Sans"/>
                <a:cs typeface="Canva Sans"/>
                <a:sym typeface="Canva Sans"/>
              </a:rPr>
              <a:t>Security isn’t optional. An SSL certificate secures the data exchanged between your website and its visitors by encrypting all communications, ensuring privacy and protection against cyber threats. HTTPS is now a standard — not having it will trigger browser warnings and damage user trust.</a:t>
            </a:r>
          </a:p>
          <a:p>
            <a:pPr algn="ctr">
              <a:lnSpc>
                <a:spcPts val="4373"/>
              </a:lnSpc>
              <a:spcBef>
                <a:spcPct val="0"/>
              </a:spcBef>
            </a:pPr>
            <a:r>
              <a:rPr lang="en-US" sz="2733">
                <a:solidFill>
                  <a:srgbClr val="000000"/>
                </a:solidFill>
                <a:latin typeface="Canva Sans"/>
                <a:ea typeface="Canva Sans"/>
                <a:cs typeface="Canva Sans"/>
                <a:sym typeface="Canva Sans"/>
              </a:rPr>
              <a:t>🔐 Bonus: It also boosts your Google ranking.</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590712"/>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4. Clean, User-Friendly Navigation</a:t>
            </a:r>
          </a:p>
          <a:p>
            <a:pPr algn="ctr">
              <a:lnSpc>
                <a:spcPts val="4373"/>
              </a:lnSpc>
              <a:spcBef>
                <a:spcPct val="0"/>
              </a:spcBef>
            </a:pPr>
            <a:r>
              <a:rPr lang="en-US" sz="2733">
                <a:solidFill>
                  <a:srgbClr val="000000"/>
                </a:solidFill>
                <a:latin typeface="Canva Sans"/>
                <a:ea typeface="Canva Sans"/>
                <a:cs typeface="Canva Sans"/>
                <a:sym typeface="Canva Sans"/>
              </a:rPr>
              <a:t>Users should be able to navigate your website effortlessly and locate key information within moments. Intuitive navigation, logical menu structures, and clear calls-to-action (CTAs) help users stay longer and convert more often.</a:t>
            </a:r>
          </a:p>
          <a:p>
            <a:pPr algn="ctr">
              <a:lnSpc>
                <a:spcPts val="4373"/>
              </a:lnSpc>
              <a:spcBef>
                <a:spcPct val="0"/>
              </a:spcBef>
            </a:pPr>
            <a:r>
              <a:rPr lang="en-US" sz="2733">
                <a:solidFill>
                  <a:srgbClr val="000000"/>
                </a:solidFill>
                <a:latin typeface="Canva Sans"/>
                <a:ea typeface="Canva Sans"/>
                <a:cs typeface="Canva Sans"/>
                <a:sym typeface="Canva Sans"/>
              </a:rPr>
              <a:t>💡 Checklist: Sticky headers, breadcrumb navigation, and well-designed dropdown menus all play a crucial role in improving user experience (UX).</a:t>
            </a:r>
          </a:p>
          <a:p>
            <a:pPr algn="ctr">
              <a:lnSpc>
                <a:spcPts val="4373"/>
              </a:lnSpc>
              <a:spcBef>
                <a:spcPct val="0"/>
              </a:spcBef>
            </a:pPr>
            <a:r>
              <a:rPr lang="en-US" sz="2733">
                <a:solidFill>
                  <a:srgbClr val="000000"/>
                </a:solidFill>
                <a:latin typeface="Canva Sans"/>
                <a:ea typeface="Canva Sans"/>
                <a:cs typeface="Canva Sans"/>
                <a:sym typeface="Canva Sans"/>
              </a:rPr>
              <a:t>5. Clear Call-to-Action (CTA) Buttons</a:t>
            </a:r>
          </a:p>
          <a:p>
            <a:pPr algn="ctr">
              <a:lnSpc>
                <a:spcPts val="4373"/>
              </a:lnSpc>
              <a:spcBef>
                <a:spcPct val="0"/>
              </a:spcBef>
            </a:pPr>
            <a:r>
              <a:rPr lang="en-US" sz="2733">
                <a:solidFill>
                  <a:srgbClr val="000000"/>
                </a:solidFill>
                <a:latin typeface="Canva Sans"/>
                <a:ea typeface="Canva Sans"/>
                <a:cs typeface="Canva Sans"/>
                <a:sym typeface="Canva Sans"/>
              </a:rPr>
              <a:t>Every page should lead the user somewhere — whether it's contacting you, purchasing a product, or downloading a resource. CTA buttons must be prominent, easily visible, and designed to prompt immediate user action.</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80236"/>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 Examples: “Book a Free Consultation,” “Start Your Free Trial,” “Download Now”</a:t>
            </a:r>
          </a:p>
          <a:p>
            <a:pPr algn="ctr">
              <a:lnSpc>
                <a:spcPts val="4373"/>
              </a:lnSpc>
              <a:spcBef>
                <a:spcPct val="0"/>
              </a:spcBef>
            </a:pPr>
            <a:r>
              <a:rPr lang="en-US" sz="2733">
                <a:solidFill>
                  <a:srgbClr val="000000"/>
                </a:solidFill>
                <a:latin typeface="Canva Sans"/>
                <a:ea typeface="Canva Sans"/>
                <a:cs typeface="Canva Sans"/>
                <a:sym typeface="Canva Sans"/>
              </a:rPr>
              <a:t>6. SEO Optimization</a:t>
            </a:r>
          </a:p>
          <a:p>
            <a:pPr algn="ctr">
              <a:lnSpc>
                <a:spcPts val="4373"/>
              </a:lnSpc>
              <a:spcBef>
                <a:spcPct val="0"/>
              </a:spcBef>
            </a:pPr>
            <a:r>
              <a:rPr lang="en-US" sz="2733">
                <a:solidFill>
                  <a:srgbClr val="000000"/>
                </a:solidFill>
                <a:latin typeface="Canva Sans"/>
                <a:ea typeface="Canva Sans"/>
                <a:cs typeface="Canva Sans"/>
                <a:sym typeface="Canva Sans"/>
              </a:rPr>
              <a:t>Even the most stunning website won’t make an impact if it’s invisible to search engines. On-page SEO practices like keyword optimization, proper header tags (H1, H2), alt text for images, and meta descriptions help your website rank higher in search engines.</a:t>
            </a:r>
          </a:p>
          <a:p>
            <a:pPr algn="ctr">
              <a:lnSpc>
                <a:spcPts val="4373"/>
              </a:lnSpc>
              <a:spcBef>
                <a:spcPct val="0"/>
              </a:spcBef>
            </a:pPr>
            <a:r>
              <a:rPr lang="en-US" sz="2733">
                <a:solidFill>
                  <a:srgbClr val="000000"/>
                </a:solidFill>
                <a:latin typeface="Canva Sans"/>
                <a:ea typeface="Canva Sans"/>
                <a:cs typeface="Canva Sans"/>
                <a:sym typeface="Canva Sans"/>
              </a:rPr>
              <a:t>🔍 Include: XML sitemap, schema markup, and canonical tags.</a:t>
            </a:r>
          </a:p>
          <a:p>
            <a:pPr algn="ctr">
              <a:lnSpc>
                <a:spcPts val="4373"/>
              </a:lnSpc>
              <a:spcBef>
                <a:spcPct val="0"/>
              </a:spcBef>
            </a:pPr>
            <a:r>
              <a:rPr lang="en-US" sz="2733">
                <a:solidFill>
                  <a:srgbClr val="000000"/>
                </a:solidFill>
                <a:latin typeface="Canva Sans"/>
                <a:ea typeface="Canva Sans"/>
                <a:cs typeface="Canva Sans"/>
                <a:sym typeface="Canva Sans"/>
              </a:rPr>
              <a:t>7. High-Quality Visuals and Engaging Content</a:t>
            </a:r>
          </a:p>
          <a:p>
            <a:pPr algn="ctr">
              <a:lnSpc>
                <a:spcPts val="4373"/>
              </a:lnSpc>
              <a:spcBef>
                <a:spcPct val="0"/>
              </a:spcBef>
            </a:pPr>
            <a:r>
              <a:rPr lang="en-US" sz="2733">
                <a:solidFill>
                  <a:srgbClr val="000000"/>
                </a:solidFill>
                <a:latin typeface="Canva Sans"/>
                <a:ea typeface="Canva Sans"/>
                <a:cs typeface="Canva Sans"/>
                <a:sym typeface="Canva Sans"/>
              </a:rPr>
              <a:t>Visual storytelling makes your brand memorable. Use professional imagery, clean typography, and videos when relevant. Pair it with compelling, benefit-driven content to build trust and credibility.</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631786"/>
            <a:ext cx="18288000" cy="43759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 Hot trend: Incorporating short-form videos and subtle animations can significantly boost user engagement and time spent on site.</a:t>
            </a:r>
          </a:p>
          <a:p>
            <a:pPr algn="ctr">
              <a:lnSpc>
                <a:spcPts val="4373"/>
              </a:lnSpc>
              <a:spcBef>
                <a:spcPct val="0"/>
              </a:spcBef>
            </a:pPr>
            <a:r>
              <a:rPr lang="en-US" sz="2733">
                <a:solidFill>
                  <a:srgbClr val="000000"/>
                </a:solidFill>
                <a:latin typeface="Canva Sans"/>
                <a:ea typeface="Canva Sans"/>
                <a:cs typeface="Canva Sans"/>
                <a:sym typeface="Canva Sans"/>
              </a:rPr>
              <a:t>8. Contact Information and Lead Capture Forms</a:t>
            </a:r>
          </a:p>
          <a:p>
            <a:pPr algn="ctr">
              <a:lnSpc>
                <a:spcPts val="4373"/>
              </a:lnSpc>
              <a:spcBef>
                <a:spcPct val="0"/>
              </a:spcBef>
            </a:pPr>
            <a:r>
              <a:rPr lang="en-US" sz="2733">
                <a:solidFill>
                  <a:srgbClr val="000000"/>
                </a:solidFill>
                <a:latin typeface="Canva Sans"/>
                <a:ea typeface="Canva Sans"/>
                <a:cs typeface="Canva Sans"/>
                <a:sym typeface="Canva Sans"/>
              </a:rPr>
              <a:t>Visitors should never have to hunt for a way to contact you. Display your phone number, email address, and a contact form in highly visible areas such as the header, footer, or a dedicated contact page. For lead generation, consider pop-ups, newsletter signups, and inquiry forms.</a:t>
            </a:r>
          </a:p>
          <a:p>
            <a:pPr algn="ctr">
              <a:lnSpc>
                <a:spcPts val="4373"/>
              </a:lnSpc>
              <a:spcBef>
                <a:spcPct val="0"/>
              </a:spcBef>
            </a:pPr>
            <a:r>
              <a:rPr lang="en-US" sz="2733">
                <a:solidFill>
                  <a:srgbClr val="000000"/>
                </a:solidFill>
                <a:latin typeface="Canva Sans"/>
                <a:ea typeface="Canva Sans"/>
                <a:cs typeface="Canva Sans"/>
                <a:sym typeface="Canva Sans"/>
              </a:rPr>
              <a:t>📧 Pro Tip: Integrate with your CRM for smoother follow-ups.</a:t>
            </a:r>
          </a:p>
          <a:p>
            <a:pPr algn="ctr">
              <a:lnSpc>
                <a:spcPts val="4373"/>
              </a:lnSpc>
              <a:spcBef>
                <a:spcPct val="0"/>
              </a:spcBef>
            </a:pPr>
            <a:r>
              <a:rPr lang="en-US" sz="2733">
                <a:solidFill>
                  <a:srgbClr val="000000"/>
                </a:solidFill>
                <a:latin typeface="Canva Sans"/>
                <a:ea typeface="Canva Sans"/>
                <a:cs typeface="Canva Sans"/>
                <a:sym typeface="Canva Sans"/>
              </a:rPr>
              <a:t>9. Accessibility Features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090593"/>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An inclusive website broadens your reach. Use readable fonts, proper contrast ratios, keyboard navigation, and alt text for screen readers to ensure ADA (or WCAG) compliance.</a:t>
            </a:r>
          </a:p>
          <a:p>
            <a:pPr algn="ctr">
              <a:lnSpc>
                <a:spcPts val="4373"/>
              </a:lnSpc>
              <a:spcBef>
                <a:spcPct val="0"/>
              </a:spcBef>
            </a:pPr>
            <a:r>
              <a:rPr lang="en-US" sz="2733">
                <a:solidFill>
                  <a:srgbClr val="000000"/>
                </a:solidFill>
                <a:latin typeface="Canva Sans"/>
                <a:ea typeface="Canva Sans"/>
                <a:cs typeface="Canva Sans"/>
                <a:sym typeface="Canva Sans"/>
              </a:rPr>
              <a:t>♿ Accessibility goes beyond just good ethics; it’s a smart business strategy that can open doors to a broader audience.</a:t>
            </a:r>
          </a:p>
          <a:p>
            <a:pPr algn="ctr">
              <a:lnSpc>
                <a:spcPts val="4373"/>
              </a:lnSpc>
              <a:spcBef>
                <a:spcPct val="0"/>
              </a:spcBef>
            </a:pPr>
            <a:r>
              <a:rPr lang="en-US" sz="2733">
                <a:solidFill>
                  <a:srgbClr val="000000"/>
                </a:solidFill>
                <a:latin typeface="Canva Sans"/>
                <a:ea typeface="Canva Sans"/>
                <a:cs typeface="Canva Sans"/>
                <a:sym typeface="Canva Sans"/>
              </a:rPr>
              <a:t>10. Analytics and Performance Tracking</a:t>
            </a:r>
          </a:p>
          <a:p>
            <a:pPr algn="ctr">
              <a:lnSpc>
                <a:spcPts val="4373"/>
              </a:lnSpc>
              <a:spcBef>
                <a:spcPct val="0"/>
              </a:spcBef>
            </a:pPr>
            <a:r>
              <a:rPr lang="en-US" sz="2733">
                <a:solidFill>
                  <a:srgbClr val="000000"/>
                </a:solidFill>
                <a:latin typeface="Canva Sans"/>
                <a:ea typeface="Canva Sans"/>
                <a:cs typeface="Canva Sans"/>
                <a:sym typeface="Canva Sans"/>
              </a:rPr>
              <a:t>What gets measured gets improved. Integrate tools like Google Analytics, Hotjar, or Clarity to monitor user behavior, traffic sources, bounce rates, and conversion funnels.</a:t>
            </a:r>
          </a:p>
          <a:p>
            <a:pPr algn="ctr">
              <a:lnSpc>
                <a:spcPts val="4373"/>
              </a:lnSpc>
              <a:spcBef>
                <a:spcPct val="0"/>
              </a:spcBef>
            </a:pPr>
            <a:r>
              <a:rPr lang="en-US" sz="2733">
                <a:solidFill>
                  <a:srgbClr val="000000"/>
                </a:solidFill>
                <a:latin typeface="Canva Sans"/>
                <a:ea typeface="Canva Sans"/>
                <a:cs typeface="Canva Sans"/>
                <a:sym typeface="Canva Sans"/>
              </a:rPr>
              <a:t>📈 Pro Tip: Leverage data insights to conduct A/B testing and make ongoing improvements to user experience.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5815064"/>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Final Thoughts</a:t>
            </a:r>
          </a:p>
          <a:p>
            <a:pPr algn="ctr">
              <a:lnSpc>
                <a:spcPts val="4373"/>
              </a:lnSpc>
              <a:spcBef>
                <a:spcPct val="0"/>
              </a:spcBef>
            </a:pPr>
            <a:r>
              <a:rPr lang="en-US" sz="2733">
                <a:solidFill>
                  <a:srgbClr val="000000"/>
                </a:solidFill>
                <a:latin typeface="Canva Sans"/>
                <a:ea typeface="Canva Sans"/>
                <a:cs typeface="Canva Sans"/>
                <a:sym typeface="Canva Sans"/>
              </a:rPr>
              <a:t>Your website is your most valuable digital asset. By incorporating these 10 essential features, you’ll not only create a great first impression but also build long-term trust, drive traffic, and boost conversions. Web developers agree: the foundation of a successful website lies in combining design, functionality, speed, and strategy.</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424873"/>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02057" y="6972533"/>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19091" t="0" r="-19091"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09085" y="263095"/>
            <a:ext cx="14718634" cy="3721975"/>
          </a:xfrm>
          <a:custGeom>
            <a:avLst/>
            <a:gdLst/>
            <a:ahLst/>
            <a:cxnLst/>
            <a:rect r="r" b="b" t="t" l="l"/>
            <a:pathLst>
              <a:path h="3721975" w="14718634">
                <a:moveTo>
                  <a:pt x="0" y="0"/>
                </a:moveTo>
                <a:lnTo>
                  <a:pt x="14718634" y="0"/>
                </a:lnTo>
                <a:lnTo>
                  <a:pt x="14718634" y="3721976"/>
                </a:lnTo>
                <a:lnTo>
                  <a:pt x="0" y="3721976"/>
                </a:lnTo>
                <a:lnTo>
                  <a:pt x="0" y="0"/>
                </a:lnTo>
                <a:close/>
              </a:path>
            </a:pathLst>
          </a:custGeom>
          <a:blipFill>
            <a:blip r:embed="rId2"/>
            <a:stretch>
              <a:fillRect l="0" t="-8430" r="0" b="-84065"/>
            </a:stretch>
          </a:blipFill>
        </p:spPr>
      </p:sp>
      <p:sp>
        <p:nvSpPr>
          <p:cNvPr name="TextBox 3" id="3"/>
          <p:cNvSpPr txBox="true"/>
          <p:nvPr/>
        </p:nvSpPr>
        <p:spPr>
          <a:xfrm rot="0">
            <a:off x="0" y="6300594"/>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10 Essential Features Every Business Website Should Have: Insights from Leading Web Design and Development Experts</a:t>
            </a:r>
          </a:p>
          <a:p>
            <a:pPr algn="ctr">
              <a:lnSpc>
                <a:spcPts val="4373"/>
              </a:lnSpc>
              <a:spcBef>
                <a:spcPct val="0"/>
              </a:spcBef>
            </a:pPr>
            <a:r>
              <a:rPr lang="en-US" sz="2733">
                <a:solidFill>
                  <a:srgbClr val="000000"/>
                </a:solidFill>
                <a:latin typeface="Canva Sans"/>
                <a:ea typeface="Canva Sans"/>
                <a:cs typeface="Canva Sans"/>
                <a:sym typeface="Canva Sans"/>
              </a:rPr>
              <a:t>In today’s competitive digital landscape, a business website needs to do more than just look good—it must function seamlessly and drive results. Leading web design and development experts have identified key features that all business websites should include to ensure success.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11509" y="235401"/>
            <a:ext cx="14728077" cy="3712387"/>
          </a:xfrm>
          <a:custGeom>
            <a:avLst/>
            <a:gdLst/>
            <a:ahLst/>
            <a:cxnLst/>
            <a:rect r="r" b="b" t="t" l="l"/>
            <a:pathLst>
              <a:path h="3712387" w="14728077">
                <a:moveTo>
                  <a:pt x="0" y="0"/>
                </a:moveTo>
                <a:lnTo>
                  <a:pt x="14728077" y="0"/>
                </a:lnTo>
                <a:lnTo>
                  <a:pt x="14728077" y="3712387"/>
                </a:lnTo>
                <a:lnTo>
                  <a:pt x="0" y="3712387"/>
                </a:lnTo>
                <a:lnTo>
                  <a:pt x="0" y="0"/>
                </a:lnTo>
                <a:close/>
              </a:path>
            </a:pathLst>
          </a:custGeom>
          <a:blipFill>
            <a:blip r:embed="rId2"/>
            <a:stretch>
              <a:fillRect l="0" t="-45338" r="0" b="-119043"/>
            </a:stretch>
          </a:blipFill>
        </p:spPr>
      </p:sp>
      <p:sp>
        <p:nvSpPr>
          <p:cNvPr name="TextBox 3" id="3"/>
          <p:cNvSpPr txBox="true"/>
          <p:nvPr/>
        </p:nvSpPr>
        <p:spPr>
          <a:xfrm rot="0">
            <a:off x="0" y="6142737"/>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Here’s a quick breakdown of the 10 essential features that will elevate your website:</a:t>
            </a:r>
          </a:p>
          <a:p>
            <a:pPr algn="ctr">
              <a:lnSpc>
                <a:spcPts val="4373"/>
              </a:lnSpc>
              <a:spcBef>
                <a:spcPct val="0"/>
              </a:spcBef>
            </a:pPr>
            <a:r>
              <a:rPr lang="en-US" sz="2733">
                <a:solidFill>
                  <a:srgbClr val="000000"/>
                </a:solidFill>
                <a:latin typeface="Canva Sans"/>
                <a:ea typeface="Canva Sans"/>
                <a:cs typeface="Canva Sans"/>
                <a:sym typeface="Canva Sans"/>
              </a:rPr>
              <a:t>1. Mobile Responsiveness</a:t>
            </a:r>
          </a:p>
          <a:p>
            <a:pPr algn="ctr">
              <a:lnSpc>
                <a:spcPts val="4373"/>
              </a:lnSpc>
              <a:spcBef>
                <a:spcPct val="0"/>
              </a:spcBef>
            </a:pPr>
            <a:r>
              <a:rPr lang="en-US" sz="2733">
                <a:solidFill>
                  <a:srgbClr val="000000"/>
                </a:solidFill>
                <a:latin typeface="Canva Sans"/>
                <a:ea typeface="Canva Sans"/>
                <a:cs typeface="Canva Sans"/>
                <a:sym typeface="Canva Sans"/>
              </a:rPr>
              <a:t>Why it matters: With more than half of web traffic coming from mobile devices, a mobile-responsive website is crucial. It provides a smooth and consistent user experience on all devices.</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859815" y="177310"/>
            <a:ext cx="14699919" cy="3618093"/>
          </a:xfrm>
          <a:custGeom>
            <a:avLst/>
            <a:gdLst/>
            <a:ahLst/>
            <a:cxnLst/>
            <a:rect r="r" b="b" t="t" l="l"/>
            <a:pathLst>
              <a:path h="3618093" w="14699919">
                <a:moveTo>
                  <a:pt x="0" y="0"/>
                </a:moveTo>
                <a:lnTo>
                  <a:pt x="14699918" y="0"/>
                </a:lnTo>
                <a:lnTo>
                  <a:pt x="14699918" y="3618093"/>
                </a:lnTo>
                <a:lnTo>
                  <a:pt x="0" y="3618093"/>
                </a:lnTo>
                <a:lnTo>
                  <a:pt x="0" y="0"/>
                </a:lnTo>
                <a:close/>
              </a:path>
            </a:pathLst>
          </a:custGeom>
          <a:blipFill>
            <a:blip r:embed="rId2"/>
            <a:stretch>
              <a:fillRect l="0" t="-73428" r="0" b="-131601"/>
            </a:stretch>
          </a:blipFill>
        </p:spPr>
      </p:sp>
      <p:sp>
        <p:nvSpPr>
          <p:cNvPr name="TextBox 3" id="3"/>
          <p:cNvSpPr txBox="true"/>
          <p:nvPr/>
        </p:nvSpPr>
        <p:spPr>
          <a:xfrm rot="0">
            <a:off x="0" y="6008558"/>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Expert Tip: "A responsive design isn't optional—it's a must for staying competitive." — Jane Foster, Senior Web Designer</a:t>
            </a:r>
          </a:p>
          <a:p>
            <a:pPr algn="ctr">
              <a:lnSpc>
                <a:spcPts val="4373"/>
              </a:lnSpc>
              <a:spcBef>
                <a:spcPct val="0"/>
              </a:spcBef>
            </a:pPr>
            <a:r>
              <a:rPr lang="en-US" sz="2733">
                <a:solidFill>
                  <a:srgbClr val="000000"/>
                </a:solidFill>
                <a:latin typeface="Canva Sans"/>
                <a:ea typeface="Canva Sans"/>
                <a:cs typeface="Canva Sans"/>
                <a:sym typeface="Canva Sans"/>
              </a:rPr>
              <a:t>2. Fast Load Times</a:t>
            </a:r>
          </a:p>
          <a:p>
            <a:pPr algn="ctr">
              <a:lnSpc>
                <a:spcPts val="4373"/>
              </a:lnSpc>
              <a:spcBef>
                <a:spcPct val="0"/>
              </a:spcBef>
            </a:pPr>
            <a:r>
              <a:rPr lang="en-US" sz="2733">
                <a:solidFill>
                  <a:srgbClr val="000000"/>
                </a:solidFill>
                <a:latin typeface="Canva Sans"/>
                <a:ea typeface="Canva Sans"/>
                <a:cs typeface="Canva Sans"/>
                <a:sym typeface="Canva Sans"/>
              </a:rPr>
              <a:t>Why it matters: Websites that load quickly retain visitors and boost conversions. Google also uses speed as a ranking factor.</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58216" y="221172"/>
            <a:ext cx="14687281" cy="3425131"/>
          </a:xfrm>
          <a:custGeom>
            <a:avLst/>
            <a:gdLst/>
            <a:ahLst/>
            <a:cxnLst/>
            <a:rect r="r" b="b" t="t" l="l"/>
            <a:pathLst>
              <a:path h="3425131" w="14687281">
                <a:moveTo>
                  <a:pt x="0" y="0"/>
                </a:moveTo>
                <a:lnTo>
                  <a:pt x="14687282" y="0"/>
                </a:lnTo>
                <a:lnTo>
                  <a:pt x="14687282" y="3425131"/>
                </a:lnTo>
                <a:lnTo>
                  <a:pt x="0" y="3425131"/>
                </a:lnTo>
                <a:lnTo>
                  <a:pt x="0" y="0"/>
                </a:lnTo>
                <a:close/>
              </a:path>
            </a:pathLst>
          </a:custGeom>
          <a:blipFill>
            <a:blip r:embed="rId2"/>
            <a:stretch>
              <a:fillRect l="0" t="-22979" r="0" b="-133590"/>
            </a:stretch>
          </a:blipFill>
        </p:spPr>
      </p:sp>
      <p:sp>
        <p:nvSpPr>
          <p:cNvPr name="TextBox 3" id="3"/>
          <p:cNvSpPr txBox="true"/>
          <p:nvPr/>
        </p:nvSpPr>
        <p:spPr>
          <a:xfrm rot="0">
            <a:off x="0" y="6300594"/>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Expert Tip: "Optimizing images and reducing scripts can drastically improve your load time." — Eric Mitchell, Web Developer</a:t>
            </a:r>
          </a:p>
          <a:p>
            <a:pPr algn="ctr">
              <a:lnSpc>
                <a:spcPts val="4373"/>
              </a:lnSpc>
              <a:spcBef>
                <a:spcPct val="0"/>
              </a:spcBef>
            </a:pPr>
            <a:r>
              <a:rPr lang="en-US" sz="2733">
                <a:solidFill>
                  <a:srgbClr val="000000"/>
                </a:solidFill>
                <a:latin typeface="Canva Sans"/>
                <a:ea typeface="Canva Sans"/>
                <a:cs typeface="Canva Sans"/>
                <a:sym typeface="Canva Sans"/>
              </a:rPr>
              <a:t>3. Clear Navigation</a:t>
            </a:r>
          </a:p>
          <a:p>
            <a:pPr algn="ctr">
              <a:lnSpc>
                <a:spcPts val="4373"/>
              </a:lnSpc>
              <a:spcBef>
                <a:spcPct val="0"/>
              </a:spcBef>
            </a:pPr>
            <a:r>
              <a:rPr lang="en-US" sz="2733">
                <a:solidFill>
                  <a:srgbClr val="000000"/>
                </a:solidFill>
                <a:latin typeface="Canva Sans"/>
                <a:ea typeface="Canva Sans"/>
                <a:cs typeface="Canva Sans"/>
                <a:sym typeface="Canva Sans"/>
              </a:rPr>
              <a:t>Why it matters: Intuitive navigation helps users find what they need quickly, improving user experience and reducing bounce rates.</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511784"/>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Expert Tip: "Keep navigation simple and consistent to guide users through the site." — Laura Garcia, UX/UI Specialist</a:t>
            </a:r>
          </a:p>
          <a:p>
            <a:pPr algn="ctr">
              <a:lnSpc>
                <a:spcPts val="4373"/>
              </a:lnSpc>
              <a:spcBef>
                <a:spcPct val="0"/>
              </a:spcBef>
            </a:pPr>
            <a:r>
              <a:rPr lang="en-US" sz="2733">
                <a:solidFill>
                  <a:srgbClr val="000000"/>
                </a:solidFill>
                <a:latin typeface="Canva Sans"/>
                <a:ea typeface="Canva Sans"/>
                <a:cs typeface="Canva Sans"/>
                <a:sym typeface="Canva Sans"/>
              </a:rPr>
              <a:t>4. Clear Call-to-Actions (CTAs)</a:t>
            </a:r>
          </a:p>
          <a:p>
            <a:pPr algn="ctr">
              <a:lnSpc>
                <a:spcPts val="4373"/>
              </a:lnSpc>
              <a:spcBef>
                <a:spcPct val="0"/>
              </a:spcBef>
            </a:pPr>
            <a:r>
              <a:rPr lang="en-US" sz="2733">
                <a:solidFill>
                  <a:srgbClr val="000000"/>
                </a:solidFill>
                <a:latin typeface="Canva Sans"/>
                <a:ea typeface="Canva Sans"/>
                <a:cs typeface="Canva Sans"/>
                <a:sym typeface="Canva Sans"/>
              </a:rPr>
              <a:t>Why it matters: CTAs drive user action, whether it’s making a purchase, subscribing to a newsletter, or contacting your business.</a:t>
            </a:r>
          </a:p>
          <a:p>
            <a:pPr algn="ctr">
              <a:lnSpc>
                <a:spcPts val="4373"/>
              </a:lnSpc>
              <a:spcBef>
                <a:spcPct val="0"/>
              </a:spcBef>
            </a:pPr>
            <a:r>
              <a:rPr lang="en-US" sz="2733">
                <a:solidFill>
                  <a:srgbClr val="000000"/>
                </a:solidFill>
                <a:latin typeface="Canva Sans"/>
                <a:ea typeface="Canva Sans"/>
                <a:cs typeface="Canva Sans"/>
                <a:sym typeface="Canva Sans"/>
              </a:rPr>
              <a:t>Expert Tip: "CTAs should be visually distinct and placed strategically throughout the site." — Rob Stevens, Conversion Specialist</a:t>
            </a:r>
          </a:p>
          <a:p>
            <a:pPr algn="ctr">
              <a:lnSpc>
                <a:spcPts val="4373"/>
              </a:lnSpc>
              <a:spcBef>
                <a:spcPct val="0"/>
              </a:spcBef>
            </a:pPr>
            <a:r>
              <a:rPr lang="en-US" sz="2733">
                <a:solidFill>
                  <a:srgbClr val="000000"/>
                </a:solidFill>
                <a:latin typeface="Canva Sans"/>
                <a:ea typeface="Canva Sans"/>
                <a:cs typeface="Canva Sans"/>
                <a:sym typeface="Canva Sans"/>
              </a:rPr>
              <a:t>5. High-Quality Visuals</a:t>
            </a:r>
          </a:p>
          <a:p>
            <a:pPr algn="ctr">
              <a:lnSpc>
                <a:spcPts val="4373"/>
              </a:lnSpc>
              <a:spcBef>
                <a:spcPct val="0"/>
              </a:spcBef>
            </a:pPr>
            <a:r>
              <a:rPr lang="en-US" sz="2733">
                <a:solidFill>
                  <a:srgbClr val="000000"/>
                </a:solidFill>
                <a:latin typeface="Canva Sans"/>
                <a:ea typeface="Canva Sans"/>
                <a:cs typeface="Canva Sans"/>
                <a:sym typeface="Canva Sans"/>
              </a:rPr>
              <a:t>Why it matters: Quality images, videos, and graphics enhance user engagement and help establish brand credibility.</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406784"/>
            <a:ext cx="18288000" cy="65857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Expert Tip: "Invest in custom visuals that align with your brand's message." — Sophie Lang, Graphic Design Lead</a:t>
            </a:r>
          </a:p>
          <a:p>
            <a:pPr algn="ctr">
              <a:lnSpc>
                <a:spcPts val="4373"/>
              </a:lnSpc>
              <a:spcBef>
                <a:spcPct val="0"/>
              </a:spcBef>
            </a:pPr>
            <a:r>
              <a:rPr lang="en-US" sz="2733">
                <a:solidFill>
                  <a:srgbClr val="000000"/>
                </a:solidFill>
                <a:latin typeface="Canva Sans"/>
                <a:ea typeface="Canva Sans"/>
                <a:cs typeface="Canva Sans"/>
                <a:sym typeface="Canva Sans"/>
              </a:rPr>
              <a:t>6. SEO Optimization</a:t>
            </a:r>
          </a:p>
          <a:p>
            <a:pPr algn="ctr">
              <a:lnSpc>
                <a:spcPts val="4373"/>
              </a:lnSpc>
              <a:spcBef>
                <a:spcPct val="0"/>
              </a:spcBef>
            </a:pPr>
            <a:r>
              <a:rPr lang="en-US" sz="2733">
                <a:solidFill>
                  <a:srgbClr val="000000"/>
                </a:solidFill>
                <a:latin typeface="Canva Sans"/>
                <a:ea typeface="Canva Sans"/>
                <a:cs typeface="Canva Sans"/>
                <a:sym typeface="Canva Sans"/>
              </a:rPr>
              <a:t>Why it matters: SEO increases your website’s visibility on search engines, driving organic traffic and boosting brand awareness.</a:t>
            </a:r>
          </a:p>
          <a:p>
            <a:pPr algn="ctr">
              <a:lnSpc>
                <a:spcPts val="4373"/>
              </a:lnSpc>
              <a:spcBef>
                <a:spcPct val="0"/>
              </a:spcBef>
            </a:pPr>
            <a:r>
              <a:rPr lang="en-US" sz="2733">
                <a:solidFill>
                  <a:srgbClr val="000000"/>
                </a:solidFill>
                <a:latin typeface="Canva Sans"/>
                <a:ea typeface="Canva Sans"/>
                <a:cs typeface="Canva Sans"/>
                <a:sym typeface="Canva Sans"/>
              </a:rPr>
              <a:t>Expert Tip: "SEO should be built into your website’s design and content strategy." — Emma Parker, SEO Specialist</a:t>
            </a:r>
          </a:p>
          <a:p>
            <a:pPr algn="ctr">
              <a:lnSpc>
                <a:spcPts val="4373"/>
              </a:lnSpc>
              <a:spcBef>
                <a:spcPct val="0"/>
              </a:spcBef>
            </a:pPr>
            <a:r>
              <a:rPr lang="en-US" sz="2733">
                <a:solidFill>
                  <a:srgbClr val="000000"/>
                </a:solidFill>
                <a:latin typeface="Canva Sans"/>
                <a:ea typeface="Canva Sans"/>
                <a:cs typeface="Canva Sans"/>
                <a:sym typeface="Canva Sans"/>
              </a:rPr>
              <a:t>7. Security Features (SSL Certificates)</a:t>
            </a:r>
          </a:p>
          <a:p>
            <a:pPr algn="ctr">
              <a:lnSpc>
                <a:spcPts val="4373"/>
              </a:lnSpc>
              <a:spcBef>
                <a:spcPct val="0"/>
              </a:spcBef>
            </a:pPr>
            <a:r>
              <a:rPr lang="en-US" sz="2733">
                <a:solidFill>
                  <a:srgbClr val="000000"/>
                </a:solidFill>
                <a:latin typeface="Canva Sans"/>
                <a:ea typeface="Canva Sans"/>
                <a:cs typeface="Canva Sans"/>
                <a:sym typeface="Canva Sans"/>
              </a:rPr>
              <a:t>Why it matters: SSL certificates encrypt sensitive data, improving security and building trust with users. Google also prefers secure websites.</a:t>
            </a:r>
          </a:p>
          <a:p>
            <a:pPr algn="ctr">
              <a:lnSpc>
                <a:spcPts val="4373"/>
              </a:lnSpc>
              <a:spcBef>
                <a:spcPct val="0"/>
              </a:spcBef>
            </a:pPr>
            <a:r>
              <a:rPr lang="en-US" sz="2733">
                <a:solidFill>
                  <a:srgbClr val="000000"/>
                </a:solidFill>
                <a:latin typeface="Canva Sans"/>
                <a:ea typeface="Canva Sans"/>
                <a:cs typeface="Canva Sans"/>
                <a:sym typeface="Canva Sans"/>
              </a:rPr>
              <a:t>Expert Tip: "An SSL certificate is crucial for building user trust and improving your SEO rankings." — David Green, Cybersecurity Consultant</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38212"/>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8. Social Proof (Reviews, Testimonials)</a:t>
            </a:r>
          </a:p>
          <a:p>
            <a:pPr algn="ctr">
              <a:lnSpc>
                <a:spcPts val="4373"/>
              </a:lnSpc>
              <a:spcBef>
                <a:spcPct val="0"/>
              </a:spcBef>
            </a:pPr>
            <a:r>
              <a:rPr lang="en-US" sz="2733">
                <a:solidFill>
                  <a:srgbClr val="000000"/>
                </a:solidFill>
                <a:latin typeface="Canva Sans"/>
                <a:ea typeface="Canva Sans"/>
                <a:cs typeface="Canva Sans"/>
                <a:sym typeface="Canva Sans"/>
              </a:rPr>
              <a:t>Why it matters: Customer reviews and testimonials build trust, encouraging new visitors to convert.</a:t>
            </a:r>
          </a:p>
          <a:p>
            <a:pPr algn="ctr">
              <a:lnSpc>
                <a:spcPts val="4373"/>
              </a:lnSpc>
              <a:spcBef>
                <a:spcPct val="0"/>
              </a:spcBef>
            </a:pPr>
            <a:r>
              <a:rPr lang="en-US" sz="2733">
                <a:solidFill>
                  <a:srgbClr val="000000"/>
                </a:solidFill>
                <a:latin typeface="Canva Sans"/>
                <a:ea typeface="Canva Sans"/>
                <a:cs typeface="Canva Sans"/>
                <a:sym typeface="Canva Sans"/>
              </a:rPr>
              <a:t>Expert Tip: "Showcase customer success stories to provide proof of your value." — James Rivera, Content Strategist</a:t>
            </a:r>
          </a:p>
          <a:p>
            <a:pPr algn="ctr">
              <a:lnSpc>
                <a:spcPts val="4373"/>
              </a:lnSpc>
              <a:spcBef>
                <a:spcPct val="0"/>
              </a:spcBef>
            </a:pPr>
            <a:r>
              <a:rPr lang="en-US" sz="2733">
                <a:solidFill>
                  <a:srgbClr val="000000"/>
                </a:solidFill>
                <a:latin typeface="Canva Sans"/>
                <a:ea typeface="Canva Sans"/>
                <a:cs typeface="Canva Sans"/>
                <a:sym typeface="Canva Sans"/>
              </a:rPr>
              <a:t>9. Content Management System (CMS)</a:t>
            </a:r>
          </a:p>
          <a:p>
            <a:pPr algn="ctr">
              <a:lnSpc>
                <a:spcPts val="4373"/>
              </a:lnSpc>
              <a:spcBef>
                <a:spcPct val="0"/>
              </a:spcBef>
            </a:pPr>
            <a:r>
              <a:rPr lang="en-US" sz="2733">
                <a:solidFill>
                  <a:srgbClr val="000000"/>
                </a:solidFill>
                <a:latin typeface="Canva Sans"/>
                <a:ea typeface="Canva Sans"/>
                <a:cs typeface="Canva Sans"/>
                <a:sym typeface="Canva Sans"/>
              </a:rPr>
              <a:t>Why it matters: A CMS allows easy content updates, enabling your team to keep the site fresh without needing coding skills.</a:t>
            </a:r>
          </a:p>
          <a:p>
            <a:pPr algn="ctr">
              <a:lnSpc>
                <a:spcPts val="4373"/>
              </a:lnSpc>
              <a:spcBef>
                <a:spcPct val="0"/>
              </a:spcBef>
            </a:pPr>
            <a:r>
              <a:rPr lang="en-US" sz="2733">
                <a:solidFill>
                  <a:srgbClr val="000000"/>
                </a:solidFill>
                <a:latin typeface="Canva Sans"/>
                <a:ea typeface="Canva Sans"/>
                <a:cs typeface="Canva Sans"/>
                <a:sym typeface="Canva Sans"/>
              </a:rPr>
              <a:t>Expert Tip: "Choose a CMS that fits your business needs and grows with you." — Kyle Thompson, Web Developer</a:t>
            </a:r>
          </a:p>
          <a:p>
            <a:pPr algn="ctr">
              <a:lnSpc>
                <a:spcPts val="4373"/>
              </a:lnSpc>
              <a:spcBef>
                <a:spcPct val="0"/>
              </a:spcBef>
            </a:pPr>
            <a:r>
              <a:rPr lang="en-US" sz="2733">
                <a:solidFill>
                  <a:srgbClr val="000000"/>
                </a:solidFill>
                <a:latin typeface="Canva Sans"/>
                <a:ea typeface="Canva Sans"/>
                <a:cs typeface="Canva Sans"/>
                <a:sym typeface="Canva Sans"/>
              </a:rPr>
              <a:t>10. Analytics and Tracking Tools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02580"/>
            <a:ext cx="18288000" cy="43759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Why it matters: Tracking tools like Google Analytics help you monitor performance, identify user behavior, and optimize the website over time.</a:t>
            </a:r>
          </a:p>
          <a:p>
            <a:pPr algn="ctr">
              <a:lnSpc>
                <a:spcPts val="4373"/>
              </a:lnSpc>
              <a:spcBef>
                <a:spcPct val="0"/>
              </a:spcBef>
            </a:pPr>
            <a:r>
              <a:rPr lang="en-US" sz="2733">
                <a:solidFill>
                  <a:srgbClr val="000000"/>
                </a:solidFill>
                <a:latin typeface="Canva Sans"/>
                <a:ea typeface="Canva Sans"/>
                <a:cs typeface="Canva Sans"/>
                <a:sym typeface="Canva Sans"/>
              </a:rPr>
              <a:t>Expert Tip: "Use analytics to inform decisions and continuously improve the user experience." — Daniel Hughes, Digital Marketing Specialist</a:t>
            </a:r>
          </a:p>
          <a:p>
            <a:pPr algn="ctr">
              <a:lnSpc>
                <a:spcPts val="4373"/>
              </a:lnSpc>
              <a:spcBef>
                <a:spcPct val="0"/>
              </a:spcBef>
            </a:pPr>
            <a:r>
              <a:rPr lang="en-US" sz="2733">
                <a:solidFill>
                  <a:srgbClr val="000000"/>
                </a:solidFill>
                <a:latin typeface="Canva Sans"/>
                <a:ea typeface="Canva Sans"/>
                <a:cs typeface="Canva Sans"/>
                <a:sym typeface="Canva Sans"/>
              </a:rPr>
              <a:t>Conclusion</a:t>
            </a:r>
          </a:p>
          <a:p>
            <a:pPr algn="ctr">
              <a:lnSpc>
                <a:spcPts val="4373"/>
              </a:lnSpc>
              <a:spcBef>
                <a:spcPct val="0"/>
              </a:spcBef>
            </a:pPr>
            <a:r>
              <a:rPr lang="en-US" sz="2733">
                <a:solidFill>
                  <a:srgbClr val="000000"/>
                </a:solidFill>
                <a:latin typeface="Canva Sans"/>
                <a:ea typeface="Canva Sans"/>
                <a:cs typeface="Canva Sans"/>
                <a:sym typeface="Canva Sans"/>
              </a:rPr>
              <a:t>By incorporating these 10 essential features, your website will not only look professional but also drive results. Whether you want to increase conversions, enhance user engagement, or boost search engine rankings, these features are key to building a website that works for your business.</a:t>
            </a:r>
          </a:p>
        </p:txBody>
      </p:sp>
      <p:sp>
        <p:nvSpPr>
          <p:cNvPr name="TextBox 3" id="3"/>
          <p:cNvSpPr txBox="true"/>
          <p:nvPr/>
        </p:nvSpPr>
        <p:spPr>
          <a:xfrm rot="0">
            <a:off x="1287810" y="8379047"/>
            <a:ext cx="15712380"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Top 10 Features Every Modern Website Must Have: Insights from Professional Web Developers</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DAGk_nVof1I</dc:identifier>
  <dcterms:modified xsi:type="dcterms:W3CDTF">2011-08-01T06:04:30Z</dcterms:modified>
  <cp:revision>1</cp:revision>
  <dc:title>10 Essential Features Every Business Website Should Have: Insights from Leading Web Design and Development Experts</dc:title>
</cp:coreProperties>
</file>